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71" r:id="rId6"/>
    <p:sldId id="270" r:id="rId7"/>
    <p:sldId id="269" r:id="rId8"/>
    <p:sldId id="268" r:id="rId9"/>
    <p:sldId id="267" r:id="rId10"/>
    <p:sldId id="266" r:id="rId11"/>
    <p:sldId id="265" r:id="rId12"/>
    <p:sldId id="264" r:id="rId13"/>
    <p:sldId id="262" r:id="rId14"/>
    <p:sldId id="263" r:id="rId15"/>
    <p:sldId id="260" r:id="rId16"/>
    <p:sldId id="25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E1D"/>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14" y="120"/>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75" y="4650642"/>
            <a:ext cx="7772400" cy="859205"/>
          </a:xfrm>
          <a:effectLst>
            <a:outerShdw blurRad="50800" dist="38100" dir="2700000" algn="tl" rotWithShape="0">
              <a:prstClr val="black">
                <a:alpha val="40000"/>
              </a:prstClr>
            </a:outerShdw>
          </a:effectLst>
        </p:spPr>
        <p:txBody>
          <a:bodyPr>
            <a:normAutofit/>
          </a:bodyPr>
          <a:lstStyle>
            <a:lvl1pPr algn="ctr">
              <a:defRPr sz="3600">
                <a:solidFill>
                  <a:srgbClr val="FF9E1D"/>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8005" y="5566872"/>
            <a:ext cx="6400800" cy="835455"/>
          </a:xfrm>
        </p:spPr>
        <p:txBody>
          <a:bodyPr>
            <a:normAutofit/>
          </a:bodyPr>
          <a:lstStyle>
            <a:lvl1pPr marL="0" indent="0" algn="ctr">
              <a:buNone/>
              <a:defRPr sz="2800">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91130"/>
            <a:ext cx="8229600" cy="1143000"/>
          </a:xfrm>
        </p:spPr>
        <p:txBody>
          <a:bodyPr>
            <a:normAutofit/>
          </a:bodyPr>
          <a:lstStyle>
            <a:lvl1pPr algn="l">
              <a:defRPr sz="3600">
                <a:solidFill>
                  <a:srgbClr val="FF9E1D"/>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512772"/>
            <a:ext cx="8229600" cy="391880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31545" y="374900"/>
            <a:ext cx="7016195" cy="1143000"/>
          </a:xfrm>
        </p:spPr>
        <p:txBody>
          <a:bodyPr>
            <a:normAutofit/>
          </a:bodyPr>
          <a:lstStyle>
            <a:lvl1pPr algn="l">
              <a:defRPr sz="3600">
                <a:solidFill>
                  <a:srgbClr val="FF9E1D"/>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31546" y="1544098"/>
            <a:ext cx="7016195" cy="4275740"/>
          </a:xfrm>
        </p:spPr>
        <p:txBody>
          <a:bodyPr/>
          <a:lstStyle>
            <a:lvl1pPr>
              <a:defRPr sz="2800">
                <a:solidFill>
                  <a:schemeClr val="tx1">
                    <a:lumMod val="95000"/>
                    <a:lumOff val="5000"/>
                  </a:schemeClr>
                </a:solidFill>
              </a:defRPr>
            </a:lvl1pPr>
            <a:lvl2pPr>
              <a:defRPr>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17065"/>
            <a:ext cx="8229600" cy="1143000"/>
          </a:xfrm>
        </p:spPr>
        <p:txBody>
          <a:bodyPr>
            <a:normAutofit/>
          </a:bodyPr>
          <a:lstStyle>
            <a:lvl1pPr algn="l">
              <a:defRPr sz="3600">
                <a:solidFill>
                  <a:srgbClr val="FF9E1D"/>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5" y="2341022"/>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970885"/>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6791" y="2341022"/>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36791" y="2970885"/>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12/21/2018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12/21/2018</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32" y="4345232"/>
            <a:ext cx="9458560" cy="859205"/>
          </a:xfrm>
        </p:spPr>
        <p:txBody>
          <a:bodyPr>
            <a:normAutofit fontScale="90000"/>
          </a:bodyPr>
          <a:lstStyle/>
          <a:p>
            <a:r>
              <a:rPr lang="en-US" dirty="0">
                <a:solidFill>
                  <a:schemeClr val="accent3"/>
                </a:solidFill>
              </a:rPr>
              <a:t>Microsoft Manages Legal and </a:t>
            </a:r>
            <a:r>
              <a:rPr lang="en-US" dirty="0" smtClean="0">
                <a:solidFill>
                  <a:schemeClr val="accent3"/>
                </a:solidFill>
              </a:rPr>
              <a:t>Ethical Issues </a:t>
            </a:r>
            <a:endParaRPr lang="en-US" dirty="0">
              <a:solidFill>
                <a:schemeClr val="accent3"/>
              </a:solidFill>
            </a:endParaRPr>
          </a:p>
        </p:txBody>
      </p:sp>
      <p:sp>
        <p:nvSpPr>
          <p:cNvPr id="3" name="Subtitle 2"/>
          <p:cNvSpPr>
            <a:spLocks noGrp="1"/>
          </p:cNvSpPr>
          <p:nvPr>
            <p:ph type="subTitle" idx="1"/>
          </p:nvPr>
        </p:nvSpPr>
        <p:spPr/>
        <p:txBody>
          <a:bodyPr/>
          <a:lstStyle/>
          <a:p>
            <a:r>
              <a:rPr lang="en-US" dirty="0" smtClean="0"/>
              <a:t>Click to edit Master subtitle style</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LEGAL ISSUES IMPACTING </a:t>
            </a:r>
            <a:r>
              <a:rPr lang="en-US" b="1" dirty="0" smtClean="0"/>
              <a:t>MICROSOFT</a:t>
            </a:r>
            <a:endParaRPr lang="fa-IR" dirty="0"/>
          </a:p>
        </p:txBody>
      </p:sp>
      <p:sp>
        <p:nvSpPr>
          <p:cNvPr id="3" name="Content Placeholder 2"/>
          <p:cNvSpPr>
            <a:spLocks noGrp="1"/>
          </p:cNvSpPr>
          <p:nvPr>
            <p:ph idx="1"/>
          </p:nvPr>
        </p:nvSpPr>
        <p:spPr/>
        <p:txBody>
          <a:bodyPr/>
          <a:lstStyle/>
          <a:p>
            <a:r>
              <a:rPr lang="en-US" dirty="0"/>
              <a:t>Microsoft is in a highly competitive and constantly evolving industry. Software firms try to</a:t>
            </a:r>
            <a:br>
              <a:rPr lang="en-US" dirty="0"/>
            </a:br>
            <a:r>
              <a:rPr lang="en-US" dirty="0"/>
              <a:t>protect their competitive advantage through constant innovation, and conflicts have </a:t>
            </a:r>
            <a:r>
              <a:rPr lang="en-US" dirty="0" err="1"/>
              <a:t>devel</a:t>
            </a:r>
            <a:r>
              <a:rPr lang="en-US" dirty="0"/>
              <a:t/>
            </a:r>
            <a:br>
              <a:rPr lang="en-US" dirty="0"/>
            </a:br>
            <a:r>
              <a:rPr lang="en-US" dirty="0" err="1"/>
              <a:t>oped</a:t>
            </a:r>
            <a:r>
              <a:rPr lang="en-US" dirty="0"/>
              <a:t> between Microsoft and its competitors related to anticompetitive activities and intel</a:t>
            </a:r>
            <a:br>
              <a:rPr lang="en-US" dirty="0"/>
            </a:br>
            <a:r>
              <a:rPr lang="en-US" dirty="0" err="1"/>
              <a:t>lectual</a:t>
            </a:r>
            <a:r>
              <a:rPr lang="en-US" dirty="0"/>
              <a:t> property disputes.</a:t>
            </a:r>
            <a:r>
              <a:rPr lang="en-US" dirty="0"/>
              <a:t> </a:t>
            </a:r>
            <a:br>
              <a:rPr lang="en-US" dirty="0"/>
            </a:br>
            <a:endParaRPr lang="fa-IR" dirty="0"/>
          </a:p>
        </p:txBody>
      </p:sp>
    </p:spTree>
    <p:extLst>
      <p:ext uri="{BB962C8B-B14F-4D97-AF65-F5344CB8AC3E}">
        <p14:creationId xmlns:p14="http://schemas.microsoft.com/office/powerpoint/2010/main" val="1345250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ANTITRUST </a:t>
            </a:r>
            <a:r>
              <a:rPr lang="en-US" dirty="0" smtClean="0"/>
              <a:t>ISSUES</a:t>
            </a:r>
            <a:endParaRPr lang="fa-IR" dirty="0"/>
          </a:p>
        </p:txBody>
      </p:sp>
      <p:sp>
        <p:nvSpPr>
          <p:cNvPr id="3" name="Content Placeholder 2"/>
          <p:cNvSpPr>
            <a:spLocks noGrp="1"/>
          </p:cNvSpPr>
          <p:nvPr>
            <p:ph idx="1"/>
          </p:nvPr>
        </p:nvSpPr>
        <p:spPr/>
        <p:txBody>
          <a:bodyPr>
            <a:normAutofit fontScale="85000" lnSpcReduction="20000"/>
          </a:bodyPr>
          <a:lstStyle/>
          <a:p>
            <a:r>
              <a:rPr lang="en-US" dirty="0"/>
              <a:t>In 1990 the Federal Trade Commission (FTC) began investigating Microsoft for possible violations of the Sherman and Clayton Antitrust Acts, which limit monopolies and anticompetitive activities. By August 1993 the FTC was deadlocked on a decision regarding possible violations and handed the case over to the U.S. Department of Justice. Microsoft eventually</a:t>
            </a:r>
            <a:br>
              <a:rPr lang="en-US" dirty="0"/>
            </a:br>
            <a:r>
              <a:rPr lang="en-US" dirty="0"/>
              <a:t>agreed to settle the charges without admitting any wrongdoing. Part of the settlement provided the Department of Justice with complete access to Microsoft’s documents for use in</a:t>
            </a:r>
            <a:br>
              <a:rPr lang="en-US" dirty="0"/>
            </a:br>
            <a:r>
              <a:rPr lang="en-US" dirty="0"/>
              <a:t>subsequent investigations.</a:t>
            </a:r>
            <a:r>
              <a:rPr lang="en-US" dirty="0"/>
              <a:t> </a:t>
            </a:r>
            <a:br>
              <a:rPr lang="en-US" dirty="0"/>
            </a:br>
            <a:endParaRPr lang="fa-IR" dirty="0"/>
          </a:p>
        </p:txBody>
      </p:sp>
    </p:spTree>
    <p:extLst>
      <p:ext uri="{BB962C8B-B14F-4D97-AF65-F5344CB8AC3E}">
        <p14:creationId xmlns:p14="http://schemas.microsoft.com/office/powerpoint/2010/main" val="252340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a:p>
        </p:txBody>
      </p:sp>
    </p:spTree>
    <p:extLst>
      <p:ext uri="{BB962C8B-B14F-4D97-AF65-F5344CB8AC3E}">
        <p14:creationId xmlns:p14="http://schemas.microsoft.com/office/powerpoint/2010/main" val="3125826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a:p>
        </p:txBody>
      </p:sp>
    </p:spTree>
    <p:extLst>
      <p:ext uri="{BB962C8B-B14F-4D97-AF65-F5344CB8AC3E}">
        <p14:creationId xmlns:p14="http://schemas.microsoft.com/office/powerpoint/2010/main" val="1993070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a:p>
        </p:txBody>
      </p:sp>
    </p:spTree>
    <p:extLst>
      <p:ext uri="{BB962C8B-B14F-4D97-AF65-F5344CB8AC3E}">
        <p14:creationId xmlns:p14="http://schemas.microsoft.com/office/powerpoint/2010/main" val="2487469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a:p>
        </p:txBody>
      </p:sp>
    </p:spTree>
    <p:extLst>
      <p:ext uri="{BB962C8B-B14F-4D97-AF65-F5344CB8AC3E}">
        <p14:creationId xmlns:p14="http://schemas.microsoft.com/office/powerpoint/2010/main" val="20783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Slide Title</a:t>
            </a:r>
            <a:endParaRPr lang="en-US" dirty="0"/>
          </a:p>
        </p:txBody>
      </p:sp>
      <p:sp>
        <p:nvSpPr>
          <p:cNvPr id="5" name="Text Placeholder 4"/>
          <p:cNvSpPr>
            <a:spLocks noGrp="1"/>
          </p:cNvSpPr>
          <p:nvPr>
            <p:ph type="body" idx="1"/>
          </p:nvPr>
        </p:nvSpPr>
        <p:spPr/>
        <p:txBody>
          <a:bodyPr/>
          <a:lstStyle/>
          <a:p>
            <a:r>
              <a:rPr lang="en-US" smtClean="0"/>
              <a:t>Product A</a:t>
            </a:r>
            <a:endParaRPr lang="en-US"/>
          </a:p>
        </p:txBody>
      </p:sp>
      <p:sp>
        <p:nvSpPr>
          <p:cNvPr id="6" name="Content Placeholder 5"/>
          <p:cNvSpPr>
            <a:spLocks noGrp="1"/>
          </p:cNvSpPr>
          <p:nvPr>
            <p:ph sz="half" idx="2"/>
          </p:nvPr>
        </p:nvSpPr>
        <p:spPr/>
        <p:txBody>
          <a:bodyPr/>
          <a:lstStyle/>
          <a:p>
            <a:r>
              <a:rPr lang="en-US" smtClean="0"/>
              <a:t>Feature 1</a:t>
            </a:r>
          </a:p>
          <a:p>
            <a:r>
              <a:rPr lang="en-US" smtClean="0"/>
              <a:t>Feature 2</a:t>
            </a:r>
          </a:p>
          <a:p>
            <a:r>
              <a:rPr lang="en-US" smtClean="0"/>
              <a:t>Feature 3</a:t>
            </a:r>
            <a:endParaRPr lang="en-US"/>
          </a:p>
        </p:txBody>
      </p:sp>
      <p:sp>
        <p:nvSpPr>
          <p:cNvPr id="7" name="Text Placeholder 6"/>
          <p:cNvSpPr>
            <a:spLocks noGrp="1"/>
          </p:cNvSpPr>
          <p:nvPr>
            <p:ph type="body" sz="quarter" idx="3"/>
          </p:nvPr>
        </p:nvSpPr>
        <p:spPr/>
        <p:txBody>
          <a:bodyPr/>
          <a:lstStyle/>
          <a:p>
            <a:r>
              <a:rPr lang="en-US" smtClean="0"/>
              <a:t>Product B</a:t>
            </a:r>
            <a:endParaRPr lang="en-US"/>
          </a:p>
        </p:txBody>
      </p:sp>
      <p:sp>
        <p:nvSpPr>
          <p:cNvPr id="8" name="Content Placeholder 7"/>
          <p:cNvSpPr>
            <a:spLocks noGrp="1"/>
          </p:cNvSpPr>
          <p:nvPr>
            <p:ph sz="quarter" idx="4"/>
          </p:nvPr>
        </p:nvSpPr>
        <p:spPr/>
        <p:txBody>
          <a:bodyPr/>
          <a:lstStyle/>
          <a:p>
            <a:r>
              <a:rPr lang="en-US" smtClean="0"/>
              <a:t>Feature 1</a:t>
            </a:r>
          </a:p>
          <a:p>
            <a:r>
              <a:rPr lang="en-US" smtClean="0"/>
              <a:t>Feature 2</a:t>
            </a:r>
          </a:p>
          <a:p>
            <a:r>
              <a:rPr lang="en-US" smtClean="0"/>
              <a:t>Feature 3</a:t>
            </a:r>
            <a:endParaRPr lang="en-US"/>
          </a:p>
        </p:txBody>
      </p:sp>
    </p:spTree>
    <p:extLst>
      <p:ext uri="{BB962C8B-B14F-4D97-AF65-F5344CB8AC3E}">
        <p14:creationId xmlns:p14="http://schemas.microsoft.com/office/powerpoint/2010/main" val="417078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Slide Title</a:t>
            </a:r>
            <a:endParaRPr lang="en-US" dirty="0"/>
          </a:p>
        </p:txBody>
      </p:sp>
      <p:sp>
        <p:nvSpPr>
          <p:cNvPr id="3" name="Content Placeholder 2"/>
          <p:cNvSpPr>
            <a:spLocks noGrp="1"/>
          </p:cNvSpPr>
          <p:nvPr>
            <p:ph idx="1"/>
          </p:nvPr>
        </p:nvSpPr>
        <p:spPr/>
        <p:txBody>
          <a:bodyPr/>
          <a:lstStyle/>
          <a:p>
            <a:r>
              <a:rPr lang="en-US" smtClean="0"/>
              <a:t>Make Effective Presentations</a:t>
            </a:r>
          </a:p>
          <a:p>
            <a:r>
              <a:rPr lang="en-US" smtClean="0"/>
              <a:t>Using Awesome Backgrounds</a:t>
            </a:r>
          </a:p>
          <a:p>
            <a:r>
              <a:rPr lang="en-US" smtClean="0"/>
              <a:t>Engage your Audience</a:t>
            </a:r>
          </a:p>
          <a:p>
            <a:r>
              <a:rPr lang="en-US" smtClean="0"/>
              <a:t>Capture Audience Attention</a:t>
            </a:r>
          </a:p>
          <a:p>
            <a:endParaRPr lang="en-US" smtClean="0"/>
          </a:p>
          <a:p>
            <a:endParaRPr lang="en-US"/>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526135" y="69490"/>
            <a:ext cx="7016195" cy="1143000"/>
          </a:xfrm>
        </p:spPr>
        <p:txBody>
          <a:bodyPr>
            <a:normAutofit/>
          </a:bodyPr>
          <a:lstStyle/>
          <a:p>
            <a:pPr algn="ctr"/>
            <a:r>
              <a:rPr lang="en-US" b="1" dirty="0" smtClean="0">
                <a:latin typeface="Goudy Old Style" panose="02020502050305020303" pitchFamily="18" charset="0"/>
              </a:rPr>
              <a:t>INTRODUCTION</a:t>
            </a:r>
            <a:endParaRPr lang="en-US" dirty="0">
              <a:latin typeface="Goudy Old Style" panose="02020502050305020303" pitchFamily="18" charset="0"/>
            </a:endParaRPr>
          </a:p>
        </p:txBody>
      </p:sp>
      <p:sp>
        <p:nvSpPr>
          <p:cNvPr id="5" name="Content Placeholder 4"/>
          <p:cNvSpPr>
            <a:spLocks noGrp="1"/>
          </p:cNvSpPr>
          <p:nvPr>
            <p:ph idx="1"/>
          </p:nvPr>
        </p:nvSpPr>
        <p:spPr>
          <a:xfrm>
            <a:off x="1212490" y="1138424"/>
            <a:ext cx="7635250" cy="5719575"/>
          </a:xfrm>
        </p:spPr>
        <p:txBody>
          <a:bodyPr>
            <a:normAutofit/>
          </a:bodyPr>
          <a:lstStyle/>
          <a:p>
            <a:pPr algn="just" rtl="1">
              <a:buFont typeface="Wingdings" panose="05000000000000000000" pitchFamily="2" charset="2"/>
              <a:buChar char="v"/>
            </a:pPr>
            <a:r>
              <a:rPr lang="fa-IR" sz="2400" dirty="0">
                <a:latin typeface="IRANSans Light" panose="02040503050201020203" pitchFamily="18" charset="-78"/>
                <a:cs typeface="IRANSans Light" panose="02040503050201020203" pitchFamily="18" charset="-78"/>
              </a:rPr>
              <a:t>ژنتیک به ما اجازه می‌دهد تا بیماری های انسانی را درمان کنیم و حتی صفات مطلوب را به ژن افراد اضافه کنیم. اما این تکنولوژی تا کجا می‌تواند پیشرفت کند؟ </a:t>
            </a:r>
            <a:endParaRPr lang="fa-IR" sz="2400" dirty="0" smtClean="0">
              <a:latin typeface="IRANSans Light" panose="02040503050201020203" pitchFamily="18" charset="-78"/>
              <a:cs typeface="IRANSans Light" panose="02040503050201020203" pitchFamily="18" charset="-78"/>
            </a:endParaRPr>
          </a:p>
          <a:p>
            <a:pPr algn="just" rtl="1">
              <a:buFont typeface="Wingdings" panose="05000000000000000000" pitchFamily="2" charset="2"/>
              <a:buChar char="v"/>
            </a:pPr>
            <a:endParaRPr lang="fa-IR" sz="2400" dirty="0">
              <a:latin typeface="IRANSans Light" panose="02040503050201020203" pitchFamily="18" charset="-78"/>
              <a:cs typeface="IRANSans Light" panose="02040503050201020203" pitchFamily="18" charset="-78"/>
            </a:endParaRPr>
          </a:p>
          <a:p>
            <a:pPr algn="just" rtl="1">
              <a:buFont typeface="Wingdings" panose="05000000000000000000" pitchFamily="2" charset="2"/>
              <a:buChar char="v"/>
            </a:pPr>
            <a:r>
              <a:rPr lang="fa-IR" sz="2400" dirty="0">
                <a:latin typeface="IRANSans Light" panose="02040503050201020203" pitchFamily="18" charset="-78"/>
                <a:cs typeface="IRANSans Light" panose="02040503050201020203" pitchFamily="18" charset="-78"/>
              </a:rPr>
              <a:t>ژن‌ها تاثیر زیادی در فرآیند های پایه‌ای زندگی دارند و تعیین کننده‌ی رفتار و ویژگی های هر فرد هستند. به همین دلیل است که محققین زیادی تلاش می‌کنند تا از علم ژنتیک برای پیشگیری، درمان و تحقیقات پزشکی استفاده کنند. ژنتیک در چند سال اخیر پیشرفت بسیاری داشته است به طوری که می‌توان گفت در آینده ای نزدیک خواهیم توانست صفات انسانی را به طور کامل مهندسی کنیم. البته مسائل اخلاقی زیادی در این رابطه بیان می‌شود که هنوز پاسخ روشنی برایشان ارائه نشده است.</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ETHICS AND </a:t>
            </a:r>
            <a:r>
              <a:rPr lang="en-US" b="1" dirty="0" smtClean="0"/>
              <a:t>SOCIAL RESPONSIBILITY </a:t>
            </a:r>
            <a:r>
              <a:rPr lang="en-US" b="1" dirty="0"/>
              <a:t>AT </a:t>
            </a:r>
            <a:r>
              <a:rPr lang="en-US" b="1" dirty="0" smtClean="0"/>
              <a:t>MICROSOFT</a:t>
            </a:r>
            <a:endParaRPr lang="fa-IR" dirty="0"/>
          </a:p>
        </p:txBody>
      </p:sp>
      <p:sp>
        <p:nvSpPr>
          <p:cNvPr id="3" name="Content Placeholder 2"/>
          <p:cNvSpPr>
            <a:spLocks noGrp="1"/>
          </p:cNvSpPr>
          <p:nvPr>
            <p:ph idx="1"/>
          </p:nvPr>
        </p:nvSpPr>
        <p:spPr>
          <a:xfrm>
            <a:off x="907080" y="1544097"/>
            <a:ext cx="8093365" cy="5091707"/>
          </a:xfrm>
        </p:spPr>
        <p:txBody>
          <a:bodyPr>
            <a:normAutofit fontScale="70000" lnSpcReduction="20000"/>
          </a:bodyPr>
          <a:lstStyle/>
          <a:p>
            <a:pPr>
              <a:buFont typeface="Wingdings" panose="05000000000000000000" pitchFamily="2" charset="2"/>
              <a:buChar char="v"/>
            </a:pPr>
            <a:r>
              <a:rPr lang="en-US" dirty="0"/>
              <a:t>Microsoft has a positive reputation based on its brand image, product quality, history of innovation, and numerous philanthropic and educational programs. The company has consistently topped the </a:t>
            </a:r>
            <a:r>
              <a:rPr lang="en-US" dirty="0" err="1"/>
              <a:t>Cision</a:t>
            </a:r>
            <a:r>
              <a:rPr lang="en-US" dirty="0"/>
              <a:t> Corporate Media Reputation Index, which ranks companies</a:t>
            </a:r>
            <a:br>
              <a:rPr lang="en-US" dirty="0"/>
            </a:br>
            <a:r>
              <a:rPr lang="en-US" dirty="0"/>
              <a:t>based on positive coverage in the media. Microsoft has created several charitable and socially responsible programs that help the company and its employees to achieve their corporate mission, “[T]o enable people and businesses throughout the world to realize their</a:t>
            </a:r>
            <a:br>
              <a:rPr lang="en-US" dirty="0"/>
            </a:br>
            <a:r>
              <a:rPr lang="en-US" dirty="0"/>
              <a:t>full potential</a:t>
            </a:r>
            <a:r>
              <a:rPr lang="en-US" dirty="0" smtClean="0"/>
              <a:t>.”</a:t>
            </a:r>
          </a:p>
          <a:p>
            <a:pPr>
              <a:buFont typeface="Wingdings" panose="05000000000000000000" pitchFamily="2" charset="2"/>
              <a:buChar char="v"/>
            </a:pPr>
            <a:endParaRPr lang="en-US" dirty="0" smtClean="0"/>
          </a:p>
          <a:p>
            <a:pPr>
              <a:buFont typeface="Wingdings" panose="05000000000000000000" pitchFamily="2" charset="2"/>
              <a:buChar char="v"/>
            </a:pPr>
            <a:r>
              <a:rPr lang="en-US" dirty="0" smtClean="0"/>
              <a:t>Microsoft’s </a:t>
            </a:r>
            <a:r>
              <a:rPr lang="en-US" dirty="0"/>
              <a:t>Corporate Citizenship strategy focuses on “increasing opportunities and helping</a:t>
            </a:r>
            <a:br>
              <a:rPr lang="en-US" dirty="0"/>
            </a:br>
            <a:r>
              <a:rPr lang="en-US" dirty="0"/>
              <a:t>solve societal challenges in communities around the world.” The company emphasizes issues that Microsoft and its shareholders believe are most important for the company’s global business, including strengthening economies, addressing societal challenges, promoting a</a:t>
            </a:r>
            <a:br>
              <a:rPr lang="en-US" dirty="0"/>
            </a:br>
            <a:r>
              <a:rPr lang="en-US" dirty="0"/>
              <a:t>healthy online ecosystem, and operating responsibly.</a:t>
            </a:r>
            <a:r>
              <a:rPr lang="en-US" dirty="0"/>
              <a:t> </a:t>
            </a:r>
            <a:br>
              <a:rPr lang="en-US" dirty="0"/>
            </a:br>
            <a:endParaRPr lang="fa-IR" dirty="0"/>
          </a:p>
        </p:txBody>
      </p:sp>
    </p:spTree>
    <p:extLst>
      <p:ext uri="{BB962C8B-B14F-4D97-AF65-F5344CB8AC3E}">
        <p14:creationId xmlns:p14="http://schemas.microsoft.com/office/powerpoint/2010/main" val="4227462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normAutofit fontScale="85000" lnSpcReduction="20000"/>
          </a:bodyPr>
          <a:lstStyle/>
          <a:p>
            <a:r>
              <a:rPr lang="en-US" dirty="0"/>
              <a:t>Microsoft’s community initiatives include workforce development, disaster and humanitarian responses, and improving nonprofits’ access to technology. In addition, when </a:t>
            </a:r>
            <a:r>
              <a:rPr lang="en-US" dirty="0" smtClean="0"/>
              <a:t>Microsoft employees </a:t>
            </a:r>
            <a:r>
              <a:rPr lang="en-US" dirty="0"/>
              <a:t>donate to the annual giving campaign, the company matches </a:t>
            </a:r>
            <a:r>
              <a:rPr lang="en-US" dirty="0" smtClean="0"/>
              <a:t>their contributions</a:t>
            </a:r>
            <a:r>
              <a:rPr lang="en-US" dirty="0"/>
              <a:t> </a:t>
            </a:r>
            <a:r>
              <a:rPr lang="en-US" dirty="0" smtClean="0"/>
              <a:t>up </a:t>
            </a:r>
            <a:r>
              <a:rPr lang="en-US" dirty="0"/>
              <a:t>to $12,000. In 2012 Microsoft and its employees donated $100 million as well as </a:t>
            </a:r>
            <a:r>
              <a:rPr lang="en-US" dirty="0" smtClean="0"/>
              <a:t>thou</a:t>
            </a:r>
            <a:r>
              <a:rPr lang="en-US" dirty="0"/>
              <a:t>sands of volunteer hours to nonprofit organizations including low-income housing developments, the YMCA, Easter Seals, Boys and Girls Clubs of America, museums, and schools</a:t>
            </a:r>
            <a:r>
              <a:rPr lang="en-US" dirty="0"/>
              <a:t> </a:t>
            </a:r>
            <a:br>
              <a:rPr lang="en-US" dirty="0"/>
            </a:br>
            <a:r>
              <a:rPr lang="en-US" dirty="0"/>
              <a:t> </a:t>
            </a:r>
            <a:br>
              <a:rPr lang="en-US" dirty="0"/>
            </a:br>
            <a:endParaRPr lang="fa-IR" dirty="0"/>
          </a:p>
        </p:txBody>
      </p:sp>
    </p:spTree>
    <p:extLst>
      <p:ext uri="{BB962C8B-B14F-4D97-AF65-F5344CB8AC3E}">
        <p14:creationId xmlns:p14="http://schemas.microsoft.com/office/powerpoint/2010/main" val="146017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normAutofit fontScale="77500" lnSpcReduction="20000"/>
          </a:bodyPr>
          <a:lstStyle/>
          <a:p>
            <a:r>
              <a:rPr lang="en-US" dirty="0"/>
              <a:t>One of the key community programs at Microsoft is Unlimited Potential (UP). UP strives </a:t>
            </a:r>
            <a:r>
              <a:rPr lang="en-US" dirty="0" smtClean="0"/>
              <a:t>to bring </a:t>
            </a:r>
            <a:r>
              <a:rPr lang="en-US" dirty="0"/>
              <a:t>the benefits of information and communications technology to underserved communities around the world by transforming education, fostering local innovation, and </a:t>
            </a:r>
            <a:r>
              <a:rPr lang="en-US" dirty="0" smtClean="0"/>
              <a:t>creating jobs </a:t>
            </a:r>
            <a:r>
              <a:rPr lang="en-US" dirty="0"/>
              <a:t>and opportunities. Another important program is Libraries Online, through which Microsoft provides computers, cash, and software to help link libraries to the Internet. </a:t>
            </a:r>
            <a:r>
              <a:rPr lang="en-US" dirty="0" smtClean="0"/>
              <a:t>The goal </a:t>
            </a:r>
            <a:r>
              <a:rPr lang="en-US" dirty="0"/>
              <a:t>is to enable people who may not have access to computers to learn about PCs, </a:t>
            </a:r>
            <a:r>
              <a:rPr lang="en-US" dirty="0" smtClean="0"/>
              <a:t>explore the </a:t>
            </a:r>
            <a:r>
              <a:rPr lang="en-US" dirty="0"/>
              <a:t>latest software, and experience the Internet. Microsoft has extended this program to include nonprofit organizations that provide veterans and their spouses with the support </a:t>
            </a:r>
            <a:r>
              <a:rPr lang="en-US" dirty="0" smtClean="0"/>
              <a:t>they need </a:t>
            </a:r>
            <a:r>
              <a:rPr lang="en-US" dirty="0"/>
              <a:t>to successfully transition to civilian careers.</a:t>
            </a:r>
            <a:endParaRPr lang="fa-IR" dirty="0"/>
          </a:p>
        </p:txBody>
      </p:sp>
    </p:spTree>
    <p:extLst>
      <p:ext uri="{BB962C8B-B14F-4D97-AF65-F5344CB8AC3E}">
        <p14:creationId xmlns:p14="http://schemas.microsoft.com/office/powerpoint/2010/main" val="44440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normAutofit fontScale="92500" lnSpcReduction="20000"/>
          </a:bodyPr>
          <a:lstStyle/>
          <a:p>
            <a:r>
              <a:rPr lang="en-US" dirty="0"/>
              <a:t>Microsoft also contributes to global economic growth, job creation, and innovation. The</a:t>
            </a:r>
            <a:br>
              <a:rPr lang="en-US" dirty="0"/>
            </a:br>
            <a:r>
              <a:rPr lang="en-US" dirty="0"/>
              <a:t>company has more than 100,000 full-time employees globally, including 41,000 international employees. In addition, Microsoft relies on a network of partners that are valuable </a:t>
            </a:r>
            <a:r>
              <a:rPr lang="en-US" dirty="0" smtClean="0"/>
              <a:t>to their </a:t>
            </a:r>
            <a:r>
              <a:rPr lang="en-US" dirty="0"/>
              <a:t>own communities to generate further innovation, growth, and opportunity. It also </a:t>
            </a:r>
            <a:r>
              <a:rPr lang="en-US" dirty="0" smtClean="0"/>
              <a:t>runs programs </a:t>
            </a:r>
            <a:r>
              <a:rPr lang="en-US" dirty="0"/>
              <a:t>to support start-up software companies. Microsoft estimates that these </a:t>
            </a:r>
            <a:r>
              <a:rPr lang="en-US" dirty="0" smtClean="0"/>
              <a:t>business partnerships </a:t>
            </a:r>
            <a:r>
              <a:rPr lang="en-US" dirty="0"/>
              <a:t>create nearly 15 million information technology jobs globally</a:t>
            </a:r>
            <a:r>
              <a:rPr lang="en-US" dirty="0"/>
              <a:t> </a:t>
            </a:r>
            <a:br>
              <a:rPr lang="en-US" dirty="0"/>
            </a:br>
            <a:endParaRPr lang="fa-IR" dirty="0"/>
          </a:p>
        </p:txBody>
      </p:sp>
    </p:spTree>
    <p:extLst>
      <p:ext uri="{BB962C8B-B14F-4D97-AF65-F5344CB8AC3E}">
        <p14:creationId xmlns:p14="http://schemas.microsoft.com/office/powerpoint/2010/main" val="3052016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normAutofit fontScale="70000" lnSpcReduction="20000"/>
          </a:bodyPr>
          <a:lstStyle/>
          <a:p>
            <a:r>
              <a:rPr lang="en-US" dirty="0"/>
              <a:t>Microsoft has stated that it is committed to responsible and sustainable business practices</a:t>
            </a:r>
            <a:br>
              <a:rPr lang="en-US" dirty="0"/>
            </a:br>
            <a:r>
              <a:rPr lang="en-US" dirty="0"/>
              <a:t>that consider the social and environmental consequences of its actions. In addition to several recycling and carbon reduction programs, the company also strives to make its products</a:t>
            </a:r>
            <a:br>
              <a:rPr lang="en-US" dirty="0"/>
            </a:br>
            <a:r>
              <a:rPr lang="en-US" dirty="0"/>
              <a:t>efficient. Additionally, Microsoft works with businesses, governments, and law enforcement</a:t>
            </a:r>
            <a:br>
              <a:rPr lang="en-US" dirty="0"/>
            </a:br>
            <a:r>
              <a:rPr lang="en-US" dirty="0"/>
              <a:t>agencies to combat cybercrime and find joint solutions to keep people safer online. To</a:t>
            </a:r>
            <a:br>
              <a:rPr lang="en-US" dirty="0"/>
            </a:br>
            <a:r>
              <a:rPr lang="en-US" dirty="0"/>
              <a:t>achieve the long-term interests of the company’s shareholders, Microsoft takes into account</a:t>
            </a:r>
            <a:br>
              <a:rPr lang="en-US" dirty="0"/>
            </a:br>
            <a:r>
              <a:rPr lang="en-US" dirty="0"/>
              <a:t>the needs of other stakeholders, including employees, customers, partners, suppliers, and</a:t>
            </a:r>
            <a:br>
              <a:rPr lang="en-US" dirty="0"/>
            </a:br>
            <a:r>
              <a:rPr lang="en-US" dirty="0"/>
              <a:t>the many communities around the world where it does business.</a:t>
            </a:r>
            <a:r>
              <a:rPr lang="en-US" dirty="0"/>
              <a:t> </a:t>
            </a:r>
            <a:br>
              <a:rPr lang="en-US" dirty="0"/>
            </a:br>
            <a:endParaRPr lang="fa-IR" dirty="0"/>
          </a:p>
        </p:txBody>
      </p:sp>
    </p:spTree>
    <p:extLst>
      <p:ext uri="{BB962C8B-B14F-4D97-AF65-F5344CB8AC3E}">
        <p14:creationId xmlns:p14="http://schemas.microsoft.com/office/powerpoint/2010/main" val="27461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normAutofit fontScale="62500" lnSpcReduction="20000"/>
          </a:bodyPr>
          <a:lstStyle/>
          <a:p>
            <a:r>
              <a:rPr lang="en-US" dirty="0"/>
              <a:t>Microsoft also prides itself on its ethical standards. The company says, “We aim to be open</a:t>
            </a:r>
            <a:br>
              <a:rPr lang="en-US" dirty="0"/>
            </a:br>
            <a:r>
              <a:rPr lang="en-US" dirty="0"/>
              <a:t>about our business operations, transparent in our dealings with stakeholders, and compliant with the laws and regulations that apply to our business. We strive to exceed legal requirements by conducting our business ethically, responsibly, and with integrity.” All Microsoft employees must follow the Microsoft Standards of Business Conduct and receive</a:t>
            </a:r>
            <a:br>
              <a:rPr lang="en-US" dirty="0"/>
            </a:br>
            <a:r>
              <a:rPr lang="en-US" dirty="0"/>
              <a:t>training in ethics and compliance. Microsoft’s vendors are also subject to ethical standards</a:t>
            </a:r>
            <a:br>
              <a:rPr lang="en-US" dirty="0"/>
            </a:br>
            <a:r>
              <a:rPr lang="en-US" dirty="0"/>
              <a:t>under the Vendor Code of Conduct, which exists in over 35 languages. The company has</a:t>
            </a:r>
            <a:br>
              <a:rPr lang="en-US" dirty="0"/>
            </a:br>
            <a:r>
              <a:rPr lang="en-US" dirty="0"/>
              <a:t>several programs dedicated to antitrust compliance and responsible competition due to a</a:t>
            </a:r>
            <a:br>
              <a:rPr lang="en-US" dirty="0"/>
            </a:br>
            <a:r>
              <a:rPr lang="en-US" dirty="0"/>
              <a:t>decade of legal issues surrounding its dominance of the software market.</a:t>
            </a:r>
            <a:r>
              <a:rPr lang="en-US" dirty="0"/>
              <a:t> </a:t>
            </a:r>
            <a:br>
              <a:rPr lang="en-US" dirty="0"/>
            </a:br>
            <a:endParaRPr lang="fa-IR" dirty="0"/>
          </a:p>
        </p:txBody>
      </p:sp>
    </p:spTree>
    <p:extLst>
      <p:ext uri="{BB962C8B-B14F-4D97-AF65-F5344CB8AC3E}">
        <p14:creationId xmlns:p14="http://schemas.microsoft.com/office/powerpoint/2010/main" val="949324871"/>
      </p:ext>
    </p:extLst>
  </p:cSld>
  <p:clrMapOvr>
    <a:masterClrMapping/>
  </p:clrMapOvr>
</p:sld>
</file>

<file path=ppt/theme/theme1.xml><?xml version="1.0" encoding="utf-8"?>
<a:theme xmlns:a="http://schemas.openxmlformats.org/drawingml/2006/main" name="Office Theme">
  <a:themeElements>
    <a:clrScheme name="Custom 26">
      <a:dk1>
        <a:srgbClr val="000000"/>
      </a:dk1>
      <a:lt1>
        <a:srgbClr val="CCECFF"/>
      </a:lt1>
      <a:dk2>
        <a:srgbClr val="CC3300"/>
      </a:dk2>
      <a:lt2>
        <a:srgbClr val="666699"/>
      </a:lt2>
      <a:accent1>
        <a:srgbClr val="000000"/>
      </a:accent1>
      <a:accent2>
        <a:srgbClr val="CCCC00"/>
      </a:accent2>
      <a:accent3>
        <a:srgbClr val="E2F4FF"/>
      </a:accent3>
      <a:accent4>
        <a:srgbClr val="000000"/>
      </a:accent4>
      <a:accent5>
        <a:srgbClr val="FFFFFF"/>
      </a:accent5>
      <a:accent6>
        <a:srgbClr val="B9B900"/>
      </a:accent6>
      <a:hlink>
        <a:srgbClr val="00B050"/>
      </a:hlink>
      <a:folHlink>
        <a:srgbClr val="008000"/>
      </a:folHlink>
    </a:clrScheme>
    <a:fontScheme name="Custom 2">
      <a:majorFont>
        <a:latin typeface="IRANSans(FaNum) Light"/>
        <a:ea typeface=""/>
        <a:cs typeface="IRANSans(FaNum) Medium"/>
      </a:majorFont>
      <a:minorFont>
        <a:latin typeface="Calibri"/>
        <a:ea typeface=""/>
        <a:cs typeface="IRANSans(FaNum)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456</Words>
  <Application>Microsoft Office PowerPoint</Application>
  <PresentationFormat>On-screen Show (4:3)</PresentationFormat>
  <Paragraphs>33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Goudy Old Style</vt:lpstr>
      <vt:lpstr>IRANSans Light</vt:lpstr>
      <vt:lpstr>IRANSans(FaNum) Light</vt:lpstr>
      <vt:lpstr>IRANSans(FaNum) Medium</vt:lpstr>
      <vt:lpstr>Wingdings</vt:lpstr>
      <vt:lpstr>Office Theme</vt:lpstr>
      <vt:lpstr>Microsoft Manages Legal and Ethical Issues </vt:lpstr>
      <vt:lpstr>Slide Title</vt:lpstr>
      <vt:lpstr>INTRODUCTION</vt:lpstr>
      <vt:lpstr>ETHICS AND SOCIAL RESPONSIBILITY AT MICROSOFT</vt:lpstr>
      <vt:lpstr>PowerPoint Presentation</vt:lpstr>
      <vt:lpstr>PowerPoint Presentation</vt:lpstr>
      <vt:lpstr>PowerPoint Presentation</vt:lpstr>
      <vt:lpstr>PowerPoint Presentation</vt:lpstr>
      <vt:lpstr>PowerPoint Presentation</vt:lpstr>
      <vt:lpstr>LEGAL ISSUES IMPACTING MICROSOFT</vt:lpstr>
      <vt:lpstr>ANTITRUST ISSUES</vt:lpstr>
      <vt:lpstr>PowerPoint Presentation</vt:lpstr>
      <vt:lpstr>PowerPoint Presentation</vt:lpstr>
      <vt:lpstr>PowerPoint Presentation</vt:lpstr>
      <vt:lpstr>PowerPoint Presentation</vt:lpstr>
      <vt:lpstr>Slide Title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Arya</cp:lastModifiedBy>
  <cp:revision>26</cp:revision>
  <dcterms:created xsi:type="dcterms:W3CDTF">2013-08-21T19:17:07Z</dcterms:created>
  <dcterms:modified xsi:type="dcterms:W3CDTF">2018-12-21T10:43:39Z</dcterms:modified>
</cp:coreProperties>
</file>