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65" r:id="rId5"/>
    <p:sldId id="258" r:id="rId6"/>
    <p:sldId id="259" r:id="rId7"/>
    <p:sldId id="260"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F7CB8-BC6B-E95E-19E5-90DE9316C8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A278307-2B34-71D5-D770-33DDB946F8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A43183-55B5-D513-F301-43CD6F57001C}"/>
              </a:ext>
            </a:extLst>
          </p:cNvPr>
          <p:cNvSpPr>
            <a:spLocks noGrp="1"/>
          </p:cNvSpPr>
          <p:nvPr>
            <p:ph type="dt" sz="half" idx="10"/>
          </p:nvPr>
        </p:nvSpPr>
        <p:spPr/>
        <p:txBody>
          <a:bodyPr/>
          <a:lstStyle/>
          <a:p>
            <a:fld id="{2DA3312B-7811-4543-BF55-FDEEAF7BFC96}" type="datetimeFigureOut">
              <a:rPr lang="en-US" smtClean="0"/>
              <a:t>1/7/2025</a:t>
            </a:fld>
            <a:endParaRPr lang="en-US"/>
          </a:p>
        </p:txBody>
      </p:sp>
      <p:sp>
        <p:nvSpPr>
          <p:cNvPr id="5" name="Footer Placeholder 4">
            <a:extLst>
              <a:ext uri="{FF2B5EF4-FFF2-40B4-BE49-F238E27FC236}">
                <a16:creationId xmlns:a16="http://schemas.microsoft.com/office/drawing/2014/main" id="{8DD9D801-6A20-1D71-E551-0CDBB50A65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627B9E-4109-8A90-287E-E005372DFB04}"/>
              </a:ext>
            </a:extLst>
          </p:cNvPr>
          <p:cNvSpPr>
            <a:spLocks noGrp="1"/>
          </p:cNvSpPr>
          <p:nvPr>
            <p:ph type="sldNum" sz="quarter" idx="12"/>
          </p:nvPr>
        </p:nvSpPr>
        <p:spPr/>
        <p:txBody>
          <a:bodyPr/>
          <a:lstStyle/>
          <a:p>
            <a:fld id="{F332EA72-96EA-4612-8F67-2C7F3261C5F5}" type="slidenum">
              <a:rPr lang="en-US" smtClean="0"/>
              <a:t>‹#›</a:t>
            </a:fld>
            <a:endParaRPr lang="en-US"/>
          </a:p>
        </p:txBody>
      </p:sp>
    </p:spTree>
    <p:extLst>
      <p:ext uri="{BB962C8B-B14F-4D97-AF65-F5344CB8AC3E}">
        <p14:creationId xmlns:p14="http://schemas.microsoft.com/office/powerpoint/2010/main" val="2584409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CF9AD-D4F5-F7B4-972F-9D81F1962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3B142C3-15DA-5622-7871-282E7EF3F8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413774-E88A-FF6E-F443-4F45F0264A00}"/>
              </a:ext>
            </a:extLst>
          </p:cNvPr>
          <p:cNvSpPr>
            <a:spLocks noGrp="1"/>
          </p:cNvSpPr>
          <p:nvPr>
            <p:ph type="dt" sz="half" idx="10"/>
          </p:nvPr>
        </p:nvSpPr>
        <p:spPr/>
        <p:txBody>
          <a:bodyPr/>
          <a:lstStyle/>
          <a:p>
            <a:fld id="{2DA3312B-7811-4543-BF55-FDEEAF7BFC96}" type="datetimeFigureOut">
              <a:rPr lang="en-US" smtClean="0"/>
              <a:t>1/7/2025</a:t>
            </a:fld>
            <a:endParaRPr lang="en-US"/>
          </a:p>
        </p:txBody>
      </p:sp>
      <p:sp>
        <p:nvSpPr>
          <p:cNvPr id="5" name="Footer Placeholder 4">
            <a:extLst>
              <a:ext uri="{FF2B5EF4-FFF2-40B4-BE49-F238E27FC236}">
                <a16:creationId xmlns:a16="http://schemas.microsoft.com/office/drawing/2014/main" id="{9158CB24-E332-82EC-B950-EC97541DEB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CF418B-A385-BBC0-C0C1-12FBD4B27229}"/>
              </a:ext>
            </a:extLst>
          </p:cNvPr>
          <p:cNvSpPr>
            <a:spLocks noGrp="1"/>
          </p:cNvSpPr>
          <p:nvPr>
            <p:ph type="sldNum" sz="quarter" idx="12"/>
          </p:nvPr>
        </p:nvSpPr>
        <p:spPr/>
        <p:txBody>
          <a:bodyPr/>
          <a:lstStyle/>
          <a:p>
            <a:fld id="{F332EA72-96EA-4612-8F67-2C7F3261C5F5}" type="slidenum">
              <a:rPr lang="en-US" smtClean="0"/>
              <a:t>‹#›</a:t>
            </a:fld>
            <a:endParaRPr lang="en-US"/>
          </a:p>
        </p:txBody>
      </p:sp>
    </p:spTree>
    <p:extLst>
      <p:ext uri="{BB962C8B-B14F-4D97-AF65-F5344CB8AC3E}">
        <p14:creationId xmlns:p14="http://schemas.microsoft.com/office/powerpoint/2010/main" val="2938556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3FB87B-92D9-BB8F-B729-EF09E03246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BE9AB3F-EE79-EF23-15C7-204D791A06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F8E4AF-D279-4D75-60BA-C51760D75A42}"/>
              </a:ext>
            </a:extLst>
          </p:cNvPr>
          <p:cNvSpPr>
            <a:spLocks noGrp="1"/>
          </p:cNvSpPr>
          <p:nvPr>
            <p:ph type="dt" sz="half" idx="10"/>
          </p:nvPr>
        </p:nvSpPr>
        <p:spPr/>
        <p:txBody>
          <a:bodyPr/>
          <a:lstStyle/>
          <a:p>
            <a:fld id="{2DA3312B-7811-4543-BF55-FDEEAF7BFC96}" type="datetimeFigureOut">
              <a:rPr lang="en-US" smtClean="0"/>
              <a:t>1/7/2025</a:t>
            </a:fld>
            <a:endParaRPr lang="en-US"/>
          </a:p>
        </p:txBody>
      </p:sp>
      <p:sp>
        <p:nvSpPr>
          <p:cNvPr id="5" name="Footer Placeholder 4">
            <a:extLst>
              <a:ext uri="{FF2B5EF4-FFF2-40B4-BE49-F238E27FC236}">
                <a16:creationId xmlns:a16="http://schemas.microsoft.com/office/drawing/2014/main" id="{6AB706C9-50B6-8F6B-4C1D-8382C3BAAE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D4CAD4-E672-6122-8263-2F4CE9F1D76F}"/>
              </a:ext>
            </a:extLst>
          </p:cNvPr>
          <p:cNvSpPr>
            <a:spLocks noGrp="1"/>
          </p:cNvSpPr>
          <p:nvPr>
            <p:ph type="sldNum" sz="quarter" idx="12"/>
          </p:nvPr>
        </p:nvSpPr>
        <p:spPr/>
        <p:txBody>
          <a:bodyPr/>
          <a:lstStyle/>
          <a:p>
            <a:fld id="{F332EA72-96EA-4612-8F67-2C7F3261C5F5}" type="slidenum">
              <a:rPr lang="en-US" smtClean="0"/>
              <a:t>‹#›</a:t>
            </a:fld>
            <a:endParaRPr lang="en-US"/>
          </a:p>
        </p:txBody>
      </p:sp>
    </p:spTree>
    <p:extLst>
      <p:ext uri="{BB962C8B-B14F-4D97-AF65-F5344CB8AC3E}">
        <p14:creationId xmlns:p14="http://schemas.microsoft.com/office/powerpoint/2010/main" val="877844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0AE3F-EC42-2F14-F689-3828298662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3B581F-0878-EC01-1930-6C1F20F5FE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206EE7-22E9-593E-BE8B-A1C7D1A0F326}"/>
              </a:ext>
            </a:extLst>
          </p:cNvPr>
          <p:cNvSpPr>
            <a:spLocks noGrp="1"/>
          </p:cNvSpPr>
          <p:nvPr>
            <p:ph type="dt" sz="half" idx="10"/>
          </p:nvPr>
        </p:nvSpPr>
        <p:spPr/>
        <p:txBody>
          <a:bodyPr/>
          <a:lstStyle/>
          <a:p>
            <a:fld id="{2DA3312B-7811-4543-BF55-FDEEAF7BFC96}" type="datetimeFigureOut">
              <a:rPr lang="en-US" smtClean="0"/>
              <a:t>1/7/2025</a:t>
            </a:fld>
            <a:endParaRPr lang="en-US"/>
          </a:p>
        </p:txBody>
      </p:sp>
      <p:sp>
        <p:nvSpPr>
          <p:cNvPr id="5" name="Footer Placeholder 4">
            <a:extLst>
              <a:ext uri="{FF2B5EF4-FFF2-40B4-BE49-F238E27FC236}">
                <a16:creationId xmlns:a16="http://schemas.microsoft.com/office/drawing/2014/main" id="{D6D9CACA-56D1-9FB3-389D-8952FD4942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F8B831-FD93-327D-29EE-C6C49983487A}"/>
              </a:ext>
            </a:extLst>
          </p:cNvPr>
          <p:cNvSpPr>
            <a:spLocks noGrp="1"/>
          </p:cNvSpPr>
          <p:nvPr>
            <p:ph type="sldNum" sz="quarter" idx="12"/>
          </p:nvPr>
        </p:nvSpPr>
        <p:spPr/>
        <p:txBody>
          <a:bodyPr/>
          <a:lstStyle/>
          <a:p>
            <a:fld id="{F332EA72-96EA-4612-8F67-2C7F3261C5F5}" type="slidenum">
              <a:rPr lang="en-US" smtClean="0"/>
              <a:t>‹#›</a:t>
            </a:fld>
            <a:endParaRPr lang="en-US"/>
          </a:p>
        </p:txBody>
      </p:sp>
    </p:spTree>
    <p:extLst>
      <p:ext uri="{BB962C8B-B14F-4D97-AF65-F5344CB8AC3E}">
        <p14:creationId xmlns:p14="http://schemas.microsoft.com/office/powerpoint/2010/main" val="2471237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BCEB6-D304-7B81-180B-B83657E203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DD12E82-F4F2-8FA9-CAE5-6D17B3685C0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3876FC-BB6E-994C-7DAC-0C9C4487AB29}"/>
              </a:ext>
            </a:extLst>
          </p:cNvPr>
          <p:cNvSpPr>
            <a:spLocks noGrp="1"/>
          </p:cNvSpPr>
          <p:nvPr>
            <p:ph type="dt" sz="half" idx="10"/>
          </p:nvPr>
        </p:nvSpPr>
        <p:spPr/>
        <p:txBody>
          <a:bodyPr/>
          <a:lstStyle/>
          <a:p>
            <a:fld id="{2DA3312B-7811-4543-BF55-FDEEAF7BFC96}" type="datetimeFigureOut">
              <a:rPr lang="en-US" smtClean="0"/>
              <a:t>1/7/2025</a:t>
            </a:fld>
            <a:endParaRPr lang="en-US"/>
          </a:p>
        </p:txBody>
      </p:sp>
      <p:sp>
        <p:nvSpPr>
          <p:cNvPr id="5" name="Footer Placeholder 4">
            <a:extLst>
              <a:ext uri="{FF2B5EF4-FFF2-40B4-BE49-F238E27FC236}">
                <a16:creationId xmlns:a16="http://schemas.microsoft.com/office/drawing/2014/main" id="{695E1333-5D34-3C23-8C59-1B967860A5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DAC5DC-8DC9-3972-E2B6-CE5FE368013F}"/>
              </a:ext>
            </a:extLst>
          </p:cNvPr>
          <p:cNvSpPr>
            <a:spLocks noGrp="1"/>
          </p:cNvSpPr>
          <p:nvPr>
            <p:ph type="sldNum" sz="quarter" idx="12"/>
          </p:nvPr>
        </p:nvSpPr>
        <p:spPr/>
        <p:txBody>
          <a:bodyPr/>
          <a:lstStyle/>
          <a:p>
            <a:fld id="{F332EA72-96EA-4612-8F67-2C7F3261C5F5}" type="slidenum">
              <a:rPr lang="en-US" smtClean="0"/>
              <a:t>‹#›</a:t>
            </a:fld>
            <a:endParaRPr lang="en-US"/>
          </a:p>
        </p:txBody>
      </p:sp>
    </p:spTree>
    <p:extLst>
      <p:ext uri="{BB962C8B-B14F-4D97-AF65-F5344CB8AC3E}">
        <p14:creationId xmlns:p14="http://schemas.microsoft.com/office/powerpoint/2010/main" val="137938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49627-ADC6-21F4-9C2E-07D81C8DCE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0B073A-AE6F-2F91-4170-A95D5F6C2E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02B4EB-564F-93EA-4885-B700BC62A1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5CE7F05-5BED-1E27-CC68-2BE12009A7E2}"/>
              </a:ext>
            </a:extLst>
          </p:cNvPr>
          <p:cNvSpPr>
            <a:spLocks noGrp="1"/>
          </p:cNvSpPr>
          <p:nvPr>
            <p:ph type="dt" sz="half" idx="10"/>
          </p:nvPr>
        </p:nvSpPr>
        <p:spPr/>
        <p:txBody>
          <a:bodyPr/>
          <a:lstStyle/>
          <a:p>
            <a:fld id="{2DA3312B-7811-4543-BF55-FDEEAF7BFC96}" type="datetimeFigureOut">
              <a:rPr lang="en-US" smtClean="0"/>
              <a:t>1/7/2025</a:t>
            </a:fld>
            <a:endParaRPr lang="en-US"/>
          </a:p>
        </p:txBody>
      </p:sp>
      <p:sp>
        <p:nvSpPr>
          <p:cNvPr id="6" name="Footer Placeholder 5">
            <a:extLst>
              <a:ext uri="{FF2B5EF4-FFF2-40B4-BE49-F238E27FC236}">
                <a16:creationId xmlns:a16="http://schemas.microsoft.com/office/drawing/2014/main" id="{786B7AA5-154E-40DC-AFB9-829F45CD18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A5799C-6DD3-E414-EBF0-6C49EA04E82D}"/>
              </a:ext>
            </a:extLst>
          </p:cNvPr>
          <p:cNvSpPr>
            <a:spLocks noGrp="1"/>
          </p:cNvSpPr>
          <p:nvPr>
            <p:ph type="sldNum" sz="quarter" idx="12"/>
          </p:nvPr>
        </p:nvSpPr>
        <p:spPr/>
        <p:txBody>
          <a:bodyPr/>
          <a:lstStyle/>
          <a:p>
            <a:fld id="{F332EA72-96EA-4612-8F67-2C7F3261C5F5}" type="slidenum">
              <a:rPr lang="en-US" smtClean="0"/>
              <a:t>‹#›</a:t>
            </a:fld>
            <a:endParaRPr lang="en-US"/>
          </a:p>
        </p:txBody>
      </p:sp>
    </p:spTree>
    <p:extLst>
      <p:ext uri="{BB962C8B-B14F-4D97-AF65-F5344CB8AC3E}">
        <p14:creationId xmlns:p14="http://schemas.microsoft.com/office/powerpoint/2010/main" val="1286879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FAF00-6350-C322-D23A-6E5238AD50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FA19499-5C6D-1AF7-3035-BBBEE92CAF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3089BD-B82F-E86F-992F-8E866237DA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EF950B-62D4-E786-1767-845F82B18C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7E90C7-F62B-9232-245F-0DBAF0BE24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BB79FC-CCB9-BF26-E6B5-0A04FCD07446}"/>
              </a:ext>
            </a:extLst>
          </p:cNvPr>
          <p:cNvSpPr>
            <a:spLocks noGrp="1"/>
          </p:cNvSpPr>
          <p:nvPr>
            <p:ph type="dt" sz="half" idx="10"/>
          </p:nvPr>
        </p:nvSpPr>
        <p:spPr/>
        <p:txBody>
          <a:bodyPr/>
          <a:lstStyle/>
          <a:p>
            <a:fld id="{2DA3312B-7811-4543-BF55-FDEEAF7BFC96}" type="datetimeFigureOut">
              <a:rPr lang="en-US" smtClean="0"/>
              <a:t>1/7/2025</a:t>
            </a:fld>
            <a:endParaRPr lang="en-US"/>
          </a:p>
        </p:txBody>
      </p:sp>
      <p:sp>
        <p:nvSpPr>
          <p:cNvPr id="8" name="Footer Placeholder 7">
            <a:extLst>
              <a:ext uri="{FF2B5EF4-FFF2-40B4-BE49-F238E27FC236}">
                <a16:creationId xmlns:a16="http://schemas.microsoft.com/office/drawing/2014/main" id="{27029505-E765-58F5-2D56-2C3A40230C1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BBB66F0-B222-AD30-976C-F3B98E7809AC}"/>
              </a:ext>
            </a:extLst>
          </p:cNvPr>
          <p:cNvSpPr>
            <a:spLocks noGrp="1"/>
          </p:cNvSpPr>
          <p:nvPr>
            <p:ph type="sldNum" sz="quarter" idx="12"/>
          </p:nvPr>
        </p:nvSpPr>
        <p:spPr/>
        <p:txBody>
          <a:bodyPr/>
          <a:lstStyle/>
          <a:p>
            <a:fld id="{F332EA72-96EA-4612-8F67-2C7F3261C5F5}" type="slidenum">
              <a:rPr lang="en-US" smtClean="0"/>
              <a:t>‹#›</a:t>
            </a:fld>
            <a:endParaRPr lang="en-US"/>
          </a:p>
        </p:txBody>
      </p:sp>
    </p:spTree>
    <p:extLst>
      <p:ext uri="{BB962C8B-B14F-4D97-AF65-F5344CB8AC3E}">
        <p14:creationId xmlns:p14="http://schemas.microsoft.com/office/powerpoint/2010/main" val="1225063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F6E8D-08AD-98A6-A186-D294FFCC58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EE7F1B-FEFA-7B44-AF2A-220F3C22EEA5}"/>
              </a:ext>
            </a:extLst>
          </p:cNvPr>
          <p:cNvSpPr>
            <a:spLocks noGrp="1"/>
          </p:cNvSpPr>
          <p:nvPr>
            <p:ph type="dt" sz="half" idx="10"/>
          </p:nvPr>
        </p:nvSpPr>
        <p:spPr/>
        <p:txBody>
          <a:bodyPr/>
          <a:lstStyle/>
          <a:p>
            <a:fld id="{2DA3312B-7811-4543-BF55-FDEEAF7BFC96}" type="datetimeFigureOut">
              <a:rPr lang="en-US" smtClean="0"/>
              <a:t>1/7/2025</a:t>
            </a:fld>
            <a:endParaRPr lang="en-US"/>
          </a:p>
        </p:txBody>
      </p:sp>
      <p:sp>
        <p:nvSpPr>
          <p:cNvPr id="4" name="Footer Placeholder 3">
            <a:extLst>
              <a:ext uri="{FF2B5EF4-FFF2-40B4-BE49-F238E27FC236}">
                <a16:creationId xmlns:a16="http://schemas.microsoft.com/office/drawing/2014/main" id="{78E47BA0-ACB4-5DA7-7663-FFC4A7C17B0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9F32CD-5CB0-91B7-D3EB-B53C673A89B9}"/>
              </a:ext>
            </a:extLst>
          </p:cNvPr>
          <p:cNvSpPr>
            <a:spLocks noGrp="1"/>
          </p:cNvSpPr>
          <p:nvPr>
            <p:ph type="sldNum" sz="quarter" idx="12"/>
          </p:nvPr>
        </p:nvSpPr>
        <p:spPr/>
        <p:txBody>
          <a:bodyPr/>
          <a:lstStyle/>
          <a:p>
            <a:fld id="{F332EA72-96EA-4612-8F67-2C7F3261C5F5}" type="slidenum">
              <a:rPr lang="en-US" smtClean="0"/>
              <a:t>‹#›</a:t>
            </a:fld>
            <a:endParaRPr lang="en-US"/>
          </a:p>
        </p:txBody>
      </p:sp>
    </p:spTree>
    <p:extLst>
      <p:ext uri="{BB962C8B-B14F-4D97-AF65-F5344CB8AC3E}">
        <p14:creationId xmlns:p14="http://schemas.microsoft.com/office/powerpoint/2010/main" val="3609994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4AF7EF-F058-6C2C-0895-016BEBE66ED8}"/>
              </a:ext>
            </a:extLst>
          </p:cNvPr>
          <p:cNvSpPr>
            <a:spLocks noGrp="1"/>
          </p:cNvSpPr>
          <p:nvPr>
            <p:ph type="dt" sz="half" idx="10"/>
          </p:nvPr>
        </p:nvSpPr>
        <p:spPr/>
        <p:txBody>
          <a:bodyPr/>
          <a:lstStyle/>
          <a:p>
            <a:fld id="{2DA3312B-7811-4543-BF55-FDEEAF7BFC96}" type="datetimeFigureOut">
              <a:rPr lang="en-US" smtClean="0"/>
              <a:t>1/7/2025</a:t>
            </a:fld>
            <a:endParaRPr lang="en-US"/>
          </a:p>
        </p:txBody>
      </p:sp>
      <p:sp>
        <p:nvSpPr>
          <p:cNvPr id="3" name="Footer Placeholder 2">
            <a:extLst>
              <a:ext uri="{FF2B5EF4-FFF2-40B4-BE49-F238E27FC236}">
                <a16:creationId xmlns:a16="http://schemas.microsoft.com/office/drawing/2014/main" id="{BF2A3A69-9A3E-2E0B-AE97-01EFE2F5B7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7C77F9-74FC-EFD8-01AB-E4C7914BA384}"/>
              </a:ext>
            </a:extLst>
          </p:cNvPr>
          <p:cNvSpPr>
            <a:spLocks noGrp="1"/>
          </p:cNvSpPr>
          <p:nvPr>
            <p:ph type="sldNum" sz="quarter" idx="12"/>
          </p:nvPr>
        </p:nvSpPr>
        <p:spPr/>
        <p:txBody>
          <a:bodyPr/>
          <a:lstStyle/>
          <a:p>
            <a:fld id="{F332EA72-96EA-4612-8F67-2C7F3261C5F5}" type="slidenum">
              <a:rPr lang="en-US" smtClean="0"/>
              <a:t>‹#›</a:t>
            </a:fld>
            <a:endParaRPr lang="en-US"/>
          </a:p>
        </p:txBody>
      </p:sp>
    </p:spTree>
    <p:extLst>
      <p:ext uri="{BB962C8B-B14F-4D97-AF65-F5344CB8AC3E}">
        <p14:creationId xmlns:p14="http://schemas.microsoft.com/office/powerpoint/2010/main" val="1209228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9D567-28B4-12F6-92BE-4C34E749A6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5F0CAFE-7E66-607A-54CE-C442BF062A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04B4E20-BF9E-89F7-677F-2AFB24AEEB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849AA2-5EED-BBBE-7469-29A5938B4B80}"/>
              </a:ext>
            </a:extLst>
          </p:cNvPr>
          <p:cNvSpPr>
            <a:spLocks noGrp="1"/>
          </p:cNvSpPr>
          <p:nvPr>
            <p:ph type="dt" sz="half" idx="10"/>
          </p:nvPr>
        </p:nvSpPr>
        <p:spPr/>
        <p:txBody>
          <a:bodyPr/>
          <a:lstStyle/>
          <a:p>
            <a:fld id="{2DA3312B-7811-4543-BF55-FDEEAF7BFC96}" type="datetimeFigureOut">
              <a:rPr lang="en-US" smtClean="0"/>
              <a:t>1/7/2025</a:t>
            </a:fld>
            <a:endParaRPr lang="en-US"/>
          </a:p>
        </p:txBody>
      </p:sp>
      <p:sp>
        <p:nvSpPr>
          <p:cNvPr id="6" name="Footer Placeholder 5">
            <a:extLst>
              <a:ext uri="{FF2B5EF4-FFF2-40B4-BE49-F238E27FC236}">
                <a16:creationId xmlns:a16="http://schemas.microsoft.com/office/drawing/2014/main" id="{BDAF8E78-6011-C6FD-1270-3374A21BC2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823C39-5B1A-7365-9EEF-2D0CBBD40147}"/>
              </a:ext>
            </a:extLst>
          </p:cNvPr>
          <p:cNvSpPr>
            <a:spLocks noGrp="1"/>
          </p:cNvSpPr>
          <p:nvPr>
            <p:ph type="sldNum" sz="quarter" idx="12"/>
          </p:nvPr>
        </p:nvSpPr>
        <p:spPr/>
        <p:txBody>
          <a:bodyPr/>
          <a:lstStyle/>
          <a:p>
            <a:fld id="{F332EA72-96EA-4612-8F67-2C7F3261C5F5}" type="slidenum">
              <a:rPr lang="en-US" smtClean="0"/>
              <a:t>‹#›</a:t>
            </a:fld>
            <a:endParaRPr lang="en-US"/>
          </a:p>
        </p:txBody>
      </p:sp>
    </p:spTree>
    <p:extLst>
      <p:ext uri="{BB962C8B-B14F-4D97-AF65-F5344CB8AC3E}">
        <p14:creationId xmlns:p14="http://schemas.microsoft.com/office/powerpoint/2010/main" val="74758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621F1-12AE-8CA9-C16F-C36CA07F34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E6A8B0-B30D-8E31-50E8-E964D592C4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1C6AA0-CB75-98A6-9CF7-C2E37C1082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9A281B-F05C-09E1-F8EA-358496FFB839}"/>
              </a:ext>
            </a:extLst>
          </p:cNvPr>
          <p:cNvSpPr>
            <a:spLocks noGrp="1"/>
          </p:cNvSpPr>
          <p:nvPr>
            <p:ph type="dt" sz="half" idx="10"/>
          </p:nvPr>
        </p:nvSpPr>
        <p:spPr/>
        <p:txBody>
          <a:bodyPr/>
          <a:lstStyle/>
          <a:p>
            <a:fld id="{2DA3312B-7811-4543-BF55-FDEEAF7BFC96}" type="datetimeFigureOut">
              <a:rPr lang="en-US" smtClean="0"/>
              <a:t>1/7/2025</a:t>
            </a:fld>
            <a:endParaRPr lang="en-US"/>
          </a:p>
        </p:txBody>
      </p:sp>
      <p:sp>
        <p:nvSpPr>
          <p:cNvPr id="6" name="Footer Placeholder 5">
            <a:extLst>
              <a:ext uri="{FF2B5EF4-FFF2-40B4-BE49-F238E27FC236}">
                <a16:creationId xmlns:a16="http://schemas.microsoft.com/office/drawing/2014/main" id="{ECB001F6-2F15-2AC4-19CD-2DF6DD9861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2492BF-D02F-93DC-1557-E7288FE67890}"/>
              </a:ext>
            </a:extLst>
          </p:cNvPr>
          <p:cNvSpPr>
            <a:spLocks noGrp="1"/>
          </p:cNvSpPr>
          <p:nvPr>
            <p:ph type="sldNum" sz="quarter" idx="12"/>
          </p:nvPr>
        </p:nvSpPr>
        <p:spPr/>
        <p:txBody>
          <a:bodyPr/>
          <a:lstStyle/>
          <a:p>
            <a:fld id="{F332EA72-96EA-4612-8F67-2C7F3261C5F5}" type="slidenum">
              <a:rPr lang="en-US" smtClean="0"/>
              <a:t>‹#›</a:t>
            </a:fld>
            <a:endParaRPr lang="en-US"/>
          </a:p>
        </p:txBody>
      </p:sp>
    </p:spTree>
    <p:extLst>
      <p:ext uri="{BB962C8B-B14F-4D97-AF65-F5344CB8AC3E}">
        <p14:creationId xmlns:p14="http://schemas.microsoft.com/office/powerpoint/2010/main" val="4090460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9B6473-02DE-705C-FBD7-CC4E243B5B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B640CD7-C69C-F5B3-2287-97BD4C3892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E38918-99F3-C086-DD4B-6278C07067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DA3312B-7811-4543-BF55-FDEEAF7BFC96}" type="datetimeFigureOut">
              <a:rPr lang="en-US" smtClean="0"/>
              <a:t>1/7/2025</a:t>
            </a:fld>
            <a:endParaRPr lang="en-US"/>
          </a:p>
        </p:txBody>
      </p:sp>
      <p:sp>
        <p:nvSpPr>
          <p:cNvPr id="5" name="Footer Placeholder 4">
            <a:extLst>
              <a:ext uri="{FF2B5EF4-FFF2-40B4-BE49-F238E27FC236}">
                <a16:creationId xmlns:a16="http://schemas.microsoft.com/office/drawing/2014/main" id="{DF4BE811-D45E-7BF2-90F5-392B65A5AD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D1A9F07-1D65-3550-0341-FD85AF0276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332EA72-96EA-4612-8F67-2C7F3261C5F5}" type="slidenum">
              <a:rPr lang="en-US" smtClean="0"/>
              <a:t>‹#›</a:t>
            </a:fld>
            <a:endParaRPr lang="en-US"/>
          </a:p>
        </p:txBody>
      </p:sp>
    </p:spTree>
    <p:extLst>
      <p:ext uri="{BB962C8B-B14F-4D97-AF65-F5344CB8AC3E}">
        <p14:creationId xmlns:p14="http://schemas.microsoft.com/office/powerpoint/2010/main" val="1082284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B4E15-6C68-F198-684E-6A84C3166AEA}"/>
              </a:ext>
            </a:extLst>
          </p:cNvPr>
          <p:cNvSpPr>
            <a:spLocks noGrp="1"/>
          </p:cNvSpPr>
          <p:nvPr>
            <p:ph type="ctrTitle"/>
          </p:nvPr>
        </p:nvSpPr>
        <p:spPr/>
        <p:txBody>
          <a:bodyPr/>
          <a:lstStyle/>
          <a:p>
            <a:r>
              <a:rPr lang="en-US" dirty="0"/>
              <a:t>Method</a:t>
            </a:r>
          </a:p>
        </p:txBody>
      </p:sp>
      <p:sp>
        <p:nvSpPr>
          <p:cNvPr id="3" name="Subtitle 2">
            <a:extLst>
              <a:ext uri="{FF2B5EF4-FFF2-40B4-BE49-F238E27FC236}">
                <a16:creationId xmlns:a16="http://schemas.microsoft.com/office/drawing/2014/main" id="{E46F986E-C841-3732-0541-FB6F34E1F496}"/>
              </a:ext>
            </a:extLst>
          </p:cNvPr>
          <p:cNvSpPr>
            <a:spLocks noGrp="1"/>
          </p:cNvSpPr>
          <p:nvPr>
            <p:ph type="subTitle" idx="1"/>
          </p:nvPr>
        </p:nvSpPr>
        <p:spPr/>
        <p:txBody>
          <a:bodyPr/>
          <a:lstStyle/>
          <a:p>
            <a:pPr algn="l" fontAlgn="base"/>
            <a:r>
              <a:rPr lang="en-US" b="1" i="0" dirty="0">
                <a:effectLst/>
                <a:latin typeface="Helvetica Neue"/>
              </a:rPr>
              <a:t>LSTM for Time Series Prediction</a:t>
            </a:r>
          </a:p>
          <a:p>
            <a:br>
              <a:rPr lang="en-US" dirty="0"/>
            </a:br>
            <a:endParaRPr lang="en-US" dirty="0"/>
          </a:p>
        </p:txBody>
      </p:sp>
    </p:spTree>
    <p:extLst>
      <p:ext uri="{BB962C8B-B14F-4D97-AF65-F5344CB8AC3E}">
        <p14:creationId xmlns:p14="http://schemas.microsoft.com/office/powerpoint/2010/main" val="2486862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8D492-6622-0245-1925-87B512A7081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B1B34F7-548A-F208-FAB9-32DD762479C9}"/>
              </a:ext>
            </a:extLst>
          </p:cNvPr>
          <p:cNvSpPr>
            <a:spLocks noGrp="1"/>
          </p:cNvSpPr>
          <p:nvPr>
            <p:ph idx="1"/>
          </p:nvPr>
        </p:nvSpPr>
        <p:spPr/>
        <p:txBody>
          <a:bodyPr/>
          <a:lstStyle/>
          <a:p>
            <a:r>
              <a:rPr lang="en-US" dirty="0"/>
              <a:t>As a variant of recurrent neural networks (RNNs), LSTM offers versatility across a wide range of problems and has seen extensive adoption</a:t>
            </a:r>
          </a:p>
        </p:txBody>
      </p:sp>
    </p:spTree>
    <p:extLst>
      <p:ext uri="{BB962C8B-B14F-4D97-AF65-F5344CB8AC3E}">
        <p14:creationId xmlns:p14="http://schemas.microsoft.com/office/powerpoint/2010/main" val="3250953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C3DD8-32F3-E6DC-B311-EE91C0C18ABA}"/>
              </a:ext>
            </a:extLst>
          </p:cNvPr>
          <p:cNvSpPr>
            <a:spLocks noGrp="1"/>
          </p:cNvSpPr>
          <p:nvPr>
            <p:ph type="title"/>
          </p:nvPr>
        </p:nvSpPr>
        <p:spPr/>
        <p:txBody>
          <a:bodyPr>
            <a:normAutofit/>
          </a:bodyPr>
          <a:lstStyle/>
          <a:p>
            <a:pPr fontAlgn="base"/>
            <a:r>
              <a:rPr lang="en-US" b="1" i="0" dirty="0">
                <a:effectLst/>
                <a:latin typeface="Helvetica Neue"/>
              </a:rPr>
              <a:t>Overview of LSTM Network</a:t>
            </a:r>
            <a:br>
              <a:rPr lang="en-US" b="1" i="0" dirty="0">
                <a:effectLst/>
                <a:latin typeface="Helvetica Neue"/>
              </a:rPr>
            </a:br>
            <a:endParaRPr lang="en-US" dirty="0"/>
          </a:p>
        </p:txBody>
      </p:sp>
      <p:sp>
        <p:nvSpPr>
          <p:cNvPr id="3" name="Content Placeholder 2">
            <a:extLst>
              <a:ext uri="{FF2B5EF4-FFF2-40B4-BE49-F238E27FC236}">
                <a16:creationId xmlns:a16="http://schemas.microsoft.com/office/drawing/2014/main" id="{5A049662-2258-8DB7-F5C6-9F343E3E76D3}"/>
              </a:ext>
            </a:extLst>
          </p:cNvPr>
          <p:cNvSpPr>
            <a:spLocks noGrp="1"/>
          </p:cNvSpPr>
          <p:nvPr>
            <p:ph idx="1"/>
          </p:nvPr>
        </p:nvSpPr>
        <p:spPr>
          <a:xfrm>
            <a:off x="838200" y="1825625"/>
            <a:ext cx="5715000" cy="4351338"/>
          </a:xfrm>
        </p:spPr>
        <p:txBody>
          <a:bodyPr/>
          <a:lstStyle/>
          <a:p>
            <a:r>
              <a:rPr lang="en-US" dirty="0"/>
              <a:t>LSTM cell is a building block that you can use to build a larger neural network. Its effectiveness stems from its capability to handle the challenge of retaining information over long periods by integrating gate units and memory cells into the neural network architecture. These memory cells maintain cell states that store recently encountered data.</a:t>
            </a:r>
          </a:p>
          <a:p>
            <a:endParaRPr lang="en-US" dirty="0"/>
          </a:p>
        </p:txBody>
      </p:sp>
      <p:pic>
        <p:nvPicPr>
          <p:cNvPr id="1026" name="Picture 2">
            <a:extLst>
              <a:ext uri="{FF2B5EF4-FFF2-40B4-BE49-F238E27FC236}">
                <a16:creationId xmlns:a16="http://schemas.microsoft.com/office/drawing/2014/main" id="{096992A8-04CC-431E-A466-FD4A9802B0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4826" y="2397125"/>
            <a:ext cx="5715000" cy="3914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3311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B2D13-4FE4-D0EB-7ECF-971B02680F8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4E781A7-5FED-2CF7-7C75-E6F83526D8C0}"/>
              </a:ext>
            </a:extLst>
          </p:cNvPr>
          <p:cNvSpPr>
            <a:spLocks noGrp="1"/>
          </p:cNvSpPr>
          <p:nvPr>
            <p:ph idx="1"/>
          </p:nvPr>
        </p:nvSpPr>
        <p:spPr/>
        <p:txBody>
          <a:bodyPr/>
          <a:lstStyle/>
          <a:p>
            <a:r>
              <a:rPr lang="en-US" dirty="0"/>
              <a:t>Within LSTM, gates control data flow into the cell state, combining sigmoid functions with multiplication processes to regulate data passage. Various gates, including input, forget, and output gates, facilitate data transfer between cells, ensuring effective information processing and retention.</a:t>
            </a:r>
          </a:p>
        </p:txBody>
      </p:sp>
    </p:spTree>
    <p:extLst>
      <p:ext uri="{BB962C8B-B14F-4D97-AF65-F5344CB8AC3E}">
        <p14:creationId xmlns:p14="http://schemas.microsoft.com/office/powerpoint/2010/main" val="3575480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E2A2C-44D1-DCAF-99E9-7C736EA8F44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E4D7BA2-CE69-208E-E4F8-7C7FBDD164DD}"/>
              </a:ext>
            </a:extLst>
          </p:cNvPr>
          <p:cNvSpPr>
            <a:spLocks noGrp="1"/>
          </p:cNvSpPr>
          <p:nvPr>
            <p:ph idx="1"/>
          </p:nvPr>
        </p:nvSpPr>
        <p:spPr/>
        <p:txBody>
          <a:bodyPr/>
          <a:lstStyle/>
          <a:p>
            <a:r>
              <a:rPr lang="en-US" b="0" i="0" dirty="0">
                <a:solidFill>
                  <a:srgbClr val="555555"/>
                </a:solidFill>
                <a:effectLst/>
                <a:latin typeface="Helvetica Neue"/>
              </a:rPr>
              <a:t>It takes one time step of an input tensor </a:t>
            </a:r>
            <a:r>
              <a:rPr lang="en-US" dirty="0"/>
              <a:t>x</a:t>
            </a:r>
            <a:r>
              <a:rPr lang="en-US" b="0" i="0" dirty="0">
                <a:solidFill>
                  <a:srgbClr val="555555"/>
                </a:solidFill>
                <a:effectLst/>
                <a:latin typeface="Helvetica Neue"/>
              </a:rPr>
              <a:t> as well as a cell memory </a:t>
            </a:r>
            <a:r>
              <a:rPr lang="en-US" dirty="0"/>
              <a:t>c</a:t>
            </a:r>
            <a:r>
              <a:rPr lang="en-US" b="0" i="0" dirty="0">
                <a:solidFill>
                  <a:srgbClr val="555555"/>
                </a:solidFill>
                <a:effectLst/>
                <a:latin typeface="Helvetica Neue"/>
              </a:rPr>
              <a:t> and a hidden state </a:t>
            </a:r>
            <a:r>
              <a:rPr lang="en-US" dirty="0"/>
              <a:t>h</a:t>
            </a:r>
            <a:r>
              <a:rPr lang="en-US" b="0" i="0" dirty="0">
                <a:solidFill>
                  <a:srgbClr val="555555"/>
                </a:solidFill>
                <a:effectLst/>
                <a:latin typeface="Helvetica Neue"/>
              </a:rPr>
              <a:t>. The cell memory and hidden state can be initialized to zero at the beginning. Then within the LSTM cell, </a:t>
            </a:r>
            <a:r>
              <a:rPr lang="en-US" dirty="0"/>
              <a:t>x</a:t>
            </a:r>
            <a:r>
              <a:rPr lang="en-US" b="0" i="0" dirty="0">
                <a:solidFill>
                  <a:srgbClr val="555555"/>
                </a:solidFill>
                <a:effectLst/>
                <a:latin typeface="Helvetica Neue"/>
              </a:rPr>
              <a:t>, </a:t>
            </a:r>
            <a:r>
              <a:rPr lang="en-US" dirty="0"/>
              <a:t>c</a:t>
            </a:r>
            <a:r>
              <a:rPr lang="en-US" b="0" i="0" dirty="0">
                <a:solidFill>
                  <a:srgbClr val="555555"/>
                </a:solidFill>
                <a:effectLst/>
                <a:latin typeface="Helvetica Neue"/>
              </a:rPr>
              <a:t>, and </a:t>
            </a:r>
            <a:r>
              <a:rPr lang="en-US" dirty="0"/>
              <a:t>h</a:t>
            </a:r>
            <a:r>
              <a:rPr lang="en-US" b="0" i="0" dirty="0">
                <a:solidFill>
                  <a:srgbClr val="555555"/>
                </a:solidFill>
                <a:effectLst/>
                <a:latin typeface="Helvetica Neue"/>
              </a:rPr>
              <a:t> will be multiplied by separate weight tensors and pass through some activation functions a few times. The result is the updated cell memory and hidden state. These updated </a:t>
            </a:r>
            <a:r>
              <a:rPr lang="en-US" dirty="0"/>
              <a:t>c</a:t>
            </a:r>
            <a:r>
              <a:rPr lang="en-US" b="0" i="0" dirty="0">
                <a:solidFill>
                  <a:srgbClr val="555555"/>
                </a:solidFill>
                <a:effectLst/>
                <a:latin typeface="Helvetica Neue"/>
              </a:rPr>
              <a:t> and </a:t>
            </a:r>
            <a:r>
              <a:rPr lang="en-US" dirty="0"/>
              <a:t>h</a:t>
            </a:r>
            <a:r>
              <a:rPr lang="en-US" b="0" i="0" dirty="0">
                <a:solidFill>
                  <a:srgbClr val="555555"/>
                </a:solidFill>
                <a:effectLst/>
                <a:latin typeface="Helvetica Neue"/>
              </a:rPr>
              <a:t> will be used on the **next time step** of the input tensor. Until the end of the last time step, the output of the LSTM cell will be its cell memory and hidden state.</a:t>
            </a:r>
            <a:endParaRPr lang="en-US" dirty="0"/>
          </a:p>
        </p:txBody>
      </p:sp>
    </p:spTree>
    <p:extLst>
      <p:ext uri="{BB962C8B-B14F-4D97-AF65-F5344CB8AC3E}">
        <p14:creationId xmlns:p14="http://schemas.microsoft.com/office/powerpoint/2010/main" val="960840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16D52-A146-D21A-1E16-79DD3033458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ED99357-323A-BA93-F992-97AC0F137A27}"/>
              </a:ext>
            </a:extLst>
          </p:cNvPr>
          <p:cNvSpPr>
            <a:spLocks noGrp="1"/>
          </p:cNvSpPr>
          <p:nvPr>
            <p:ph idx="1"/>
          </p:nvPr>
        </p:nvSpPr>
        <p:spPr/>
        <p:txBody>
          <a:bodyPr/>
          <a:lstStyle/>
          <a:p>
            <a:pPr algn="l" fontAlgn="base"/>
            <a:r>
              <a:rPr lang="en-US" b="0" dirty="0">
                <a:solidFill>
                  <a:srgbClr val="555555"/>
                </a:solidFill>
                <a:effectLst/>
                <a:latin typeface="Helvetica Neue"/>
              </a:rPr>
              <a:t>Specifically, the equation of one LSTM cell is as follows:</a:t>
            </a:r>
          </a:p>
          <a:p>
            <a:endParaRPr lang="en-US" dirty="0"/>
          </a:p>
        </p:txBody>
      </p:sp>
      <p:pic>
        <p:nvPicPr>
          <p:cNvPr id="7" name="Picture 6">
            <a:extLst>
              <a:ext uri="{FF2B5EF4-FFF2-40B4-BE49-F238E27FC236}">
                <a16:creationId xmlns:a16="http://schemas.microsoft.com/office/drawing/2014/main" id="{9F2E0476-24B5-F106-7866-E8549E8C3A74}"/>
              </a:ext>
            </a:extLst>
          </p:cNvPr>
          <p:cNvPicPr>
            <a:picLocks noChangeAspect="1"/>
          </p:cNvPicPr>
          <p:nvPr/>
        </p:nvPicPr>
        <p:blipFill>
          <a:blip r:embed="rId2"/>
          <a:stretch>
            <a:fillRect/>
          </a:stretch>
        </p:blipFill>
        <p:spPr>
          <a:xfrm>
            <a:off x="3919691" y="2618915"/>
            <a:ext cx="4908788" cy="3558048"/>
          </a:xfrm>
          <a:prstGeom prst="rect">
            <a:avLst/>
          </a:prstGeom>
        </p:spPr>
      </p:pic>
    </p:spTree>
    <p:extLst>
      <p:ext uri="{BB962C8B-B14F-4D97-AF65-F5344CB8AC3E}">
        <p14:creationId xmlns:p14="http://schemas.microsoft.com/office/powerpoint/2010/main" val="971840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90E3C-0D71-A85B-5642-7FD16F923B2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1A7FACD-B6E2-CBD7-EC6C-2B97F73D7B56}"/>
              </a:ext>
            </a:extLst>
          </p:cNvPr>
          <p:cNvSpPr>
            <a:spLocks noGrp="1"/>
          </p:cNvSpPr>
          <p:nvPr>
            <p:ph idx="1"/>
          </p:nvPr>
        </p:nvSpPr>
        <p:spPr/>
        <p:txBody>
          <a:bodyPr/>
          <a:lstStyle/>
          <a:p>
            <a:r>
              <a:rPr lang="en-US" b="0" i="0" dirty="0">
                <a:solidFill>
                  <a:srgbClr val="555555"/>
                </a:solidFill>
                <a:effectLst/>
                <a:latin typeface="Helvetica Neue"/>
              </a:rPr>
              <a:t>Where </a:t>
            </a:r>
            <a:r>
              <a:rPr lang="en-US" dirty="0"/>
              <a:t>W</a:t>
            </a:r>
            <a:r>
              <a:rPr lang="en-US" b="0" i="0" dirty="0">
                <a:solidFill>
                  <a:srgbClr val="555555"/>
                </a:solidFill>
                <a:effectLst/>
                <a:latin typeface="Helvetica Neue"/>
              </a:rPr>
              <a:t>, </a:t>
            </a:r>
            <a:r>
              <a:rPr lang="en-US" dirty="0"/>
              <a:t>U</a:t>
            </a:r>
            <a:r>
              <a:rPr lang="en-US" b="0" i="0" dirty="0">
                <a:solidFill>
                  <a:srgbClr val="555555"/>
                </a:solidFill>
                <a:effectLst/>
                <a:latin typeface="Helvetica Neue"/>
              </a:rPr>
              <a:t>, </a:t>
            </a:r>
            <a:r>
              <a:rPr lang="en-US" dirty="0"/>
              <a:t>b</a:t>
            </a:r>
            <a:r>
              <a:rPr lang="en-US" b="0" i="0" dirty="0">
                <a:solidFill>
                  <a:srgbClr val="555555"/>
                </a:solidFill>
                <a:effectLst/>
                <a:latin typeface="Helvetica Neue"/>
              </a:rPr>
              <a:t> are trainable parameters of the LSTM cell. Each equation above is computed for each time step, hence with subscript </a:t>
            </a:r>
            <a:r>
              <a:rPr lang="en-US" dirty="0"/>
              <a:t>t</a:t>
            </a:r>
            <a:r>
              <a:rPr lang="en-US" b="0" i="0" dirty="0">
                <a:solidFill>
                  <a:srgbClr val="555555"/>
                </a:solidFill>
                <a:effectLst/>
                <a:latin typeface="Helvetica Neue"/>
              </a:rPr>
              <a:t>. These trainable parameters are </a:t>
            </a:r>
            <a:r>
              <a:rPr lang="en-US" b="1" i="0" dirty="0">
                <a:solidFill>
                  <a:srgbClr val="555555"/>
                </a:solidFill>
                <a:effectLst/>
                <a:latin typeface="Helvetica Neue"/>
              </a:rPr>
              <a:t>reused</a:t>
            </a:r>
            <a:r>
              <a:rPr lang="en-US" b="0" i="0" dirty="0">
                <a:solidFill>
                  <a:srgbClr val="555555"/>
                </a:solidFill>
                <a:effectLst/>
                <a:latin typeface="Helvetica Neue"/>
              </a:rPr>
              <a:t> for all the time steps. This nature of shared parameter bring the memory power to the LSTM.</a:t>
            </a:r>
            <a:endParaRPr lang="en-US" dirty="0"/>
          </a:p>
        </p:txBody>
      </p:sp>
    </p:spTree>
    <p:extLst>
      <p:ext uri="{BB962C8B-B14F-4D97-AF65-F5344CB8AC3E}">
        <p14:creationId xmlns:p14="http://schemas.microsoft.com/office/powerpoint/2010/main" val="824291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B0AF0-1522-350B-05BE-9FFADAB5D16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1EEE313-3EBD-BE37-BE0F-DBED2B01640E}"/>
              </a:ext>
            </a:extLst>
          </p:cNvPr>
          <p:cNvSpPr>
            <a:spLocks noGrp="1"/>
          </p:cNvSpPr>
          <p:nvPr>
            <p:ph idx="1"/>
          </p:nvPr>
        </p:nvSpPr>
        <p:spPr/>
        <p:txBody>
          <a:bodyPr/>
          <a:lstStyle/>
          <a:p>
            <a:r>
              <a:rPr lang="en-US" b="0" i="0" dirty="0">
                <a:solidFill>
                  <a:srgbClr val="555555"/>
                </a:solidFill>
                <a:effectLst/>
                <a:latin typeface="Helvetica Neue"/>
              </a:rPr>
              <a:t>Since the LSTM cell expects the input </a:t>
            </a:r>
            <a:r>
              <a:rPr lang="en-US" dirty="0"/>
              <a:t>x</a:t>
            </a:r>
            <a:r>
              <a:rPr lang="en-US" b="0" i="0" dirty="0">
                <a:solidFill>
                  <a:srgbClr val="555555"/>
                </a:solidFill>
                <a:effectLst/>
                <a:latin typeface="Helvetica Neue"/>
              </a:rPr>
              <a:t> in the form of multiple time steps, each input sample should be a 2D tensors: One dimension for time and another dimension for features. The power of an LSTM cell depends on the size of the hidden state or cell memory, which usually has a larger dimension than the number of features in the input.</a:t>
            </a:r>
            <a:endParaRPr lang="en-US" dirty="0"/>
          </a:p>
        </p:txBody>
      </p:sp>
    </p:spTree>
    <p:extLst>
      <p:ext uri="{BB962C8B-B14F-4D97-AF65-F5344CB8AC3E}">
        <p14:creationId xmlns:p14="http://schemas.microsoft.com/office/powerpoint/2010/main" val="11345417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68</TotalTime>
  <Words>397</Words>
  <Application>Microsoft Office PowerPoint</Application>
  <PresentationFormat>Widescreen</PresentationFormat>
  <Paragraphs>11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Aptos Display</vt:lpstr>
      <vt:lpstr>Arial</vt:lpstr>
      <vt:lpstr>Helvetica Neue</vt:lpstr>
      <vt:lpstr>Office Theme</vt:lpstr>
      <vt:lpstr>Method</vt:lpstr>
      <vt:lpstr>PowerPoint Presentation</vt:lpstr>
      <vt:lpstr>Overview of LSTM Network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Vahid Arastuian</dc:creator>
  <cp:lastModifiedBy>Vahid Arastuian</cp:lastModifiedBy>
  <cp:revision>2</cp:revision>
  <dcterms:created xsi:type="dcterms:W3CDTF">2025-01-06T19:41:01Z</dcterms:created>
  <dcterms:modified xsi:type="dcterms:W3CDTF">2025-01-07T20:17:12Z</dcterms:modified>
</cp:coreProperties>
</file>