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0" r:id="rId3"/>
    <p:sldId id="269" r:id="rId4"/>
    <p:sldId id="270" r:id="rId5"/>
    <p:sldId id="271" r:id="rId6"/>
    <p:sldId id="272" r:id="rId7"/>
    <p:sldId id="273" r:id="rId8"/>
    <p:sldId id="281" r:id="rId9"/>
    <p:sldId id="282" r:id="rId10"/>
    <p:sldId id="278" r:id="rId11"/>
    <p:sldId id="283" r:id="rId12"/>
    <p:sldId id="284" r:id="rId13"/>
    <p:sldId id="286" r:id="rId14"/>
    <p:sldId id="285" r:id="rId15"/>
    <p:sldId id="274" r:id="rId16"/>
    <p:sldId id="276" r:id="rId17"/>
    <p:sldId id="260" r:id="rId18"/>
    <p:sldId id="264" r:id="rId19"/>
    <p:sldId id="262" r:id="rId20"/>
    <p:sldId id="263" r:id="rId21"/>
    <p:sldId id="266" r:id="rId22"/>
    <p:sldId id="265" r:id="rId23"/>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7" autoAdjust="0"/>
    <p:restoredTop sz="94650" autoAdjust="0"/>
  </p:normalViewPr>
  <p:slideViewPr>
    <p:cSldViewPr>
      <p:cViewPr>
        <p:scale>
          <a:sx n="130" d="100"/>
          <a:sy n="130" d="100"/>
        </p:scale>
        <p:origin x="912"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9531-F225-FCAE-FE3C-9D3B886668D4}"/>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CFAFDA-E6F4-7EB3-40DE-1107AF892CC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DB938-D4E4-EE84-3F59-19386E94E30C}"/>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B73F8527-BEB3-C50B-9EE0-B9A98A9A4148}"/>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AE12691A-A4C1-3B65-7242-AF65A0A2D345}"/>
              </a:ext>
            </a:extLst>
          </p:cNvPr>
          <p:cNvSpPr>
            <a:spLocks noGrp="1"/>
          </p:cNvSpPr>
          <p:nvPr>
            <p:ph type="sldNum" sz="quarter" idx="12"/>
          </p:nvPr>
        </p:nvSpPr>
        <p:spPr/>
        <p:txBody>
          <a:bodyPr/>
          <a:lstStyle>
            <a:lvl1pPr>
              <a:defRPr/>
            </a:lvl1pPr>
          </a:lstStyle>
          <a:p>
            <a:fld id="{FA58EF9A-E909-A84A-A5FE-34B499A87D6C}" type="slidenum">
              <a:rPr lang="es-ES" altLang="en-US"/>
              <a:pPr/>
              <a:t>‹#›</a:t>
            </a:fld>
            <a:endParaRPr lang="es-ES" altLang="en-US"/>
          </a:p>
        </p:txBody>
      </p:sp>
    </p:spTree>
    <p:extLst>
      <p:ext uri="{BB962C8B-B14F-4D97-AF65-F5344CB8AC3E}">
        <p14:creationId xmlns:p14="http://schemas.microsoft.com/office/powerpoint/2010/main" val="282399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FE6A-8AC5-F2B5-BE29-6C78CB17AE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F7E870-8B1F-2424-8F67-438806A046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159E1-077A-54E3-BF32-4BA37BE3E25A}"/>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A4F5CE8F-3D8B-B07B-5D1C-B4B7BD24BC88}"/>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BAB2E54A-11F0-3BA6-58B6-58EFAF27A495}"/>
              </a:ext>
            </a:extLst>
          </p:cNvPr>
          <p:cNvSpPr>
            <a:spLocks noGrp="1"/>
          </p:cNvSpPr>
          <p:nvPr>
            <p:ph type="sldNum" sz="quarter" idx="12"/>
          </p:nvPr>
        </p:nvSpPr>
        <p:spPr/>
        <p:txBody>
          <a:bodyPr/>
          <a:lstStyle>
            <a:lvl1pPr>
              <a:defRPr/>
            </a:lvl1pPr>
          </a:lstStyle>
          <a:p>
            <a:fld id="{B6E08AF3-C5D3-0342-840F-2BFF845E1C99}" type="slidenum">
              <a:rPr lang="es-ES" altLang="en-US"/>
              <a:pPr/>
              <a:t>‹#›</a:t>
            </a:fld>
            <a:endParaRPr lang="es-ES" altLang="en-US"/>
          </a:p>
        </p:txBody>
      </p:sp>
    </p:spTree>
    <p:extLst>
      <p:ext uri="{BB962C8B-B14F-4D97-AF65-F5344CB8AC3E}">
        <p14:creationId xmlns:p14="http://schemas.microsoft.com/office/powerpoint/2010/main" val="1623306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AF1358-39A4-9B91-ABF8-09DC7CA156AA}"/>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E27D08-7B25-5EA8-3C20-42F28E7A2B3A}"/>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D671B-13B5-F3B6-2916-76B89854DB7A}"/>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8DBB9C14-24A9-85E0-21CB-FD71DE778F8E}"/>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62680533-A063-2A89-528B-4B08FAAC1C86}"/>
              </a:ext>
            </a:extLst>
          </p:cNvPr>
          <p:cNvSpPr>
            <a:spLocks noGrp="1"/>
          </p:cNvSpPr>
          <p:nvPr>
            <p:ph type="sldNum" sz="quarter" idx="12"/>
          </p:nvPr>
        </p:nvSpPr>
        <p:spPr/>
        <p:txBody>
          <a:bodyPr/>
          <a:lstStyle>
            <a:lvl1pPr>
              <a:defRPr/>
            </a:lvl1pPr>
          </a:lstStyle>
          <a:p>
            <a:fld id="{A0790042-7251-5B4D-8DC8-940EEEEFBC44}" type="slidenum">
              <a:rPr lang="es-ES" altLang="en-US"/>
              <a:pPr/>
              <a:t>‹#›</a:t>
            </a:fld>
            <a:endParaRPr lang="es-ES" altLang="en-US"/>
          </a:p>
        </p:txBody>
      </p:sp>
    </p:spTree>
    <p:extLst>
      <p:ext uri="{BB962C8B-B14F-4D97-AF65-F5344CB8AC3E}">
        <p14:creationId xmlns:p14="http://schemas.microsoft.com/office/powerpoint/2010/main" val="2640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255B-D146-1636-397C-41D3AA52AD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3DC811-2D4B-32CD-C484-57A0D45ECB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0F8B3-3C4E-D653-C60A-2C3D0CB137AB}"/>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D83C72C6-B953-0FB2-0C8C-CF643B849391}"/>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F0359030-B3F6-1FFC-7FEE-91ACA9E0BA38}"/>
              </a:ext>
            </a:extLst>
          </p:cNvPr>
          <p:cNvSpPr>
            <a:spLocks noGrp="1"/>
          </p:cNvSpPr>
          <p:nvPr>
            <p:ph type="sldNum" sz="quarter" idx="12"/>
          </p:nvPr>
        </p:nvSpPr>
        <p:spPr/>
        <p:txBody>
          <a:bodyPr/>
          <a:lstStyle>
            <a:lvl1pPr>
              <a:defRPr/>
            </a:lvl1pPr>
          </a:lstStyle>
          <a:p>
            <a:fld id="{A9C7DB38-68FD-7848-8357-AD63351E9502}" type="slidenum">
              <a:rPr lang="es-ES" altLang="en-US"/>
              <a:pPr/>
              <a:t>‹#›</a:t>
            </a:fld>
            <a:endParaRPr lang="es-ES" altLang="en-US"/>
          </a:p>
        </p:txBody>
      </p:sp>
    </p:spTree>
    <p:extLst>
      <p:ext uri="{BB962C8B-B14F-4D97-AF65-F5344CB8AC3E}">
        <p14:creationId xmlns:p14="http://schemas.microsoft.com/office/powerpoint/2010/main" val="279060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560B-E8DF-3E6D-5FA5-2FBD691D7D57}"/>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CE2FBF-CF0B-7582-C379-2BD087C72D8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6ED22DEE-31A0-F482-B87E-04DF15ECA958}"/>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5D3F6B05-4112-7C76-ADBA-F3E035150FB9}"/>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7B6E6BA8-419D-031D-1753-38F815930B06}"/>
              </a:ext>
            </a:extLst>
          </p:cNvPr>
          <p:cNvSpPr>
            <a:spLocks noGrp="1"/>
          </p:cNvSpPr>
          <p:nvPr>
            <p:ph type="sldNum" sz="quarter" idx="12"/>
          </p:nvPr>
        </p:nvSpPr>
        <p:spPr/>
        <p:txBody>
          <a:bodyPr/>
          <a:lstStyle>
            <a:lvl1pPr>
              <a:defRPr/>
            </a:lvl1pPr>
          </a:lstStyle>
          <a:p>
            <a:fld id="{677E3E08-3ECD-B949-AADF-AE1E92FB2A51}" type="slidenum">
              <a:rPr lang="es-ES" altLang="en-US"/>
              <a:pPr/>
              <a:t>‹#›</a:t>
            </a:fld>
            <a:endParaRPr lang="es-ES" altLang="en-US"/>
          </a:p>
        </p:txBody>
      </p:sp>
    </p:spTree>
    <p:extLst>
      <p:ext uri="{BB962C8B-B14F-4D97-AF65-F5344CB8AC3E}">
        <p14:creationId xmlns:p14="http://schemas.microsoft.com/office/powerpoint/2010/main" val="412584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FDCC-0A92-1229-1CAF-93651D8BA3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68822B-59FC-C962-4F60-48E75204C7DE}"/>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6EDA24-30AA-2A26-7E2A-1CDFE220368D}"/>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F863D-66BF-5A4B-E8E2-1F2A802701B1}"/>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56CE5C00-FE1B-3F97-DD11-BE7A80E5AD40}"/>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E5CE949C-7AAE-303B-2D00-1E445834A4EC}"/>
              </a:ext>
            </a:extLst>
          </p:cNvPr>
          <p:cNvSpPr>
            <a:spLocks noGrp="1"/>
          </p:cNvSpPr>
          <p:nvPr>
            <p:ph type="sldNum" sz="quarter" idx="12"/>
          </p:nvPr>
        </p:nvSpPr>
        <p:spPr/>
        <p:txBody>
          <a:bodyPr/>
          <a:lstStyle>
            <a:lvl1pPr>
              <a:defRPr/>
            </a:lvl1pPr>
          </a:lstStyle>
          <a:p>
            <a:fld id="{99BB1C0B-4895-EC4B-B2AB-4B77C4C84160}" type="slidenum">
              <a:rPr lang="es-ES" altLang="en-US"/>
              <a:pPr/>
              <a:t>‹#›</a:t>
            </a:fld>
            <a:endParaRPr lang="es-ES" altLang="en-US"/>
          </a:p>
        </p:txBody>
      </p:sp>
    </p:spTree>
    <p:extLst>
      <p:ext uri="{BB962C8B-B14F-4D97-AF65-F5344CB8AC3E}">
        <p14:creationId xmlns:p14="http://schemas.microsoft.com/office/powerpoint/2010/main" val="55301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AF41-B52F-7DE5-23A9-8FA4C12ABF87}"/>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31D7E7-D823-685F-7CEF-8DDE4EC6AD2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23B531-22E6-A28E-B353-233FF4AAAC58}"/>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D1057B-F1B4-9EFE-A077-5FDD7F03E6D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A127E4-5EA7-C87E-7300-4326E4C3325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4571F5-020B-E26D-6686-7FF23A60A667}"/>
              </a:ext>
            </a:extLst>
          </p:cNvPr>
          <p:cNvSpPr>
            <a:spLocks noGrp="1"/>
          </p:cNvSpPr>
          <p:nvPr>
            <p:ph type="dt" sz="half" idx="10"/>
          </p:nvPr>
        </p:nvSpPr>
        <p:spPr/>
        <p:txBody>
          <a:bodyPr/>
          <a:lstStyle>
            <a:lvl1pPr>
              <a:defRPr/>
            </a:lvl1pPr>
          </a:lstStyle>
          <a:p>
            <a:endParaRPr lang="es-ES" altLang="en-US"/>
          </a:p>
        </p:txBody>
      </p:sp>
      <p:sp>
        <p:nvSpPr>
          <p:cNvPr id="8" name="Footer Placeholder 7">
            <a:extLst>
              <a:ext uri="{FF2B5EF4-FFF2-40B4-BE49-F238E27FC236}">
                <a16:creationId xmlns:a16="http://schemas.microsoft.com/office/drawing/2014/main" id="{B63FB6C4-0F2A-DE19-788A-2206E719DF6B}"/>
              </a:ext>
            </a:extLst>
          </p:cNvPr>
          <p:cNvSpPr>
            <a:spLocks noGrp="1"/>
          </p:cNvSpPr>
          <p:nvPr>
            <p:ph type="ftr" sz="quarter" idx="11"/>
          </p:nvPr>
        </p:nvSpPr>
        <p:spPr/>
        <p:txBody>
          <a:bodyPr/>
          <a:lstStyle>
            <a:lvl1pPr>
              <a:defRPr/>
            </a:lvl1pPr>
          </a:lstStyle>
          <a:p>
            <a:endParaRPr lang="es-ES" altLang="en-US"/>
          </a:p>
        </p:txBody>
      </p:sp>
      <p:sp>
        <p:nvSpPr>
          <p:cNvPr id="9" name="Slide Number Placeholder 8">
            <a:extLst>
              <a:ext uri="{FF2B5EF4-FFF2-40B4-BE49-F238E27FC236}">
                <a16:creationId xmlns:a16="http://schemas.microsoft.com/office/drawing/2014/main" id="{1E508C89-8BAF-BB1B-F5C9-45B495D1BAD7}"/>
              </a:ext>
            </a:extLst>
          </p:cNvPr>
          <p:cNvSpPr>
            <a:spLocks noGrp="1"/>
          </p:cNvSpPr>
          <p:nvPr>
            <p:ph type="sldNum" sz="quarter" idx="12"/>
          </p:nvPr>
        </p:nvSpPr>
        <p:spPr/>
        <p:txBody>
          <a:bodyPr/>
          <a:lstStyle>
            <a:lvl1pPr>
              <a:defRPr/>
            </a:lvl1pPr>
          </a:lstStyle>
          <a:p>
            <a:fld id="{9064A6C6-CCE4-6440-AEF8-557FC91E6498}" type="slidenum">
              <a:rPr lang="es-ES" altLang="en-US"/>
              <a:pPr/>
              <a:t>‹#›</a:t>
            </a:fld>
            <a:endParaRPr lang="es-ES" altLang="en-US"/>
          </a:p>
        </p:txBody>
      </p:sp>
    </p:spTree>
    <p:extLst>
      <p:ext uri="{BB962C8B-B14F-4D97-AF65-F5344CB8AC3E}">
        <p14:creationId xmlns:p14="http://schemas.microsoft.com/office/powerpoint/2010/main" val="236248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97EB-0F7C-ECC9-8B7D-FE31092274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52ED8E-1C0B-CE67-D230-4DF551702BF9}"/>
              </a:ext>
            </a:extLst>
          </p:cNvPr>
          <p:cNvSpPr>
            <a:spLocks noGrp="1"/>
          </p:cNvSpPr>
          <p:nvPr>
            <p:ph type="dt" sz="half" idx="10"/>
          </p:nvPr>
        </p:nvSpPr>
        <p:spPr/>
        <p:txBody>
          <a:bodyPr/>
          <a:lstStyle>
            <a:lvl1pPr>
              <a:defRPr/>
            </a:lvl1pPr>
          </a:lstStyle>
          <a:p>
            <a:endParaRPr lang="es-ES" altLang="en-US"/>
          </a:p>
        </p:txBody>
      </p:sp>
      <p:sp>
        <p:nvSpPr>
          <p:cNvPr id="4" name="Footer Placeholder 3">
            <a:extLst>
              <a:ext uri="{FF2B5EF4-FFF2-40B4-BE49-F238E27FC236}">
                <a16:creationId xmlns:a16="http://schemas.microsoft.com/office/drawing/2014/main" id="{F55B42AE-1058-00D1-20DB-C81F86855B66}"/>
              </a:ext>
            </a:extLst>
          </p:cNvPr>
          <p:cNvSpPr>
            <a:spLocks noGrp="1"/>
          </p:cNvSpPr>
          <p:nvPr>
            <p:ph type="ftr" sz="quarter" idx="11"/>
          </p:nvPr>
        </p:nvSpPr>
        <p:spPr/>
        <p:txBody>
          <a:bodyPr/>
          <a:lstStyle>
            <a:lvl1pPr>
              <a:defRPr/>
            </a:lvl1pPr>
          </a:lstStyle>
          <a:p>
            <a:endParaRPr lang="es-ES" altLang="en-US"/>
          </a:p>
        </p:txBody>
      </p:sp>
      <p:sp>
        <p:nvSpPr>
          <p:cNvPr id="5" name="Slide Number Placeholder 4">
            <a:extLst>
              <a:ext uri="{FF2B5EF4-FFF2-40B4-BE49-F238E27FC236}">
                <a16:creationId xmlns:a16="http://schemas.microsoft.com/office/drawing/2014/main" id="{11793D43-FA80-CD10-CDEA-7DD627E9BD45}"/>
              </a:ext>
            </a:extLst>
          </p:cNvPr>
          <p:cNvSpPr>
            <a:spLocks noGrp="1"/>
          </p:cNvSpPr>
          <p:nvPr>
            <p:ph type="sldNum" sz="quarter" idx="12"/>
          </p:nvPr>
        </p:nvSpPr>
        <p:spPr/>
        <p:txBody>
          <a:bodyPr/>
          <a:lstStyle>
            <a:lvl1pPr>
              <a:defRPr/>
            </a:lvl1pPr>
          </a:lstStyle>
          <a:p>
            <a:fld id="{9C47228D-AA5A-9040-ABC9-2A8E14052521}" type="slidenum">
              <a:rPr lang="es-ES" altLang="en-US"/>
              <a:pPr/>
              <a:t>‹#›</a:t>
            </a:fld>
            <a:endParaRPr lang="es-ES" altLang="en-US"/>
          </a:p>
        </p:txBody>
      </p:sp>
    </p:spTree>
    <p:extLst>
      <p:ext uri="{BB962C8B-B14F-4D97-AF65-F5344CB8AC3E}">
        <p14:creationId xmlns:p14="http://schemas.microsoft.com/office/powerpoint/2010/main" val="370309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733F6B-270D-CE71-F21F-180B002DC24D}"/>
              </a:ext>
            </a:extLst>
          </p:cNvPr>
          <p:cNvSpPr>
            <a:spLocks noGrp="1"/>
          </p:cNvSpPr>
          <p:nvPr>
            <p:ph type="dt" sz="half" idx="10"/>
          </p:nvPr>
        </p:nvSpPr>
        <p:spPr/>
        <p:txBody>
          <a:bodyPr/>
          <a:lstStyle>
            <a:lvl1pPr>
              <a:defRPr/>
            </a:lvl1pPr>
          </a:lstStyle>
          <a:p>
            <a:endParaRPr lang="es-ES" altLang="en-US"/>
          </a:p>
        </p:txBody>
      </p:sp>
      <p:sp>
        <p:nvSpPr>
          <p:cNvPr id="3" name="Footer Placeholder 2">
            <a:extLst>
              <a:ext uri="{FF2B5EF4-FFF2-40B4-BE49-F238E27FC236}">
                <a16:creationId xmlns:a16="http://schemas.microsoft.com/office/drawing/2014/main" id="{40F1E335-949E-0631-96B1-C81808D50294}"/>
              </a:ext>
            </a:extLst>
          </p:cNvPr>
          <p:cNvSpPr>
            <a:spLocks noGrp="1"/>
          </p:cNvSpPr>
          <p:nvPr>
            <p:ph type="ftr" sz="quarter" idx="11"/>
          </p:nvPr>
        </p:nvSpPr>
        <p:spPr/>
        <p:txBody>
          <a:bodyPr/>
          <a:lstStyle>
            <a:lvl1pPr>
              <a:defRPr/>
            </a:lvl1pPr>
          </a:lstStyle>
          <a:p>
            <a:endParaRPr lang="es-ES" altLang="en-US"/>
          </a:p>
        </p:txBody>
      </p:sp>
      <p:sp>
        <p:nvSpPr>
          <p:cNvPr id="4" name="Slide Number Placeholder 3">
            <a:extLst>
              <a:ext uri="{FF2B5EF4-FFF2-40B4-BE49-F238E27FC236}">
                <a16:creationId xmlns:a16="http://schemas.microsoft.com/office/drawing/2014/main" id="{3CAF02A2-EE4C-7D0A-41CE-BF2B7CB28364}"/>
              </a:ext>
            </a:extLst>
          </p:cNvPr>
          <p:cNvSpPr>
            <a:spLocks noGrp="1"/>
          </p:cNvSpPr>
          <p:nvPr>
            <p:ph type="sldNum" sz="quarter" idx="12"/>
          </p:nvPr>
        </p:nvSpPr>
        <p:spPr/>
        <p:txBody>
          <a:bodyPr/>
          <a:lstStyle>
            <a:lvl1pPr>
              <a:defRPr/>
            </a:lvl1pPr>
          </a:lstStyle>
          <a:p>
            <a:fld id="{B4C314A2-8CC2-6245-B10A-FFFF7358762C}" type="slidenum">
              <a:rPr lang="es-ES" altLang="en-US"/>
              <a:pPr/>
              <a:t>‹#›</a:t>
            </a:fld>
            <a:endParaRPr lang="es-ES" altLang="en-US"/>
          </a:p>
        </p:txBody>
      </p:sp>
    </p:spTree>
    <p:extLst>
      <p:ext uri="{BB962C8B-B14F-4D97-AF65-F5344CB8AC3E}">
        <p14:creationId xmlns:p14="http://schemas.microsoft.com/office/powerpoint/2010/main" val="264045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87AE-9C22-56B2-8E08-42893A08CF6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E7C090-D8F6-6360-9196-0E9FF31D5CC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BE2B48-0199-615F-9B01-A6AE03B941A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2EDA9-780A-096D-BC8F-09E1EDC9A9FE}"/>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BCB6CD61-09A0-2232-AF23-12D7EDB7BAEC}"/>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3A9D3658-CFAC-2CEA-5351-BF05CD26F782}"/>
              </a:ext>
            </a:extLst>
          </p:cNvPr>
          <p:cNvSpPr>
            <a:spLocks noGrp="1"/>
          </p:cNvSpPr>
          <p:nvPr>
            <p:ph type="sldNum" sz="quarter" idx="12"/>
          </p:nvPr>
        </p:nvSpPr>
        <p:spPr/>
        <p:txBody>
          <a:bodyPr/>
          <a:lstStyle>
            <a:lvl1pPr>
              <a:defRPr/>
            </a:lvl1pPr>
          </a:lstStyle>
          <a:p>
            <a:fld id="{48417F1A-3FA0-C345-BD88-B4CB1206A6CA}" type="slidenum">
              <a:rPr lang="es-ES" altLang="en-US"/>
              <a:pPr/>
              <a:t>‹#›</a:t>
            </a:fld>
            <a:endParaRPr lang="es-ES" altLang="en-US"/>
          </a:p>
        </p:txBody>
      </p:sp>
    </p:spTree>
    <p:extLst>
      <p:ext uri="{BB962C8B-B14F-4D97-AF65-F5344CB8AC3E}">
        <p14:creationId xmlns:p14="http://schemas.microsoft.com/office/powerpoint/2010/main" val="365092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610C-5463-7D9B-53E5-8AF93033F40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627142-ED73-7F81-9848-F7592909839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676B07-0D35-3E36-0862-2A5B0A60AEB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BA784-0FAD-D1A0-1597-3F472FF87716}"/>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4844238D-7FF4-87AE-D6F4-C87B93596A5D}"/>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61669534-B688-C3A0-3C57-123ACD1D5680}"/>
              </a:ext>
            </a:extLst>
          </p:cNvPr>
          <p:cNvSpPr>
            <a:spLocks noGrp="1"/>
          </p:cNvSpPr>
          <p:nvPr>
            <p:ph type="sldNum" sz="quarter" idx="12"/>
          </p:nvPr>
        </p:nvSpPr>
        <p:spPr/>
        <p:txBody>
          <a:bodyPr/>
          <a:lstStyle>
            <a:lvl1pPr>
              <a:defRPr/>
            </a:lvl1pPr>
          </a:lstStyle>
          <a:p>
            <a:fld id="{9EE42E46-C027-0048-9FAE-5CD3A7BC3EB5}" type="slidenum">
              <a:rPr lang="es-ES" altLang="en-US"/>
              <a:pPr/>
              <a:t>‹#›</a:t>
            </a:fld>
            <a:endParaRPr lang="es-ES" altLang="en-US"/>
          </a:p>
        </p:txBody>
      </p:sp>
    </p:spTree>
    <p:extLst>
      <p:ext uri="{BB962C8B-B14F-4D97-AF65-F5344CB8AC3E}">
        <p14:creationId xmlns:p14="http://schemas.microsoft.com/office/powerpoint/2010/main" val="192109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9D31018-4C81-72EE-8106-A4D3340983AE}"/>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031A2938-31DE-3F3B-66BC-E5515874B52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166F2812-4559-884C-2C7F-A9975D0B46BF}"/>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a:p>
        </p:txBody>
      </p:sp>
      <p:sp>
        <p:nvSpPr>
          <p:cNvPr id="1029" name="Rectangle 5">
            <a:extLst>
              <a:ext uri="{FF2B5EF4-FFF2-40B4-BE49-F238E27FC236}">
                <a16:creationId xmlns:a16="http://schemas.microsoft.com/office/drawing/2014/main" id="{752B7189-75BD-1A59-5B09-ADA184B953D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a:p>
        </p:txBody>
      </p:sp>
      <p:sp>
        <p:nvSpPr>
          <p:cNvPr id="1030" name="Rectangle 6">
            <a:extLst>
              <a:ext uri="{FF2B5EF4-FFF2-40B4-BE49-F238E27FC236}">
                <a16:creationId xmlns:a16="http://schemas.microsoft.com/office/drawing/2014/main" id="{F154A6A5-4FB9-C141-ED8E-02BFB9B1C19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2B81E66-D7D9-9A46-BFB3-A73619B16912}" type="slidenum">
              <a:rPr lang="es-ES" altLang="en-US"/>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AE7AD6-CA35-11F2-9F6E-37D2CFEDAB6B}"/>
              </a:ext>
            </a:extLst>
          </p:cNvPr>
          <p:cNvSpPr>
            <a:spLocks noGrp="1"/>
          </p:cNvSpPr>
          <p:nvPr>
            <p:ph type="ctrTitle"/>
          </p:nvPr>
        </p:nvSpPr>
        <p:spPr>
          <a:xfrm>
            <a:off x="1143000" y="1916832"/>
            <a:ext cx="6858000" cy="2387600"/>
          </a:xfrm>
        </p:spPr>
        <p:txBody>
          <a:bodyPr anchor="ctr"/>
          <a:lstStyle/>
          <a:p>
            <a:r>
              <a:rPr lang="en-US" sz="3200" b="1" dirty="0"/>
              <a:t>Machine and Deep Learning-Based Drought Prediction in Northwestern Iran Using the Standardized Precipitation Index</a:t>
            </a:r>
          </a:p>
        </p:txBody>
      </p:sp>
    </p:spTree>
    <p:extLst>
      <p:ext uri="{BB962C8B-B14F-4D97-AF65-F5344CB8AC3E}">
        <p14:creationId xmlns:p14="http://schemas.microsoft.com/office/powerpoint/2010/main" val="50543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05631-7297-F51D-2B69-5674756DE6F4}"/>
              </a:ext>
            </a:extLst>
          </p:cNvPr>
          <p:cNvSpPr>
            <a:spLocks noGrp="1"/>
          </p:cNvSpPr>
          <p:nvPr>
            <p:ph type="title"/>
          </p:nvPr>
        </p:nvSpPr>
        <p:spPr/>
        <p:txBody>
          <a:bodyPr/>
          <a:lstStyle/>
          <a:p>
            <a:pPr algn="l" rtl="0" fontAlgn="base">
              <a:spcBef>
                <a:spcPct val="0"/>
              </a:spcBef>
              <a:spcAft>
                <a:spcPct val="0"/>
              </a:spcAft>
            </a:pPr>
            <a:r>
              <a:rPr lang="en-US" sz="2400" b="1" dirty="0"/>
              <a:t>Station Distribution </a:t>
            </a:r>
          </a:p>
        </p:txBody>
      </p:sp>
      <p:pic>
        <p:nvPicPr>
          <p:cNvPr id="4" name="Content Placeholder 3">
            <a:extLst>
              <a:ext uri="{FF2B5EF4-FFF2-40B4-BE49-F238E27FC236}">
                <a16:creationId xmlns:a16="http://schemas.microsoft.com/office/drawing/2014/main" id="{C5EF3691-ABCD-DA4D-567E-27D222CAB618}"/>
              </a:ext>
            </a:extLst>
          </p:cNvPr>
          <p:cNvPicPr>
            <a:picLocks noGrp="1" noChangeAspect="1"/>
          </p:cNvPicPr>
          <p:nvPr>
            <p:ph idx="1"/>
          </p:nvPr>
        </p:nvPicPr>
        <p:blipFill>
          <a:blip r:embed="rId2"/>
          <a:stretch>
            <a:fillRect/>
          </a:stretch>
        </p:blipFill>
        <p:spPr>
          <a:xfrm>
            <a:off x="4156436" y="1052736"/>
            <a:ext cx="4525963" cy="4525963"/>
          </a:xfrm>
        </p:spPr>
      </p:pic>
    </p:spTree>
    <p:extLst>
      <p:ext uri="{BB962C8B-B14F-4D97-AF65-F5344CB8AC3E}">
        <p14:creationId xmlns:p14="http://schemas.microsoft.com/office/powerpoint/2010/main" val="384601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123B6F-EA1F-B8BF-ECC1-8334A1368CC3}"/>
              </a:ext>
            </a:extLst>
          </p:cNvPr>
          <p:cNvSpPr>
            <a:spLocks noGrp="1"/>
          </p:cNvSpPr>
          <p:nvPr>
            <p:ph type="title"/>
          </p:nvPr>
        </p:nvSpPr>
        <p:spPr>
          <a:xfrm>
            <a:off x="457200" y="2060848"/>
            <a:ext cx="8229600" cy="1143000"/>
          </a:xfrm>
        </p:spPr>
        <p:txBody>
          <a:bodyPr/>
          <a:lstStyle/>
          <a:p>
            <a:r>
              <a:rPr lang="en-US" b="1" dirty="0"/>
              <a:t>Dataset definition</a:t>
            </a:r>
          </a:p>
        </p:txBody>
      </p:sp>
    </p:spTree>
    <p:extLst>
      <p:ext uri="{BB962C8B-B14F-4D97-AF65-F5344CB8AC3E}">
        <p14:creationId xmlns:p14="http://schemas.microsoft.com/office/powerpoint/2010/main" val="179651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324021-E822-9158-59D7-872AE049F1B1}"/>
              </a:ext>
            </a:extLst>
          </p:cNvPr>
          <p:cNvSpPr>
            <a:spLocks noGrp="1"/>
          </p:cNvSpPr>
          <p:nvPr>
            <p:ph type="title"/>
          </p:nvPr>
        </p:nvSpPr>
        <p:spPr/>
        <p:txBody>
          <a:bodyPr/>
          <a:lstStyle/>
          <a:p>
            <a:pPr algn="l"/>
            <a:r>
              <a:rPr lang="en-US" sz="2400" b="1" dirty="0"/>
              <a:t>Structure of Dataset</a:t>
            </a:r>
          </a:p>
        </p:txBody>
      </p:sp>
      <p:sp>
        <p:nvSpPr>
          <p:cNvPr id="4" name="Content Placeholder 3">
            <a:extLst>
              <a:ext uri="{FF2B5EF4-FFF2-40B4-BE49-F238E27FC236}">
                <a16:creationId xmlns:a16="http://schemas.microsoft.com/office/drawing/2014/main" id="{F46D9EE8-28D1-4793-3A09-48B570DD9667}"/>
              </a:ext>
            </a:extLst>
          </p:cNvPr>
          <p:cNvSpPr>
            <a:spLocks noGrp="1"/>
          </p:cNvSpPr>
          <p:nvPr>
            <p:ph idx="1"/>
          </p:nvPr>
        </p:nvSpPr>
        <p:spPr>
          <a:xfrm>
            <a:off x="457200" y="1417638"/>
            <a:ext cx="8229600" cy="4525963"/>
          </a:xfrm>
        </p:spPr>
        <p:txBody>
          <a:bodyPr/>
          <a:lstStyle/>
          <a:p>
            <a:r>
              <a:rPr lang="en-US" sz="1600" b="1" dirty="0"/>
              <a:t>Dataset Overview</a:t>
            </a:r>
          </a:p>
          <a:p>
            <a:pPr lvl="1"/>
            <a:r>
              <a:rPr lang="en-US" sz="1400" b="1" dirty="0"/>
              <a:t>Time Range:</a:t>
            </a:r>
            <a:r>
              <a:rPr lang="en-US" sz="1400" dirty="0"/>
              <a:t> Jan 1, 1990 — Apr 1, 2024</a:t>
            </a:r>
          </a:p>
          <a:p>
            <a:pPr lvl="1"/>
            <a:r>
              <a:rPr lang="en-US" sz="1400" b="1" dirty="0"/>
              <a:t>Stations:</a:t>
            </a:r>
            <a:r>
              <a:rPr lang="en-US" sz="1400" dirty="0"/>
              <a:t> 7 meteorological stations</a:t>
            </a:r>
          </a:p>
          <a:p>
            <a:pPr lvl="1"/>
            <a:endParaRPr lang="en-US" sz="800" dirty="0"/>
          </a:p>
          <a:p>
            <a:pPr marL="457200" lvl="1" indent="0">
              <a:buNone/>
            </a:pPr>
            <a:endParaRPr lang="en-US" sz="800" dirty="0"/>
          </a:p>
          <a:p>
            <a:pPr lvl="1"/>
            <a:endParaRPr lang="en-US" sz="800" dirty="0"/>
          </a:p>
          <a:p>
            <a:pPr marL="457200" lvl="1" indent="0">
              <a:buNone/>
            </a:pPr>
            <a:endParaRPr lang="en-US" sz="1000" dirty="0"/>
          </a:p>
        </p:txBody>
      </p:sp>
      <p:graphicFrame>
        <p:nvGraphicFramePr>
          <p:cNvPr id="5" name="Table 4">
            <a:extLst>
              <a:ext uri="{FF2B5EF4-FFF2-40B4-BE49-F238E27FC236}">
                <a16:creationId xmlns:a16="http://schemas.microsoft.com/office/drawing/2014/main" id="{A9D43620-E0D2-4399-5B71-CE5A44BF9E86}"/>
              </a:ext>
            </a:extLst>
          </p:cNvPr>
          <p:cNvGraphicFramePr>
            <a:graphicFrameLocks noGrp="1"/>
          </p:cNvGraphicFramePr>
          <p:nvPr>
            <p:extLst>
              <p:ext uri="{D42A27DB-BD31-4B8C-83A1-F6EECF244321}">
                <p14:modId xmlns:p14="http://schemas.microsoft.com/office/powerpoint/2010/main" val="1450046472"/>
              </p:ext>
            </p:extLst>
          </p:nvPr>
        </p:nvGraphicFramePr>
        <p:xfrm>
          <a:off x="971600" y="2552387"/>
          <a:ext cx="7368480" cy="2697926"/>
        </p:xfrm>
        <a:graphic>
          <a:graphicData uri="http://schemas.openxmlformats.org/drawingml/2006/table">
            <a:tbl>
              <a:tblPr firstRow="1" bandRow="1">
                <a:tableStyleId>{5C22544A-7EE6-4342-B048-85BDC9FD1C3A}</a:tableStyleId>
              </a:tblPr>
              <a:tblGrid>
                <a:gridCol w="2117539">
                  <a:extLst>
                    <a:ext uri="{9D8B030D-6E8A-4147-A177-3AD203B41FA5}">
                      <a16:colId xmlns:a16="http://schemas.microsoft.com/office/drawing/2014/main" val="1796856246"/>
                    </a:ext>
                  </a:extLst>
                </a:gridCol>
                <a:gridCol w="5250941">
                  <a:extLst>
                    <a:ext uri="{9D8B030D-6E8A-4147-A177-3AD203B41FA5}">
                      <a16:colId xmlns:a16="http://schemas.microsoft.com/office/drawing/2014/main" val="1352428494"/>
                    </a:ext>
                  </a:extLst>
                </a:gridCol>
              </a:tblGrid>
              <a:tr h="388843">
                <a:tc>
                  <a:txBody>
                    <a:bodyPr/>
                    <a:lstStyle/>
                    <a:p>
                      <a:r>
                        <a:rPr lang="en-US" dirty="0">
                          <a:solidFill>
                            <a:schemeClr val="tx1"/>
                          </a:solidFill>
                        </a:rPr>
                        <a:t>Category</a:t>
                      </a:r>
                    </a:p>
                  </a:txBody>
                  <a:tcPr anchor="ctr"/>
                </a:tc>
                <a:tc>
                  <a:txBody>
                    <a:bodyPr/>
                    <a:lstStyle/>
                    <a:p>
                      <a:r>
                        <a:rPr lang="en-US" dirty="0">
                          <a:solidFill>
                            <a:schemeClr val="tx1"/>
                          </a:solidFill>
                        </a:rPr>
                        <a:t>Features</a:t>
                      </a:r>
                    </a:p>
                  </a:txBody>
                  <a:tcPr/>
                </a:tc>
                <a:extLst>
                  <a:ext uri="{0D108BD9-81ED-4DB2-BD59-A6C34878D82A}">
                    <a16:rowId xmlns:a16="http://schemas.microsoft.com/office/drawing/2014/main" val="309759892"/>
                  </a:ext>
                </a:extLst>
              </a:tr>
              <a:tr h="388843">
                <a:tc>
                  <a:txBody>
                    <a:bodyPr/>
                    <a:lstStyle/>
                    <a:p>
                      <a:r>
                        <a:rPr lang="en-US" dirty="0"/>
                        <a:t>Station Info</a:t>
                      </a:r>
                    </a:p>
                  </a:txBody>
                  <a:tcPr/>
                </a:tc>
                <a:tc>
                  <a:txBody>
                    <a:bodyPr/>
                    <a:lstStyle/>
                    <a:p>
                      <a:r>
                        <a:rPr lang="en-US" dirty="0" err="1"/>
                        <a:t>station_id</a:t>
                      </a:r>
                      <a:r>
                        <a:rPr lang="en-US" dirty="0"/>
                        <a:t>, </a:t>
                      </a:r>
                      <a:r>
                        <a:rPr lang="en-US" dirty="0" err="1"/>
                        <a:t>station_name</a:t>
                      </a:r>
                      <a:r>
                        <a:rPr lang="en-US" dirty="0"/>
                        <a:t>, </a:t>
                      </a:r>
                      <a:r>
                        <a:rPr lang="en-US" dirty="0" err="1"/>
                        <a:t>region_id</a:t>
                      </a:r>
                      <a:r>
                        <a:rPr lang="en-US" dirty="0"/>
                        <a:t>, </a:t>
                      </a:r>
                      <a:r>
                        <a:rPr lang="en-US" dirty="0" err="1"/>
                        <a:t>region_name</a:t>
                      </a:r>
                      <a:r>
                        <a:rPr lang="en-US" dirty="0"/>
                        <a:t>, </a:t>
                      </a:r>
                      <a:r>
                        <a:rPr lang="en-US" dirty="0" err="1"/>
                        <a:t>lat</a:t>
                      </a:r>
                      <a:r>
                        <a:rPr lang="en-US" dirty="0"/>
                        <a:t>, </a:t>
                      </a:r>
                      <a:r>
                        <a:rPr lang="en-US" dirty="0" err="1"/>
                        <a:t>lon</a:t>
                      </a:r>
                      <a:r>
                        <a:rPr lang="en-US" dirty="0"/>
                        <a:t>, </a:t>
                      </a:r>
                      <a:r>
                        <a:rPr lang="en-US" dirty="0" err="1"/>
                        <a:t>station_elevation</a:t>
                      </a:r>
                      <a:endParaRPr lang="en-US" dirty="0"/>
                    </a:p>
                  </a:txBody>
                  <a:tcPr/>
                </a:tc>
                <a:extLst>
                  <a:ext uri="{0D108BD9-81ED-4DB2-BD59-A6C34878D82A}">
                    <a16:rowId xmlns:a16="http://schemas.microsoft.com/office/drawing/2014/main" val="537246171"/>
                  </a:ext>
                </a:extLst>
              </a:tr>
              <a:tr h="388843">
                <a:tc>
                  <a:txBody>
                    <a:bodyPr/>
                    <a:lstStyle/>
                    <a:p>
                      <a:r>
                        <a:rPr lang="en-US" dirty="0"/>
                        <a:t>Temperature</a:t>
                      </a:r>
                    </a:p>
                  </a:txBody>
                  <a:tcPr/>
                </a:tc>
                <a:tc>
                  <a:txBody>
                    <a:bodyPr/>
                    <a:lstStyle/>
                    <a:p>
                      <a:r>
                        <a:rPr lang="en-US" dirty="0" err="1"/>
                        <a:t>tmax_m</a:t>
                      </a:r>
                      <a:r>
                        <a:rPr lang="en-US" dirty="0"/>
                        <a:t>, </a:t>
                      </a:r>
                      <a:r>
                        <a:rPr lang="en-US" dirty="0" err="1"/>
                        <a:t>tmax_max</a:t>
                      </a:r>
                      <a:r>
                        <a:rPr lang="en-US" dirty="0"/>
                        <a:t>, </a:t>
                      </a:r>
                      <a:r>
                        <a:rPr lang="en-US" dirty="0" err="1"/>
                        <a:t>tmax_min</a:t>
                      </a:r>
                      <a:r>
                        <a:rPr lang="en-US" dirty="0"/>
                        <a:t>, </a:t>
                      </a:r>
                      <a:r>
                        <a:rPr lang="en-US" dirty="0" err="1"/>
                        <a:t>tmin_m</a:t>
                      </a:r>
                      <a:r>
                        <a:rPr lang="en-US" dirty="0"/>
                        <a:t>, </a:t>
                      </a:r>
                      <a:r>
                        <a:rPr lang="en-US" dirty="0" err="1"/>
                        <a:t>tmin_min</a:t>
                      </a:r>
                      <a:r>
                        <a:rPr lang="en-US" dirty="0"/>
                        <a:t>, </a:t>
                      </a:r>
                      <a:r>
                        <a:rPr lang="en-US" dirty="0" err="1"/>
                        <a:t>tmin_max</a:t>
                      </a:r>
                      <a:r>
                        <a:rPr lang="en-US" dirty="0"/>
                        <a:t>, ntmin_0</a:t>
                      </a:r>
                    </a:p>
                  </a:txBody>
                  <a:tcPr/>
                </a:tc>
                <a:extLst>
                  <a:ext uri="{0D108BD9-81ED-4DB2-BD59-A6C34878D82A}">
                    <a16:rowId xmlns:a16="http://schemas.microsoft.com/office/drawing/2014/main" val="1854179554"/>
                  </a:ext>
                </a:extLst>
              </a:tr>
              <a:tr h="388843">
                <a:tc>
                  <a:txBody>
                    <a:bodyPr/>
                    <a:lstStyle/>
                    <a:p>
                      <a:r>
                        <a:rPr lang="en-US" dirty="0"/>
                        <a:t>Rainfall &amp; Snow</a:t>
                      </a:r>
                    </a:p>
                  </a:txBody>
                  <a:tcPr/>
                </a:tc>
                <a:tc>
                  <a:txBody>
                    <a:bodyPr/>
                    <a:lstStyle/>
                    <a:p>
                      <a:r>
                        <a:rPr lang="en-US" dirty="0"/>
                        <a:t>rrr24 (24-hr rainfall) , </a:t>
                      </a:r>
                      <a:r>
                        <a:rPr lang="en-US" dirty="0" err="1"/>
                        <a:t>sshn</a:t>
                      </a:r>
                      <a:r>
                        <a:rPr lang="en-US" dirty="0"/>
                        <a:t> (snow height)</a:t>
                      </a:r>
                    </a:p>
                  </a:txBody>
                  <a:tcPr/>
                </a:tc>
                <a:extLst>
                  <a:ext uri="{0D108BD9-81ED-4DB2-BD59-A6C34878D82A}">
                    <a16:rowId xmlns:a16="http://schemas.microsoft.com/office/drawing/2014/main" val="3526876296"/>
                  </a:ext>
                </a:extLst>
              </a:tr>
              <a:tr h="388843">
                <a:tc>
                  <a:txBody>
                    <a:bodyPr/>
                    <a:lstStyle/>
                    <a:p>
                      <a:r>
                        <a:rPr lang="en-US" dirty="0"/>
                        <a:t>Daily Averages</a:t>
                      </a:r>
                    </a:p>
                  </a:txBody>
                  <a:tcPr/>
                </a:tc>
                <a:tc>
                  <a:txBody>
                    <a:bodyPr/>
                    <a:lstStyle/>
                    <a:p>
                      <a:r>
                        <a:rPr lang="en-US" dirty="0" err="1"/>
                        <a:t>tm_m</a:t>
                      </a:r>
                      <a:r>
                        <a:rPr lang="en-US" dirty="0"/>
                        <a:t> (mean temp), t_03_m, t_09_m, t_15_m (temps at 3h, 9h, 15h)</a:t>
                      </a:r>
                    </a:p>
                  </a:txBody>
                  <a:tcPr/>
                </a:tc>
                <a:extLst>
                  <a:ext uri="{0D108BD9-81ED-4DB2-BD59-A6C34878D82A}">
                    <a16:rowId xmlns:a16="http://schemas.microsoft.com/office/drawing/2014/main" val="2850133722"/>
                  </a:ext>
                </a:extLst>
              </a:tr>
            </a:tbl>
          </a:graphicData>
        </a:graphic>
      </p:graphicFrame>
    </p:spTree>
    <p:extLst>
      <p:ext uri="{BB962C8B-B14F-4D97-AF65-F5344CB8AC3E}">
        <p14:creationId xmlns:p14="http://schemas.microsoft.com/office/powerpoint/2010/main" val="2398785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76D7-CD1F-E2DE-2213-5DF26CAD64CB}"/>
              </a:ext>
            </a:extLst>
          </p:cNvPr>
          <p:cNvSpPr>
            <a:spLocks noGrp="1"/>
          </p:cNvSpPr>
          <p:nvPr>
            <p:ph type="title"/>
          </p:nvPr>
        </p:nvSpPr>
        <p:spPr/>
        <p:txBody>
          <a:bodyPr/>
          <a:lstStyle/>
          <a:p>
            <a:pPr algn="l"/>
            <a:r>
              <a:rPr lang="en-US" sz="2400" b="1" dirty="0"/>
              <a:t>relevant columns</a:t>
            </a:r>
          </a:p>
        </p:txBody>
      </p:sp>
      <p:sp>
        <p:nvSpPr>
          <p:cNvPr id="3" name="Content Placeholder 2">
            <a:extLst>
              <a:ext uri="{FF2B5EF4-FFF2-40B4-BE49-F238E27FC236}">
                <a16:creationId xmlns:a16="http://schemas.microsoft.com/office/drawing/2014/main" id="{32DED3C3-AEF5-BB77-CF8C-C38D86BD2BE0}"/>
              </a:ext>
            </a:extLst>
          </p:cNvPr>
          <p:cNvSpPr>
            <a:spLocks noGrp="1"/>
          </p:cNvSpPr>
          <p:nvPr>
            <p:ph idx="1"/>
          </p:nvPr>
        </p:nvSpPr>
        <p:spPr/>
        <p:txBody>
          <a:bodyPr/>
          <a:lstStyle/>
          <a:p>
            <a:r>
              <a:rPr lang="en-US" sz="2800" dirty="0"/>
              <a:t>rrr24: likely precipitation (24-hour rainfall in mm)</a:t>
            </a:r>
          </a:p>
          <a:p>
            <a:r>
              <a:rPr lang="en-US" sz="2800" dirty="0" err="1"/>
              <a:t>tmax</a:t>
            </a:r>
            <a:r>
              <a:rPr lang="en-US" sz="2800" dirty="0"/>
              <a:t>_, </a:t>
            </a:r>
            <a:r>
              <a:rPr lang="en-US" sz="2800" dirty="0" err="1"/>
              <a:t>tmin</a:t>
            </a:r>
            <a:r>
              <a:rPr lang="en-US" sz="2800" dirty="0"/>
              <a:t>_, </a:t>
            </a:r>
            <a:r>
              <a:rPr lang="en-US" sz="2800" dirty="0" err="1"/>
              <a:t>tm_m</a:t>
            </a:r>
            <a:r>
              <a:rPr lang="en-US" sz="2800" dirty="0"/>
              <a:t>, etc.: temperature indicators</a:t>
            </a:r>
          </a:p>
          <a:p>
            <a:r>
              <a:rPr lang="en-US" sz="2800" dirty="0" err="1"/>
              <a:t>sshn</a:t>
            </a:r>
            <a:r>
              <a:rPr lang="en-US" sz="2800" dirty="0"/>
              <a:t>: possibly snow height</a:t>
            </a:r>
          </a:p>
          <a:p>
            <a:r>
              <a:rPr lang="en-US" sz="2800" dirty="0" err="1"/>
              <a:t>lat</a:t>
            </a:r>
            <a:r>
              <a:rPr lang="en-US" sz="2800" dirty="0"/>
              <a:t>, </a:t>
            </a:r>
            <a:r>
              <a:rPr lang="en-US" sz="2800" dirty="0" err="1"/>
              <a:t>lon</a:t>
            </a:r>
            <a:r>
              <a:rPr lang="en-US" sz="2800" dirty="0"/>
              <a:t>, </a:t>
            </a:r>
            <a:r>
              <a:rPr lang="en-US" sz="2800" dirty="0" err="1"/>
              <a:t>station_id</a:t>
            </a:r>
            <a:endParaRPr lang="en-US" sz="2800" dirty="0"/>
          </a:p>
          <a:p>
            <a:endParaRPr lang="en-US" dirty="0"/>
          </a:p>
        </p:txBody>
      </p:sp>
    </p:spTree>
    <p:extLst>
      <p:ext uri="{BB962C8B-B14F-4D97-AF65-F5344CB8AC3E}">
        <p14:creationId xmlns:p14="http://schemas.microsoft.com/office/powerpoint/2010/main" val="344426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606C-DDE1-E699-98F7-9C82F47B6E88}"/>
              </a:ext>
            </a:extLst>
          </p:cNvPr>
          <p:cNvSpPr>
            <a:spLocks noGrp="1"/>
          </p:cNvSpPr>
          <p:nvPr>
            <p:ph type="title"/>
          </p:nvPr>
        </p:nvSpPr>
        <p:spPr/>
        <p:txBody>
          <a:bodyPr/>
          <a:lstStyle/>
          <a:p>
            <a:pPr algn="l" rtl="1" fontAlgn="base">
              <a:spcBef>
                <a:spcPct val="0"/>
              </a:spcBef>
              <a:spcAft>
                <a:spcPct val="0"/>
              </a:spcAft>
            </a:pPr>
            <a:r>
              <a:rPr lang="en-US" sz="2400" b="1" dirty="0"/>
              <a:t>Common drought indicators</a:t>
            </a:r>
          </a:p>
        </p:txBody>
      </p:sp>
      <p:sp>
        <p:nvSpPr>
          <p:cNvPr id="3" name="Content Placeholder 2">
            <a:extLst>
              <a:ext uri="{FF2B5EF4-FFF2-40B4-BE49-F238E27FC236}">
                <a16:creationId xmlns:a16="http://schemas.microsoft.com/office/drawing/2014/main" id="{86571642-8C3F-50A6-C940-E6E9A38A09DC}"/>
              </a:ext>
            </a:extLst>
          </p:cNvPr>
          <p:cNvSpPr>
            <a:spLocks noGrp="1"/>
          </p:cNvSpPr>
          <p:nvPr>
            <p:ph idx="1"/>
          </p:nvPr>
        </p:nvSpPr>
        <p:spPr/>
        <p:txBody>
          <a:bodyPr/>
          <a:lstStyle/>
          <a:p>
            <a:pPr marL="0" indent="0" algn="l" fontAlgn="base">
              <a:spcBef>
                <a:spcPct val="20000"/>
              </a:spcBef>
              <a:spcAft>
                <a:spcPct val="0"/>
              </a:spcAft>
              <a:buNone/>
            </a:pPr>
            <a:endParaRPr lang="en-US" sz="2000" dirty="0"/>
          </a:p>
          <a:p>
            <a:pPr marL="342900" indent="-342900" algn="l" fontAlgn="base">
              <a:spcBef>
                <a:spcPct val="20000"/>
              </a:spcBef>
              <a:spcAft>
                <a:spcPct val="0"/>
              </a:spcAft>
              <a:buChar char="•"/>
            </a:pPr>
            <a:r>
              <a:rPr lang="en-US" sz="2000" dirty="0"/>
              <a:t>SPI (Standardized Precipitation Index) – based only on precipitation.</a:t>
            </a:r>
          </a:p>
          <a:p>
            <a:pPr marL="342900" indent="-342900" algn="l" fontAlgn="base">
              <a:spcBef>
                <a:spcPct val="20000"/>
              </a:spcBef>
              <a:spcAft>
                <a:spcPct val="0"/>
              </a:spcAft>
              <a:buChar char="•"/>
            </a:pPr>
            <a:endParaRPr lang="en-US" sz="2000" dirty="0"/>
          </a:p>
          <a:p>
            <a:pPr marL="342900" indent="-342900" algn="l" fontAlgn="base">
              <a:spcBef>
                <a:spcPct val="20000"/>
              </a:spcBef>
              <a:spcAft>
                <a:spcPct val="0"/>
              </a:spcAft>
              <a:buChar char="•"/>
            </a:pPr>
            <a:r>
              <a:rPr lang="en-US" sz="2000" dirty="0"/>
              <a:t>SPEI (Standardized Precipitation Evapotranspiration Index) – considers both precipitation and temperature.</a:t>
            </a:r>
          </a:p>
        </p:txBody>
      </p:sp>
    </p:spTree>
    <p:extLst>
      <p:ext uri="{BB962C8B-B14F-4D97-AF65-F5344CB8AC3E}">
        <p14:creationId xmlns:p14="http://schemas.microsoft.com/office/powerpoint/2010/main" val="144447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010A-A519-D753-B83F-D20687F0E597}"/>
              </a:ext>
            </a:extLst>
          </p:cNvPr>
          <p:cNvSpPr>
            <a:spLocks noGrp="1"/>
          </p:cNvSpPr>
          <p:nvPr>
            <p:ph type="title"/>
          </p:nvPr>
        </p:nvSpPr>
        <p:spPr>
          <a:xfrm>
            <a:off x="683568" y="548680"/>
            <a:ext cx="8229600" cy="1143000"/>
          </a:xfrm>
        </p:spPr>
        <p:txBody>
          <a:bodyPr>
            <a:normAutofit/>
          </a:bodyPr>
          <a:lstStyle/>
          <a:p>
            <a:pPr algn="l" rtl="1"/>
            <a:r>
              <a:rPr lang="en-US" sz="2400" b="1" dirty="0">
                <a:solidFill>
                  <a:srgbClr val="000000"/>
                </a:solidFill>
              </a:rPr>
              <a:t>Standardized Precipitation Index (SPI) Analysis (1992–2024)</a:t>
            </a:r>
          </a:p>
        </p:txBody>
      </p:sp>
      <p:pic>
        <p:nvPicPr>
          <p:cNvPr id="5" name="Content Placeholder 4">
            <a:extLst>
              <a:ext uri="{FF2B5EF4-FFF2-40B4-BE49-F238E27FC236}">
                <a16:creationId xmlns:a16="http://schemas.microsoft.com/office/drawing/2014/main" id="{29825899-FEC3-03FF-CE1E-4C4344886958}"/>
              </a:ext>
            </a:extLst>
          </p:cNvPr>
          <p:cNvPicPr>
            <a:picLocks noGrp="1" noChangeAspect="1"/>
          </p:cNvPicPr>
          <p:nvPr>
            <p:ph idx="1"/>
          </p:nvPr>
        </p:nvPicPr>
        <p:blipFill>
          <a:blip r:embed="rId2"/>
          <a:stretch>
            <a:fillRect/>
          </a:stretch>
        </p:blipFill>
        <p:spPr>
          <a:xfrm>
            <a:off x="836644" y="1988840"/>
            <a:ext cx="7470711" cy="3794819"/>
          </a:xfrm>
        </p:spPr>
      </p:pic>
    </p:spTree>
    <p:extLst>
      <p:ext uri="{BB962C8B-B14F-4D97-AF65-F5344CB8AC3E}">
        <p14:creationId xmlns:p14="http://schemas.microsoft.com/office/powerpoint/2010/main" val="4045495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CF5F-52ED-DC1F-E06C-4B4CE3A917C0}"/>
              </a:ext>
            </a:extLst>
          </p:cNvPr>
          <p:cNvSpPr>
            <a:spLocks noGrp="1"/>
          </p:cNvSpPr>
          <p:nvPr>
            <p:ph type="title"/>
          </p:nvPr>
        </p:nvSpPr>
        <p:spPr>
          <a:xfrm>
            <a:off x="457200" y="476672"/>
            <a:ext cx="8229600" cy="1143000"/>
          </a:xfrm>
        </p:spPr>
        <p:txBody>
          <a:bodyPr/>
          <a:lstStyle/>
          <a:p>
            <a:pPr algn="l"/>
            <a:r>
              <a:rPr lang="en-US" sz="2400" b="1" dirty="0">
                <a:solidFill>
                  <a:srgbClr val="000000"/>
                </a:solidFill>
              </a:rPr>
              <a:t>ACF and PACF</a:t>
            </a:r>
          </a:p>
        </p:txBody>
      </p:sp>
      <p:pic>
        <p:nvPicPr>
          <p:cNvPr id="5" name="Content Placeholder 4">
            <a:extLst>
              <a:ext uri="{FF2B5EF4-FFF2-40B4-BE49-F238E27FC236}">
                <a16:creationId xmlns:a16="http://schemas.microsoft.com/office/drawing/2014/main" id="{2BA3FE0A-7330-ED8E-5E6F-43D4D13FB81D}"/>
              </a:ext>
            </a:extLst>
          </p:cNvPr>
          <p:cNvPicPr>
            <a:picLocks noGrp="1" noChangeAspect="1"/>
          </p:cNvPicPr>
          <p:nvPr>
            <p:ph idx="1"/>
          </p:nvPr>
        </p:nvPicPr>
        <p:blipFill>
          <a:blip r:embed="rId2"/>
          <a:stretch>
            <a:fillRect/>
          </a:stretch>
        </p:blipFill>
        <p:spPr>
          <a:xfrm>
            <a:off x="610645" y="1268760"/>
            <a:ext cx="8076155" cy="4005189"/>
          </a:xfrm>
        </p:spPr>
      </p:pic>
    </p:spTree>
    <p:extLst>
      <p:ext uri="{BB962C8B-B14F-4D97-AF65-F5344CB8AC3E}">
        <p14:creationId xmlns:p14="http://schemas.microsoft.com/office/powerpoint/2010/main" val="584097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DA19-9AC3-9641-6498-64E16790A377}"/>
              </a:ext>
            </a:extLst>
          </p:cNvPr>
          <p:cNvSpPr>
            <a:spLocks noGrp="1"/>
          </p:cNvSpPr>
          <p:nvPr>
            <p:ph type="title"/>
          </p:nvPr>
        </p:nvSpPr>
        <p:spPr>
          <a:xfrm>
            <a:off x="611560" y="188640"/>
            <a:ext cx="8229600" cy="1143000"/>
          </a:xfrm>
        </p:spPr>
        <p:txBody>
          <a:bodyPr/>
          <a:lstStyle/>
          <a:p>
            <a:pPr algn="l" defTabSz="685800">
              <a:lnSpc>
                <a:spcPct val="90000"/>
              </a:lnSpc>
            </a:pPr>
            <a:r>
              <a:rPr lang="en-US" sz="2400" b="1" dirty="0">
                <a:solidFill>
                  <a:srgbClr val="000000"/>
                </a:solidFill>
              </a:rPr>
              <a:t>SPI with Wavelet Components</a:t>
            </a:r>
            <a:br>
              <a:rPr lang="en-US" sz="2400" b="1" dirty="0">
                <a:solidFill>
                  <a:srgbClr val="000000"/>
                </a:solidFill>
              </a:rPr>
            </a:br>
            <a:endParaRPr lang="en-US" sz="2400" b="1" dirty="0">
              <a:solidFill>
                <a:srgbClr val="000000"/>
              </a:solidFill>
            </a:endParaRPr>
          </a:p>
        </p:txBody>
      </p:sp>
      <p:pic>
        <p:nvPicPr>
          <p:cNvPr id="5" name="Content Placeholder 4">
            <a:extLst>
              <a:ext uri="{FF2B5EF4-FFF2-40B4-BE49-F238E27FC236}">
                <a16:creationId xmlns:a16="http://schemas.microsoft.com/office/drawing/2014/main" id="{81B75C17-977B-7E6D-2F93-C324D213A860}"/>
              </a:ext>
            </a:extLst>
          </p:cNvPr>
          <p:cNvPicPr>
            <a:picLocks noGrp="1" noChangeAspect="1"/>
          </p:cNvPicPr>
          <p:nvPr>
            <p:ph idx="1"/>
          </p:nvPr>
        </p:nvPicPr>
        <p:blipFill>
          <a:blip r:embed="rId2"/>
          <a:srcRect t="11237"/>
          <a:stretch/>
        </p:blipFill>
        <p:spPr>
          <a:xfrm>
            <a:off x="476120" y="1436536"/>
            <a:ext cx="8235345" cy="3625202"/>
          </a:xfrm>
        </p:spPr>
      </p:pic>
    </p:spTree>
    <p:extLst>
      <p:ext uri="{BB962C8B-B14F-4D97-AF65-F5344CB8AC3E}">
        <p14:creationId xmlns:p14="http://schemas.microsoft.com/office/powerpoint/2010/main" val="4160030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980B-8772-19D9-719A-34151031BBA8}"/>
              </a:ext>
            </a:extLst>
          </p:cNvPr>
          <p:cNvSpPr>
            <a:spLocks noGrp="1"/>
          </p:cNvSpPr>
          <p:nvPr>
            <p:ph type="title"/>
          </p:nvPr>
        </p:nvSpPr>
        <p:spPr/>
        <p:txBody>
          <a:bodyPr/>
          <a:lstStyle/>
          <a:p>
            <a:pPr algn="l"/>
            <a:r>
              <a:rPr lang="en-US" sz="2400" b="1" dirty="0">
                <a:solidFill>
                  <a:srgbClr val="000000"/>
                </a:solidFill>
              </a:rPr>
              <a:t>Model Comparison for SPI Prediction</a:t>
            </a:r>
          </a:p>
        </p:txBody>
      </p:sp>
      <p:sp>
        <p:nvSpPr>
          <p:cNvPr id="3" name="Content Placeholder 2">
            <a:extLst>
              <a:ext uri="{FF2B5EF4-FFF2-40B4-BE49-F238E27FC236}">
                <a16:creationId xmlns:a16="http://schemas.microsoft.com/office/drawing/2014/main" id="{1102C169-71BA-6BD9-EE30-063DBA6D0EB6}"/>
              </a:ext>
            </a:extLst>
          </p:cNvPr>
          <p:cNvSpPr>
            <a:spLocks noGrp="1"/>
          </p:cNvSpPr>
          <p:nvPr>
            <p:ph idx="1"/>
          </p:nvPr>
        </p:nvSpPr>
        <p:spPr/>
        <p:txBody>
          <a:bodyPr>
            <a:normAutofit/>
          </a:bodyPr>
          <a:lstStyle/>
          <a:p>
            <a:pPr marL="171450" indent="-171450" defTabSz="685800">
              <a:lnSpc>
                <a:spcPct val="90000"/>
              </a:lnSpc>
              <a:spcBef>
                <a:spcPts val="750"/>
              </a:spcBef>
              <a:buFont typeface="Arial" panose="020B0604020202020204" pitchFamily="34" charset="0"/>
              <a:buChar char="•"/>
            </a:pPr>
            <a:r>
              <a:rPr lang="en-US" sz="2000" b="1" dirty="0"/>
              <a:t>Models Compared</a:t>
            </a:r>
          </a:p>
          <a:p>
            <a:pPr lvl="1">
              <a:lnSpc>
                <a:spcPct val="150000"/>
              </a:lnSpc>
              <a:buFont typeface="Courier New" panose="02070309020205020404" pitchFamily="49" charset="0"/>
              <a:buChar char="o"/>
            </a:pPr>
            <a:r>
              <a:rPr lang="en-US" sz="1600" dirty="0"/>
              <a:t>LSTM : Long Short-Term Memory network</a:t>
            </a:r>
          </a:p>
          <a:p>
            <a:pPr lvl="1">
              <a:lnSpc>
                <a:spcPct val="150000"/>
              </a:lnSpc>
              <a:buFont typeface="Courier New" panose="02070309020205020404" pitchFamily="49" charset="0"/>
              <a:buChar char="o"/>
            </a:pPr>
            <a:r>
              <a:rPr lang="en-US" sz="1600" dirty="0"/>
              <a:t>MLP : Multi-Layer Perceptron</a:t>
            </a:r>
          </a:p>
          <a:p>
            <a:pPr lvl="1">
              <a:lnSpc>
                <a:spcPct val="150000"/>
              </a:lnSpc>
              <a:buFont typeface="Courier New" panose="02070309020205020404" pitchFamily="49" charset="0"/>
              <a:buChar char="o"/>
            </a:pPr>
            <a:r>
              <a:rPr lang="en-US" sz="1600" dirty="0"/>
              <a:t>RF:  Random Forest</a:t>
            </a:r>
          </a:p>
          <a:p>
            <a:pPr lvl="1">
              <a:lnSpc>
                <a:spcPct val="150000"/>
              </a:lnSpc>
              <a:buFont typeface="Courier New" panose="02070309020205020404" pitchFamily="49" charset="0"/>
              <a:buChar char="o"/>
            </a:pPr>
            <a:r>
              <a:rPr lang="en-US" sz="1600" dirty="0"/>
              <a:t>Bi-LSTM : Bidirectional LSTM</a:t>
            </a:r>
          </a:p>
          <a:p>
            <a:pPr lvl="1">
              <a:lnSpc>
                <a:spcPct val="150000"/>
              </a:lnSpc>
              <a:buFont typeface="Courier New" panose="02070309020205020404" pitchFamily="49" charset="0"/>
              <a:buChar char="o"/>
            </a:pPr>
            <a:r>
              <a:rPr lang="en-US" sz="1600" dirty="0" err="1"/>
              <a:t>WBi</a:t>
            </a:r>
            <a:r>
              <a:rPr lang="en-US" sz="1600" dirty="0"/>
              <a:t>-LSTM : Weighted/Wavelet Bidirectional LSTM</a:t>
            </a:r>
          </a:p>
          <a:p>
            <a:pPr lvl="1">
              <a:lnSpc>
                <a:spcPct val="150000"/>
              </a:lnSpc>
              <a:buFont typeface="Courier New" panose="02070309020205020404" pitchFamily="49" charset="0"/>
              <a:buChar char="o"/>
            </a:pPr>
            <a:r>
              <a:rPr lang="en-US" sz="1600" dirty="0"/>
              <a:t>SVR : Support Vector Regression</a:t>
            </a:r>
          </a:p>
          <a:p>
            <a:pPr lvl="1">
              <a:lnSpc>
                <a:spcPct val="150000"/>
              </a:lnSpc>
              <a:buFont typeface="Courier New" panose="02070309020205020404" pitchFamily="49" charset="0"/>
              <a:buChar char="o"/>
            </a:pPr>
            <a:r>
              <a:rPr lang="en-US" sz="1600" dirty="0"/>
              <a:t>EDT : Extremely Randomized Trees</a:t>
            </a:r>
          </a:p>
          <a:p>
            <a:pPr lvl="1">
              <a:lnSpc>
                <a:spcPct val="150000"/>
              </a:lnSpc>
              <a:buFont typeface="Courier New" panose="02070309020205020404" pitchFamily="49" charset="0"/>
              <a:buChar char="o"/>
            </a:pPr>
            <a:r>
              <a:rPr lang="en-US" sz="1600" dirty="0"/>
              <a:t>BRF : Boosted Random Forest</a:t>
            </a:r>
          </a:p>
          <a:p>
            <a:pPr lvl="1">
              <a:lnSpc>
                <a:spcPct val="150000"/>
              </a:lnSpc>
              <a:buFont typeface="Courier New" panose="02070309020205020404" pitchFamily="49" charset="0"/>
              <a:buChar char="o"/>
            </a:pPr>
            <a:r>
              <a:rPr lang="en-US" sz="1600" dirty="0"/>
              <a:t>WBRF : Weighted Boosted Random Forest</a:t>
            </a:r>
          </a:p>
          <a:p>
            <a:pPr marL="171450" indent="-171450" defTabSz="685800">
              <a:lnSpc>
                <a:spcPct val="90000"/>
              </a:lnSpc>
              <a:spcBef>
                <a:spcPts val="750"/>
              </a:spcBef>
              <a:buFont typeface="Arial" panose="020B0604020202020204" pitchFamily="34" charset="0"/>
              <a:buChar char="•"/>
            </a:pPr>
            <a:endParaRPr lang="en-US" dirty="0"/>
          </a:p>
        </p:txBody>
      </p:sp>
    </p:spTree>
    <p:extLst>
      <p:ext uri="{BB962C8B-B14F-4D97-AF65-F5344CB8AC3E}">
        <p14:creationId xmlns:p14="http://schemas.microsoft.com/office/powerpoint/2010/main" val="3729185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763A-71E0-E8E9-22ED-30CC1E16D870}"/>
              </a:ext>
            </a:extLst>
          </p:cNvPr>
          <p:cNvSpPr>
            <a:spLocks noGrp="1"/>
          </p:cNvSpPr>
          <p:nvPr>
            <p:ph type="title"/>
          </p:nvPr>
        </p:nvSpPr>
        <p:spPr/>
        <p:txBody>
          <a:bodyPr/>
          <a:lstStyle/>
          <a:p>
            <a:pPr algn="l"/>
            <a:r>
              <a:rPr lang="en-US" sz="2400" b="1" dirty="0">
                <a:solidFill>
                  <a:srgbClr val="000000"/>
                </a:solidFill>
              </a:rPr>
              <a:t>Model Comparison for SPI Prediction</a:t>
            </a:r>
          </a:p>
        </p:txBody>
      </p:sp>
      <p:pic>
        <p:nvPicPr>
          <p:cNvPr id="5" name="Content Placeholder 4">
            <a:extLst>
              <a:ext uri="{FF2B5EF4-FFF2-40B4-BE49-F238E27FC236}">
                <a16:creationId xmlns:a16="http://schemas.microsoft.com/office/drawing/2014/main" id="{22F8CAE3-E79B-47D9-57F7-7D901C8FBE3E}"/>
              </a:ext>
            </a:extLst>
          </p:cNvPr>
          <p:cNvPicPr>
            <a:picLocks noGrp="1" noChangeAspect="1"/>
          </p:cNvPicPr>
          <p:nvPr>
            <p:ph idx="1"/>
          </p:nvPr>
        </p:nvPicPr>
        <p:blipFill>
          <a:blip r:embed="rId2"/>
          <a:stretch>
            <a:fillRect/>
          </a:stretch>
        </p:blipFill>
        <p:spPr>
          <a:xfrm>
            <a:off x="830890" y="1796811"/>
            <a:ext cx="7482220" cy="3710639"/>
          </a:xfrm>
        </p:spPr>
      </p:pic>
    </p:spTree>
    <p:extLst>
      <p:ext uri="{BB962C8B-B14F-4D97-AF65-F5344CB8AC3E}">
        <p14:creationId xmlns:p14="http://schemas.microsoft.com/office/powerpoint/2010/main" val="91705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8688C4-B356-686D-FB79-D70C070F4873}"/>
              </a:ext>
            </a:extLst>
          </p:cNvPr>
          <p:cNvSpPr>
            <a:spLocks noGrp="1"/>
          </p:cNvSpPr>
          <p:nvPr>
            <p:ph type="title"/>
          </p:nvPr>
        </p:nvSpPr>
        <p:spPr>
          <a:xfrm>
            <a:off x="628650" y="2420888"/>
            <a:ext cx="7886700" cy="1196553"/>
          </a:xfrm>
        </p:spPr>
        <p:txBody>
          <a:bodyPr/>
          <a:lstStyle/>
          <a:p>
            <a:r>
              <a:rPr lang="en-US" b="1" dirty="0"/>
              <a:t>Literature</a:t>
            </a:r>
            <a:r>
              <a:rPr lang="en-US" dirty="0"/>
              <a:t> </a:t>
            </a:r>
            <a:r>
              <a:rPr lang="en-US" b="1" dirty="0"/>
              <a:t>Review</a:t>
            </a:r>
          </a:p>
        </p:txBody>
      </p:sp>
    </p:spTree>
    <p:extLst>
      <p:ext uri="{BB962C8B-B14F-4D97-AF65-F5344CB8AC3E}">
        <p14:creationId xmlns:p14="http://schemas.microsoft.com/office/powerpoint/2010/main" val="1308976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041F-03CE-7EAA-F33D-287858D95ACC}"/>
              </a:ext>
            </a:extLst>
          </p:cNvPr>
          <p:cNvSpPr>
            <a:spLocks noGrp="1"/>
          </p:cNvSpPr>
          <p:nvPr>
            <p:ph type="title"/>
          </p:nvPr>
        </p:nvSpPr>
        <p:spPr/>
        <p:txBody>
          <a:bodyPr/>
          <a:lstStyle/>
          <a:p>
            <a:pPr algn="l"/>
            <a:r>
              <a:rPr lang="en-US" sz="2400" b="1" dirty="0">
                <a:solidFill>
                  <a:srgbClr val="000000"/>
                </a:solidFill>
              </a:rPr>
              <a:t>Model Comparison for SPI Prediction</a:t>
            </a:r>
          </a:p>
        </p:txBody>
      </p:sp>
      <p:sp>
        <p:nvSpPr>
          <p:cNvPr id="3" name="Content Placeholder 2">
            <a:extLst>
              <a:ext uri="{FF2B5EF4-FFF2-40B4-BE49-F238E27FC236}">
                <a16:creationId xmlns:a16="http://schemas.microsoft.com/office/drawing/2014/main" id="{B92EE082-4C3E-B462-D27D-806654EA4CE7}"/>
              </a:ext>
            </a:extLst>
          </p:cNvPr>
          <p:cNvSpPr>
            <a:spLocks noGrp="1"/>
          </p:cNvSpPr>
          <p:nvPr>
            <p:ph idx="1"/>
          </p:nvPr>
        </p:nvSpPr>
        <p:spPr/>
        <p:txBody>
          <a:bodyPr>
            <a:normAutofit/>
          </a:bodyPr>
          <a:lstStyle/>
          <a:p>
            <a:pPr marL="0" indent="0" defTabSz="685800">
              <a:lnSpc>
                <a:spcPct val="150000"/>
              </a:lnSpc>
              <a:spcBef>
                <a:spcPts val="750"/>
              </a:spcBef>
              <a:buNone/>
            </a:pPr>
            <a:r>
              <a:rPr lang="en-US" sz="1500" dirty="0"/>
              <a:t>Among the tested approaches, Bi-LSTM, </a:t>
            </a:r>
            <a:r>
              <a:rPr lang="en-US" sz="1500" dirty="0" err="1"/>
              <a:t>WBi</a:t>
            </a:r>
            <a:r>
              <a:rPr lang="en-US" sz="1500" dirty="0"/>
              <a:t>-LSTM, and WBRF demonstrate strong predictive capability with close alignment to the actual SPI trends. In contrast, models like SVR and EDT show noticeable deviations, especially during rapid fluctuations. This comparison underscores the superior performance of advanced deep learning and ensemble models in capturing complex temporal dependencies in climatic data.</a:t>
            </a:r>
            <a:endParaRPr lang="en-US" sz="2400" dirty="0"/>
          </a:p>
        </p:txBody>
      </p:sp>
    </p:spTree>
    <p:extLst>
      <p:ext uri="{BB962C8B-B14F-4D97-AF65-F5344CB8AC3E}">
        <p14:creationId xmlns:p14="http://schemas.microsoft.com/office/powerpoint/2010/main" val="1546514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F527-0DC2-6179-5730-717167B12BE4}"/>
              </a:ext>
            </a:extLst>
          </p:cNvPr>
          <p:cNvSpPr>
            <a:spLocks noGrp="1"/>
          </p:cNvSpPr>
          <p:nvPr>
            <p:ph type="title"/>
          </p:nvPr>
        </p:nvSpPr>
        <p:spPr/>
        <p:txBody>
          <a:bodyPr/>
          <a:lstStyle/>
          <a:p>
            <a:pPr algn="l"/>
            <a:r>
              <a:rPr lang="en-US" sz="2400" b="1" dirty="0">
                <a:solidFill>
                  <a:srgbClr val="000000"/>
                </a:solidFill>
              </a:rPr>
              <a:t>Taylor Diagram</a:t>
            </a:r>
          </a:p>
        </p:txBody>
      </p:sp>
      <p:sp>
        <p:nvSpPr>
          <p:cNvPr id="3" name="Content Placeholder 2">
            <a:extLst>
              <a:ext uri="{FF2B5EF4-FFF2-40B4-BE49-F238E27FC236}">
                <a16:creationId xmlns:a16="http://schemas.microsoft.com/office/drawing/2014/main" id="{8868D863-5463-A994-C0C5-23942EB52112}"/>
              </a:ext>
            </a:extLst>
          </p:cNvPr>
          <p:cNvSpPr>
            <a:spLocks noGrp="1"/>
          </p:cNvSpPr>
          <p:nvPr>
            <p:ph idx="1"/>
          </p:nvPr>
        </p:nvSpPr>
        <p:spPr/>
        <p:txBody>
          <a:bodyPr>
            <a:normAutofit/>
          </a:bodyPr>
          <a:lstStyle/>
          <a:p>
            <a:pPr marL="0" indent="0">
              <a:lnSpc>
                <a:spcPct val="150000"/>
              </a:lnSpc>
              <a:buNone/>
            </a:pPr>
            <a:r>
              <a:rPr lang="en-US" sz="1600" dirty="0"/>
              <a:t>It assesses machine learning and statistical models—including LSTM, SVR, MLP, EDT, RF, BRF, and Bi-LSTM—by representing three critical metrics: </a:t>
            </a:r>
          </a:p>
          <a:p>
            <a:pPr>
              <a:lnSpc>
                <a:spcPct val="150000"/>
              </a:lnSpc>
            </a:pPr>
            <a:r>
              <a:rPr lang="en-US" sz="1600" dirty="0"/>
              <a:t>the correlation coefficient, </a:t>
            </a:r>
          </a:p>
          <a:p>
            <a:pPr>
              <a:lnSpc>
                <a:spcPct val="150000"/>
              </a:lnSpc>
            </a:pPr>
            <a:r>
              <a:rPr lang="en-US" sz="1600" dirty="0"/>
              <a:t>the root-mean-square (RMS) difference</a:t>
            </a:r>
          </a:p>
          <a:p>
            <a:pPr>
              <a:lnSpc>
                <a:spcPct val="150000"/>
              </a:lnSpc>
            </a:pPr>
            <a:r>
              <a:rPr lang="en-US" sz="1600" dirty="0"/>
              <a:t>the standard deviation.</a:t>
            </a:r>
          </a:p>
          <a:p>
            <a:pPr marL="0" indent="0">
              <a:lnSpc>
                <a:spcPct val="150000"/>
              </a:lnSpc>
              <a:buNone/>
            </a:pPr>
            <a:r>
              <a:rPr lang="en-US" sz="1600" dirty="0"/>
              <a:t>The most effective model based on its proximity to the observed data, with Bi-LSTM emerging as the top performer in this case.</a:t>
            </a:r>
          </a:p>
          <a:p>
            <a:endParaRPr lang="en-US" dirty="0"/>
          </a:p>
        </p:txBody>
      </p:sp>
    </p:spTree>
    <p:extLst>
      <p:ext uri="{BB962C8B-B14F-4D97-AF65-F5344CB8AC3E}">
        <p14:creationId xmlns:p14="http://schemas.microsoft.com/office/powerpoint/2010/main" val="918398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B03E-EAEE-036F-077D-A1FE5C621A7F}"/>
              </a:ext>
            </a:extLst>
          </p:cNvPr>
          <p:cNvSpPr>
            <a:spLocks noGrp="1"/>
          </p:cNvSpPr>
          <p:nvPr>
            <p:ph type="title"/>
          </p:nvPr>
        </p:nvSpPr>
        <p:spPr>
          <a:xfrm>
            <a:off x="457200" y="332656"/>
            <a:ext cx="8229600" cy="1143000"/>
          </a:xfrm>
        </p:spPr>
        <p:txBody>
          <a:bodyPr/>
          <a:lstStyle/>
          <a:p>
            <a:pPr algn="l"/>
            <a:r>
              <a:rPr lang="en-US" sz="2400" b="1" dirty="0">
                <a:solidFill>
                  <a:srgbClr val="000000"/>
                </a:solidFill>
              </a:rPr>
              <a:t>Taylor Diagram</a:t>
            </a:r>
          </a:p>
        </p:txBody>
      </p:sp>
      <p:pic>
        <p:nvPicPr>
          <p:cNvPr id="5" name="Content Placeholder 4">
            <a:extLst>
              <a:ext uri="{FF2B5EF4-FFF2-40B4-BE49-F238E27FC236}">
                <a16:creationId xmlns:a16="http://schemas.microsoft.com/office/drawing/2014/main" id="{A15855EB-8EFD-D788-FDC6-6DBC1F48C7EC}"/>
              </a:ext>
            </a:extLst>
          </p:cNvPr>
          <p:cNvPicPr>
            <a:picLocks noGrp="1" noChangeAspect="1"/>
          </p:cNvPicPr>
          <p:nvPr>
            <p:ph sz="half" idx="1"/>
          </p:nvPr>
        </p:nvPicPr>
        <p:blipFill rotWithShape="1">
          <a:blip r:embed="rId2"/>
          <a:srcRect l="20455" t="6984" b="7977"/>
          <a:stretch/>
        </p:blipFill>
        <p:spPr>
          <a:xfrm>
            <a:off x="4399876" y="1412008"/>
            <a:ext cx="4480322" cy="3506837"/>
          </a:xfrm>
        </p:spPr>
      </p:pic>
      <p:sp>
        <p:nvSpPr>
          <p:cNvPr id="3" name="Content Placeholder 2">
            <a:extLst>
              <a:ext uri="{FF2B5EF4-FFF2-40B4-BE49-F238E27FC236}">
                <a16:creationId xmlns:a16="http://schemas.microsoft.com/office/drawing/2014/main" id="{E2BBC267-CB6F-5BB2-4FF6-3B8DE1044A13}"/>
              </a:ext>
            </a:extLst>
          </p:cNvPr>
          <p:cNvSpPr txBox="1">
            <a:spLocks/>
          </p:cNvSpPr>
          <p:nvPr/>
        </p:nvSpPr>
        <p:spPr bwMode="auto">
          <a:xfrm>
            <a:off x="107504" y="1380930"/>
            <a:ext cx="4283968"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b="1" dirty="0"/>
              <a:t>Model Comparison</a:t>
            </a:r>
          </a:p>
          <a:p>
            <a:pPr lvl="1">
              <a:lnSpc>
                <a:spcPct val="150000"/>
              </a:lnSpc>
              <a:buFont typeface="Courier New" panose="02070309020205020404" pitchFamily="49" charset="0"/>
              <a:buChar char="o"/>
            </a:pPr>
            <a:r>
              <a:rPr lang="en-US" sz="1400" dirty="0"/>
              <a:t>Bi-LSTM: Closest to </a:t>
            </a:r>
            <a:r>
              <a:rPr lang="en-US" sz="1400" dirty="0" err="1"/>
              <a:t>Obs</a:t>
            </a:r>
            <a:r>
              <a:rPr lang="en-US" sz="1400" dirty="0"/>
              <a:t> (high correlation ~1.0, standard deviation ~0.4) – best performer.</a:t>
            </a:r>
          </a:p>
          <a:p>
            <a:pPr lvl="1">
              <a:lnSpc>
                <a:spcPct val="150000"/>
              </a:lnSpc>
              <a:buFont typeface="Courier New" panose="02070309020205020404" pitchFamily="49" charset="0"/>
              <a:buChar char="o"/>
            </a:pPr>
            <a:r>
              <a:rPr lang="en-US" sz="1400" dirty="0"/>
              <a:t> LSTM, SVR, MLP: Lower correlations (~0.2–0.3), moderate variability (~0.3). </a:t>
            </a:r>
          </a:p>
          <a:p>
            <a:pPr lvl="1">
              <a:lnSpc>
                <a:spcPct val="150000"/>
              </a:lnSpc>
              <a:buFont typeface="Courier New" panose="02070309020205020404" pitchFamily="49" charset="0"/>
              <a:buChar char="o"/>
            </a:pPr>
            <a:r>
              <a:rPr lang="en-US" sz="1400" dirty="0"/>
              <a:t>EDT, RF, BRF: Poorest performance (correlations ~0.2–0.3, standard deviations ~0.2–0.4).</a:t>
            </a:r>
          </a:p>
          <a:p>
            <a:pPr marL="0" indent="0">
              <a:buNone/>
            </a:pPr>
            <a:endParaRPr lang="en-US" dirty="0"/>
          </a:p>
        </p:txBody>
      </p:sp>
    </p:spTree>
    <p:extLst>
      <p:ext uri="{BB962C8B-B14F-4D97-AF65-F5344CB8AC3E}">
        <p14:creationId xmlns:p14="http://schemas.microsoft.com/office/powerpoint/2010/main" val="219346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676C-3E16-8AE9-4869-F8439D5F3CF7}"/>
              </a:ext>
            </a:extLst>
          </p:cNvPr>
          <p:cNvSpPr>
            <a:spLocks noGrp="1"/>
          </p:cNvSpPr>
          <p:nvPr>
            <p:ph type="title"/>
          </p:nvPr>
        </p:nvSpPr>
        <p:spPr>
          <a:xfrm>
            <a:off x="628650" y="450090"/>
            <a:ext cx="7886700" cy="1116419"/>
          </a:xfrm>
        </p:spPr>
        <p:txBody>
          <a:bodyPr>
            <a:normAutofit fontScale="90000"/>
          </a:bodyPr>
          <a:lstStyle/>
          <a:p>
            <a:pPr algn="l"/>
            <a:r>
              <a:rPr lang="en-US" sz="2700" b="1" dirty="0">
                <a:solidFill>
                  <a:srgbClr val="000000"/>
                </a:solidFill>
              </a:rPr>
              <a:t>Application of artificial intelligence hybrid models</a:t>
            </a:r>
            <a:br>
              <a:rPr lang="en-US" sz="2700" b="1" dirty="0">
                <a:solidFill>
                  <a:srgbClr val="000000"/>
                </a:solidFill>
              </a:rPr>
            </a:br>
            <a:r>
              <a:rPr lang="en-US" sz="2700" b="1" dirty="0">
                <a:solidFill>
                  <a:srgbClr val="000000"/>
                </a:solidFill>
              </a:rPr>
              <a:t>for meteorological drought prediction 2022</a:t>
            </a:r>
            <a:endParaRPr lang="en-US" b="1" dirty="0"/>
          </a:p>
        </p:txBody>
      </p:sp>
      <p:sp>
        <p:nvSpPr>
          <p:cNvPr id="3" name="Content Placeholder 2">
            <a:extLst>
              <a:ext uri="{FF2B5EF4-FFF2-40B4-BE49-F238E27FC236}">
                <a16:creationId xmlns:a16="http://schemas.microsoft.com/office/drawing/2014/main" id="{F307D0E0-3B9E-427F-771F-E9ED939CBC25}"/>
              </a:ext>
            </a:extLst>
          </p:cNvPr>
          <p:cNvSpPr>
            <a:spLocks noGrp="1"/>
          </p:cNvSpPr>
          <p:nvPr>
            <p:ph idx="1"/>
          </p:nvPr>
        </p:nvSpPr>
        <p:spPr>
          <a:xfrm>
            <a:off x="457200" y="1874837"/>
            <a:ext cx="8229600" cy="4525963"/>
          </a:xfrm>
        </p:spPr>
        <p:txBody>
          <a:bodyPr>
            <a:normAutofit/>
          </a:bodyPr>
          <a:lstStyle/>
          <a:p>
            <a:pPr algn="just">
              <a:lnSpc>
                <a:spcPct val="150000"/>
              </a:lnSpc>
            </a:pPr>
            <a:r>
              <a:rPr lang="en-US" sz="1500" dirty="0"/>
              <a:t>This article investigates the use of hybrid artificial intelligence models to predict meteorological droughts using the Standardized Precipitation Evapotranspiration Index (SPEI) in northwestern Iran. It focuses on integrating wavelet transformation with advanced AI techniques to enhance forecasting accuracy over 1-, 6-, and 12-month time scales.</a:t>
            </a:r>
          </a:p>
          <a:p>
            <a:endParaRPr lang="en-US" sz="1500" dirty="0"/>
          </a:p>
          <a:p>
            <a:pPr algn="just">
              <a:lnSpc>
                <a:spcPct val="150000"/>
              </a:lnSpc>
            </a:pPr>
            <a:r>
              <a:rPr lang="en-US" sz="1600" b="1" dirty="0"/>
              <a:t>Purpose:</a:t>
            </a:r>
            <a:r>
              <a:rPr lang="en-US" sz="1600" dirty="0"/>
              <a:t> Improve drought prediction methods and reduce associated risks.</a:t>
            </a:r>
          </a:p>
          <a:p>
            <a:pPr algn="just">
              <a:lnSpc>
                <a:spcPct val="150000"/>
              </a:lnSpc>
            </a:pPr>
            <a:r>
              <a:rPr lang="en-US" sz="1600" b="1" dirty="0"/>
              <a:t>Key Indicator:</a:t>
            </a:r>
            <a:r>
              <a:rPr lang="en-US" sz="1600" dirty="0"/>
              <a:t> SPEI used as the main drought index.</a:t>
            </a:r>
          </a:p>
          <a:p>
            <a:pPr algn="just">
              <a:lnSpc>
                <a:spcPct val="150000"/>
              </a:lnSpc>
            </a:pPr>
            <a:r>
              <a:rPr lang="en-US" sz="1600" b="1" dirty="0"/>
              <a:t>Study Area:</a:t>
            </a:r>
            <a:r>
              <a:rPr lang="en-US" sz="1600" dirty="0"/>
              <a:t> Northwestern Iran (Ardebil Province).</a:t>
            </a:r>
          </a:p>
          <a:p>
            <a:pPr algn="just">
              <a:lnSpc>
                <a:spcPct val="150000"/>
              </a:lnSpc>
            </a:pPr>
            <a:r>
              <a:rPr lang="en-US" sz="1600" b="1" dirty="0"/>
              <a:t>AI Models Evaluated:</a:t>
            </a:r>
            <a:r>
              <a:rPr lang="en-US" sz="1600" dirty="0"/>
              <a:t> MLPNN, SVR, ANFIS, EDT.</a:t>
            </a:r>
          </a:p>
        </p:txBody>
      </p:sp>
    </p:spTree>
    <p:extLst>
      <p:ext uri="{BB962C8B-B14F-4D97-AF65-F5344CB8AC3E}">
        <p14:creationId xmlns:p14="http://schemas.microsoft.com/office/powerpoint/2010/main" val="54134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D2A0-16AE-B045-0A43-5D1D2A43F15F}"/>
              </a:ext>
            </a:extLst>
          </p:cNvPr>
          <p:cNvSpPr>
            <a:spLocks noGrp="1"/>
          </p:cNvSpPr>
          <p:nvPr>
            <p:ph type="title"/>
          </p:nvPr>
        </p:nvSpPr>
        <p:spPr/>
        <p:txBody>
          <a:bodyPr>
            <a:noAutofit/>
          </a:bodyPr>
          <a:lstStyle/>
          <a:p>
            <a:pPr algn="l"/>
            <a:r>
              <a:rPr lang="en-US" sz="2400" b="1" dirty="0">
                <a:solidFill>
                  <a:srgbClr val="000000"/>
                </a:solidFill>
              </a:rPr>
              <a:t>Application of artificial intelligence hybrid models</a:t>
            </a:r>
            <a:br>
              <a:rPr lang="en-US" sz="2400" b="1" dirty="0">
                <a:solidFill>
                  <a:srgbClr val="000000"/>
                </a:solidFill>
              </a:rPr>
            </a:br>
            <a:r>
              <a:rPr lang="en-US" sz="2400" b="1" dirty="0">
                <a:solidFill>
                  <a:srgbClr val="000000"/>
                </a:solidFill>
              </a:rPr>
              <a:t>for meteorological drought prediction</a:t>
            </a:r>
          </a:p>
        </p:txBody>
      </p:sp>
      <p:sp>
        <p:nvSpPr>
          <p:cNvPr id="3" name="Content Placeholder 2">
            <a:extLst>
              <a:ext uri="{FF2B5EF4-FFF2-40B4-BE49-F238E27FC236}">
                <a16:creationId xmlns:a16="http://schemas.microsoft.com/office/drawing/2014/main" id="{F5632DB8-0CF7-AD46-563C-CCDEA3A06D69}"/>
              </a:ext>
            </a:extLst>
          </p:cNvPr>
          <p:cNvSpPr>
            <a:spLocks noGrp="1"/>
          </p:cNvSpPr>
          <p:nvPr>
            <p:ph idx="1"/>
          </p:nvPr>
        </p:nvSpPr>
        <p:spPr/>
        <p:txBody>
          <a:bodyPr/>
          <a:lstStyle/>
          <a:p>
            <a:pPr marL="0" indent="0">
              <a:lnSpc>
                <a:spcPct val="150000"/>
              </a:lnSpc>
              <a:buNone/>
            </a:pPr>
            <a:r>
              <a:rPr lang="en-US" sz="2000" dirty="0"/>
              <a:t>The study designs a hybrid modeling framework that leverages data preprocessing techniques, such as wavelet transformation, to tackle non-stationary time series data. It explores different combinations of input parameters—including precipitation, temperature, and historical drought indices—using statistical tools to identify optimal lags before applying AI models.</a:t>
            </a:r>
          </a:p>
          <a:p>
            <a:pPr marL="0" indent="0">
              <a:buNone/>
            </a:pPr>
            <a:endParaRPr lang="en-US" sz="2800" dirty="0"/>
          </a:p>
        </p:txBody>
      </p:sp>
    </p:spTree>
    <p:extLst>
      <p:ext uri="{BB962C8B-B14F-4D97-AF65-F5344CB8AC3E}">
        <p14:creationId xmlns:p14="http://schemas.microsoft.com/office/powerpoint/2010/main" val="376446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D00B-0331-F22A-CE65-3060BC066D75}"/>
              </a:ext>
            </a:extLst>
          </p:cNvPr>
          <p:cNvSpPr>
            <a:spLocks noGrp="1"/>
          </p:cNvSpPr>
          <p:nvPr>
            <p:ph type="title"/>
          </p:nvPr>
        </p:nvSpPr>
        <p:spPr/>
        <p:txBody>
          <a:bodyPr>
            <a:noAutofit/>
          </a:bodyPr>
          <a:lstStyle/>
          <a:p>
            <a:pPr algn="l"/>
            <a:r>
              <a:rPr lang="en-US" sz="2400" b="1" dirty="0">
                <a:solidFill>
                  <a:srgbClr val="000000"/>
                </a:solidFill>
              </a:rPr>
              <a:t>Application of artificial intelligence hybrid models</a:t>
            </a:r>
            <a:br>
              <a:rPr lang="en-US" sz="2400" b="1" dirty="0">
                <a:solidFill>
                  <a:srgbClr val="000000"/>
                </a:solidFill>
              </a:rPr>
            </a:br>
            <a:r>
              <a:rPr lang="en-US" sz="2400" b="1" dirty="0">
                <a:solidFill>
                  <a:srgbClr val="000000"/>
                </a:solidFill>
              </a:rPr>
              <a:t>for meteorological drought prediction</a:t>
            </a:r>
          </a:p>
        </p:txBody>
      </p:sp>
      <p:sp>
        <p:nvSpPr>
          <p:cNvPr id="3" name="Content Placeholder 2">
            <a:extLst>
              <a:ext uri="{FF2B5EF4-FFF2-40B4-BE49-F238E27FC236}">
                <a16:creationId xmlns:a16="http://schemas.microsoft.com/office/drawing/2014/main" id="{BEA68C70-F434-AFAB-5F57-5003E8DADA15}"/>
              </a:ext>
            </a:extLst>
          </p:cNvPr>
          <p:cNvSpPr>
            <a:spLocks noGrp="1"/>
          </p:cNvSpPr>
          <p:nvPr>
            <p:ph idx="1"/>
          </p:nvPr>
        </p:nvSpPr>
        <p:spPr>
          <a:xfrm>
            <a:off x="457200" y="1556792"/>
            <a:ext cx="8229600" cy="4525963"/>
          </a:xfrm>
        </p:spPr>
        <p:txBody>
          <a:bodyPr>
            <a:normAutofit/>
          </a:bodyPr>
          <a:lstStyle/>
          <a:p>
            <a:pPr>
              <a:lnSpc>
                <a:spcPct val="150000"/>
              </a:lnSpc>
            </a:pPr>
            <a:r>
              <a:rPr lang="en-US" sz="2000" dirty="0"/>
              <a:t>Input Data Processing:</a:t>
            </a:r>
          </a:p>
          <a:p>
            <a:pPr lvl="1">
              <a:lnSpc>
                <a:spcPct val="150000"/>
              </a:lnSpc>
              <a:buClr>
                <a:schemeClr val="tx1"/>
              </a:buClr>
              <a:buSzPct val="76000"/>
              <a:buFont typeface="Courier New" panose="02070309020205020404" pitchFamily="49" charset="0"/>
              <a:buChar char="o"/>
            </a:pPr>
            <a:r>
              <a:rPr lang="en-US" sz="1200" dirty="0"/>
              <a:t>Data normalization via Feature Scaling.</a:t>
            </a:r>
          </a:p>
          <a:p>
            <a:pPr lvl="1">
              <a:lnSpc>
                <a:spcPct val="150000"/>
              </a:lnSpc>
              <a:buClr>
                <a:schemeClr val="tx1"/>
              </a:buClr>
              <a:buSzPct val="76000"/>
              <a:buFont typeface="Courier New" panose="02070309020205020404" pitchFamily="49" charset="0"/>
              <a:buChar char="o"/>
            </a:pPr>
            <a:r>
              <a:rPr lang="en-US" sz="1200" dirty="0"/>
              <a:t>Use of ACF and PACF to determine significant lags.</a:t>
            </a:r>
          </a:p>
          <a:p>
            <a:pPr lvl="1">
              <a:lnSpc>
                <a:spcPct val="150000"/>
              </a:lnSpc>
              <a:buClr>
                <a:schemeClr val="tx1"/>
              </a:buClr>
              <a:buSzPct val="76000"/>
              <a:buFont typeface="Courier New" panose="02070309020205020404" pitchFamily="49" charset="0"/>
              <a:buChar char="o"/>
            </a:pPr>
            <a:r>
              <a:rPr lang="en-US" sz="1200" dirty="0"/>
              <a:t>Effective Factor Elimination Technique (EFET) to select optimal input parameters.</a:t>
            </a:r>
          </a:p>
          <a:p>
            <a:pPr>
              <a:lnSpc>
                <a:spcPct val="150000"/>
              </a:lnSpc>
              <a:buClr>
                <a:schemeClr val="tx1"/>
              </a:buClr>
              <a:buSzPct val="76000"/>
            </a:pPr>
            <a:r>
              <a:rPr lang="en-US" sz="2000" dirty="0"/>
              <a:t>Hybrid Modeling:</a:t>
            </a:r>
          </a:p>
          <a:p>
            <a:pPr lvl="1">
              <a:lnSpc>
                <a:spcPct val="150000"/>
              </a:lnSpc>
              <a:buClr>
                <a:schemeClr val="tx1"/>
              </a:buClr>
              <a:buSzPct val="76000"/>
              <a:buFont typeface="Courier New" panose="02070309020205020404" pitchFamily="49" charset="0"/>
              <a:buChar char="o"/>
            </a:pPr>
            <a:r>
              <a:rPr lang="en-US" sz="1200" dirty="0"/>
              <a:t>Integrates wavelet transformation (DWT) to extract trends and reduce data noise.</a:t>
            </a:r>
          </a:p>
          <a:p>
            <a:pPr lvl="1">
              <a:lnSpc>
                <a:spcPct val="150000"/>
              </a:lnSpc>
              <a:buClr>
                <a:schemeClr val="tx1"/>
              </a:buClr>
              <a:buSzPct val="76000"/>
              <a:buFont typeface="Courier New" panose="02070309020205020404" pitchFamily="49" charset="0"/>
              <a:buChar char="o"/>
            </a:pPr>
            <a:r>
              <a:rPr lang="en-US" sz="1200" dirty="0"/>
              <a:t>Compares both single parameter (drought index alone) and multiparameter models.</a:t>
            </a:r>
          </a:p>
          <a:p>
            <a:pPr>
              <a:lnSpc>
                <a:spcPct val="150000"/>
              </a:lnSpc>
              <a:buClr>
                <a:schemeClr val="tx1"/>
              </a:buClr>
              <a:buSzPct val="76000"/>
            </a:pPr>
            <a:r>
              <a:rPr lang="en-US" sz="2000" dirty="0"/>
              <a:t>AI Techniques Applied:</a:t>
            </a:r>
          </a:p>
          <a:p>
            <a:pPr lvl="1">
              <a:lnSpc>
                <a:spcPct val="150000"/>
              </a:lnSpc>
              <a:buClr>
                <a:schemeClr val="tx1"/>
              </a:buClr>
              <a:buSzPct val="76000"/>
              <a:buFont typeface="Courier New" panose="02070309020205020404" pitchFamily="49" charset="0"/>
              <a:buChar char="o"/>
            </a:pPr>
            <a:r>
              <a:rPr lang="en-US" sz="1200" dirty="0"/>
              <a:t>Multilayer Perceptron Neural Network (MLPNN) with wavelet transformation.</a:t>
            </a:r>
          </a:p>
          <a:p>
            <a:pPr lvl="1">
              <a:lnSpc>
                <a:spcPct val="150000"/>
              </a:lnSpc>
              <a:buClr>
                <a:schemeClr val="tx1"/>
              </a:buClr>
              <a:buSzPct val="76000"/>
              <a:buFont typeface="Courier New" panose="02070309020205020404" pitchFamily="49" charset="0"/>
              <a:buChar char="o"/>
            </a:pPr>
            <a:r>
              <a:rPr lang="en-US" sz="1200" dirty="0"/>
              <a:t>Support Vector Regression (SVR), Adaptive Neuro-Fuzzy Inference System (ANFIS), and Ensemble Decision Tree (EDT).</a:t>
            </a:r>
          </a:p>
        </p:txBody>
      </p:sp>
    </p:spTree>
    <p:extLst>
      <p:ext uri="{BB962C8B-B14F-4D97-AF65-F5344CB8AC3E}">
        <p14:creationId xmlns:p14="http://schemas.microsoft.com/office/powerpoint/2010/main" val="199853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8D09-3BD8-8E98-4210-90A5351382DA}"/>
              </a:ext>
            </a:extLst>
          </p:cNvPr>
          <p:cNvSpPr>
            <a:spLocks noGrp="1"/>
          </p:cNvSpPr>
          <p:nvPr>
            <p:ph type="title"/>
          </p:nvPr>
        </p:nvSpPr>
        <p:spPr/>
        <p:txBody>
          <a:bodyPr>
            <a:noAutofit/>
          </a:bodyPr>
          <a:lstStyle/>
          <a:p>
            <a:pPr algn="l"/>
            <a:r>
              <a:rPr lang="en-US" sz="2400" b="1" dirty="0">
                <a:solidFill>
                  <a:srgbClr val="000000"/>
                </a:solidFill>
              </a:rPr>
              <a:t>Application of artificial intelligence hybrid models</a:t>
            </a:r>
            <a:br>
              <a:rPr lang="en-US" sz="2400" b="1" dirty="0">
                <a:solidFill>
                  <a:srgbClr val="000000"/>
                </a:solidFill>
              </a:rPr>
            </a:br>
            <a:r>
              <a:rPr lang="en-US" sz="2400" b="1" dirty="0">
                <a:solidFill>
                  <a:srgbClr val="000000"/>
                </a:solidFill>
              </a:rPr>
              <a:t>for meteorological drought prediction</a:t>
            </a:r>
          </a:p>
        </p:txBody>
      </p:sp>
      <p:sp>
        <p:nvSpPr>
          <p:cNvPr id="3" name="Content Placeholder 2">
            <a:extLst>
              <a:ext uri="{FF2B5EF4-FFF2-40B4-BE49-F238E27FC236}">
                <a16:creationId xmlns:a16="http://schemas.microsoft.com/office/drawing/2014/main" id="{5A1C7DF6-B19E-A724-30B2-42C7327D1167}"/>
              </a:ext>
            </a:extLst>
          </p:cNvPr>
          <p:cNvSpPr>
            <a:spLocks noGrp="1"/>
          </p:cNvSpPr>
          <p:nvPr>
            <p:ph idx="1"/>
          </p:nvPr>
        </p:nvSpPr>
        <p:spPr/>
        <p:txBody>
          <a:bodyPr/>
          <a:lstStyle/>
          <a:p>
            <a:pPr marL="0" indent="0" algn="just">
              <a:lnSpc>
                <a:spcPct val="150000"/>
              </a:lnSpc>
              <a:buNone/>
            </a:pPr>
            <a:r>
              <a:rPr lang="en-US" sz="2000" dirty="0"/>
              <a:t>The study finds that model performance improves when the input data are carefully selected and preprocessed. Specifically, for short time scales, using the drought index alone with a wavelet-enhanced MLPNN yields superior predictions, while for longer time scales, combining multiple parameters with a wavelet-enhanced SVR delivers the best performance. These results are validated using statistical metrics such as RMSE, Correlation Coefficient (CC), and Nash–Sutcliffe Efficiency (NSE).</a:t>
            </a:r>
          </a:p>
        </p:txBody>
      </p:sp>
    </p:spTree>
    <p:extLst>
      <p:ext uri="{BB962C8B-B14F-4D97-AF65-F5344CB8AC3E}">
        <p14:creationId xmlns:p14="http://schemas.microsoft.com/office/powerpoint/2010/main" val="327697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F5E8-F182-8B80-9A5D-61AC000B66B7}"/>
              </a:ext>
            </a:extLst>
          </p:cNvPr>
          <p:cNvSpPr>
            <a:spLocks noGrp="1"/>
          </p:cNvSpPr>
          <p:nvPr>
            <p:ph type="title"/>
          </p:nvPr>
        </p:nvSpPr>
        <p:spPr/>
        <p:txBody>
          <a:bodyPr>
            <a:noAutofit/>
          </a:bodyPr>
          <a:lstStyle/>
          <a:p>
            <a:pPr algn="l"/>
            <a:r>
              <a:rPr lang="en-US" sz="2400" b="1" dirty="0">
                <a:solidFill>
                  <a:srgbClr val="000000"/>
                </a:solidFill>
              </a:rPr>
              <a:t>Application of artificial intelligence hybrid models</a:t>
            </a:r>
            <a:br>
              <a:rPr lang="en-US" sz="2400" b="1" dirty="0">
                <a:solidFill>
                  <a:srgbClr val="000000"/>
                </a:solidFill>
              </a:rPr>
            </a:br>
            <a:r>
              <a:rPr lang="en-US" sz="2400" b="1" dirty="0">
                <a:solidFill>
                  <a:srgbClr val="000000"/>
                </a:solidFill>
              </a:rPr>
              <a:t>for meteorological drought prediction</a:t>
            </a:r>
          </a:p>
        </p:txBody>
      </p:sp>
      <p:sp>
        <p:nvSpPr>
          <p:cNvPr id="3" name="Content Placeholder 2">
            <a:extLst>
              <a:ext uri="{FF2B5EF4-FFF2-40B4-BE49-F238E27FC236}">
                <a16:creationId xmlns:a16="http://schemas.microsoft.com/office/drawing/2014/main" id="{E3D19798-1303-05D3-F1E1-CC47F1FA6747}"/>
              </a:ext>
            </a:extLst>
          </p:cNvPr>
          <p:cNvSpPr>
            <a:spLocks noGrp="1"/>
          </p:cNvSpPr>
          <p:nvPr>
            <p:ph idx="1"/>
          </p:nvPr>
        </p:nvSpPr>
        <p:spPr/>
        <p:txBody>
          <a:bodyPr>
            <a:normAutofit/>
          </a:bodyPr>
          <a:lstStyle/>
          <a:p>
            <a:pPr>
              <a:lnSpc>
                <a:spcPct val="150000"/>
              </a:lnSpc>
            </a:pPr>
            <a:r>
              <a:rPr lang="en-US" sz="2000" dirty="0"/>
              <a:t>Performance Metrics:</a:t>
            </a:r>
          </a:p>
          <a:p>
            <a:pPr lvl="1">
              <a:lnSpc>
                <a:spcPct val="150000"/>
              </a:lnSpc>
              <a:buClr>
                <a:schemeClr val="tx1"/>
              </a:buClr>
              <a:buSzPct val="76000"/>
              <a:buFont typeface="Courier New" panose="02070309020205020404" pitchFamily="49" charset="0"/>
              <a:buChar char="o"/>
            </a:pPr>
            <a:r>
              <a:rPr lang="en-US" sz="1400" dirty="0"/>
              <a:t>RMSE, CC, and NSE used to evaluate each model's accuracy.</a:t>
            </a:r>
          </a:p>
          <a:p>
            <a:pPr lvl="1">
              <a:buFont typeface="Courier New" panose="02070309020205020404" pitchFamily="49" charset="0"/>
              <a:buChar char="o"/>
            </a:pPr>
            <a:endParaRPr lang="en-US" sz="1500" dirty="0"/>
          </a:p>
          <a:p>
            <a:pPr>
              <a:lnSpc>
                <a:spcPct val="150000"/>
              </a:lnSpc>
            </a:pPr>
            <a:r>
              <a:rPr lang="en-US" sz="2000" dirty="0"/>
              <a:t>Key Outcomes:</a:t>
            </a:r>
          </a:p>
          <a:p>
            <a:pPr lvl="1">
              <a:lnSpc>
                <a:spcPct val="150000"/>
              </a:lnSpc>
              <a:buClr>
                <a:schemeClr val="tx1"/>
              </a:buClr>
              <a:buSzPct val="76000"/>
              <a:buFont typeface="Courier New" panose="02070309020205020404" pitchFamily="49" charset="0"/>
              <a:buChar char="o"/>
            </a:pPr>
            <a:r>
              <a:rPr lang="en-US" sz="1400" dirty="0"/>
              <a:t>1- &amp; 6-Month Forecasts: Drought index-only inputs with wavelet-MLPNN perform best.</a:t>
            </a:r>
          </a:p>
          <a:p>
            <a:pPr lvl="1">
              <a:lnSpc>
                <a:spcPct val="150000"/>
              </a:lnSpc>
              <a:buClr>
                <a:schemeClr val="tx1"/>
              </a:buClr>
              <a:buSzPct val="76000"/>
              <a:buFont typeface="Courier New" panose="02070309020205020404" pitchFamily="49" charset="0"/>
              <a:buChar char="o"/>
            </a:pPr>
            <a:r>
              <a:rPr lang="en-US" sz="1400" dirty="0"/>
              <a:t>12-Month Forecast: Multiparameter inputs (drought index, precipitation, temperature) with wavelet-SVR offer highest reliability.</a:t>
            </a:r>
          </a:p>
          <a:p>
            <a:pPr>
              <a:lnSpc>
                <a:spcPct val="150000"/>
              </a:lnSpc>
            </a:pPr>
            <a:r>
              <a:rPr lang="en-US" sz="2000" dirty="0"/>
              <a:t>Implications:</a:t>
            </a:r>
          </a:p>
          <a:p>
            <a:pPr lvl="1">
              <a:lnSpc>
                <a:spcPct val="150000"/>
              </a:lnSpc>
              <a:buClr>
                <a:schemeClr val="tx1"/>
              </a:buClr>
              <a:buSzPct val="76000"/>
              <a:buFont typeface="Courier New" panose="02070309020205020404" pitchFamily="49" charset="0"/>
              <a:buChar char="o"/>
            </a:pPr>
            <a:r>
              <a:rPr lang="en-US" sz="1400" dirty="0"/>
              <a:t>Hybrid modeling notably enhances prediction skill, with implications for planning and mitigating drought impacts.</a:t>
            </a:r>
          </a:p>
        </p:txBody>
      </p:sp>
    </p:spTree>
    <p:extLst>
      <p:ext uri="{BB962C8B-B14F-4D97-AF65-F5344CB8AC3E}">
        <p14:creationId xmlns:p14="http://schemas.microsoft.com/office/powerpoint/2010/main" val="298916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542A-7DC4-8A85-9811-CF584C59FB3E}"/>
              </a:ext>
            </a:extLst>
          </p:cNvPr>
          <p:cNvSpPr>
            <a:spLocks noGrp="1"/>
          </p:cNvSpPr>
          <p:nvPr>
            <p:ph type="title"/>
          </p:nvPr>
        </p:nvSpPr>
        <p:spPr>
          <a:xfrm>
            <a:off x="539552" y="2060848"/>
            <a:ext cx="7886700" cy="1556593"/>
          </a:xfrm>
        </p:spPr>
        <p:txBody>
          <a:bodyPr/>
          <a:lstStyle/>
          <a:p>
            <a:r>
              <a:rPr lang="en-US" b="1" dirty="0"/>
              <a:t>Proposal Flowchart</a:t>
            </a:r>
          </a:p>
        </p:txBody>
      </p:sp>
    </p:spTree>
    <p:extLst>
      <p:ext uri="{BB962C8B-B14F-4D97-AF65-F5344CB8AC3E}">
        <p14:creationId xmlns:p14="http://schemas.microsoft.com/office/powerpoint/2010/main" val="395895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B16FD1-32C3-70CD-29BF-E3249E28A4AA}"/>
              </a:ext>
            </a:extLst>
          </p:cNvPr>
          <p:cNvPicPr>
            <a:picLocks noChangeAspect="1"/>
          </p:cNvPicPr>
          <p:nvPr/>
        </p:nvPicPr>
        <p:blipFill>
          <a:blip r:embed="rId2"/>
          <a:srcRect l="2780" t="16490" r="3648" b="6005"/>
          <a:stretch/>
        </p:blipFill>
        <p:spPr>
          <a:xfrm>
            <a:off x="239263" y="764704"/>
            <a:ext cx="8665474" cy="4824536"/>
          </a:xfrm>
          <a:prstGeom prst="rect">
            <a:avLst/>
          </a:prstGeom>
        </p:spPr>
      </p:pic>
    </p:spTree>
    <p:extLst>
      <p:ext uri="{BB962C8B-B14F-4D97-AF65-F5344CB8AC3E}">
        <p14:creationId xmlns:p14="http://schemas.microsoft.com/office/powerpoint/2010/main" val="3171576994"/>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4574</TotalTime>
  <Words>937</Words>
  <Application>Microsoft Macintosh PowerPoint</Application>
  <PresentationFormat>On-screen Show (4:3)</PresentationFormat>
  <Paragraphs>90</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Courier New</vt:lpstr>
      <vt:lpstr>Diseño predeterminado</vt:lpstr>
      <vt:lpstr>Machine and Deep Learning-Based Drought Prediction in Northwestern Iran Using the Standardized Precipitation Index</vt:lpstr>
      <vt:lpstr>Literature Review</vt:lpstr>
      <vt:lpstr>Application of artificial intelligence hybrid models for meteorological drought prediction 2022</vt:lpstr>
      <vt:lpstr>Application of artificial intelligence hybrid models for meteorological drought prediction</vt:lpstr>
      <vt:lpstr>Application of artificial intelligence hybrid models for meteorological drought prediction</vt:lpstr>
      <vt:lpstr>Application of artificial intelligence hybrid models for meteorological drought prediction</vt:lpstr>
      <vt:lpstr>Application of artificial intelligence hybrid models for meteorological drought prediction</vt:lpstr>
      <vt:lpstr>Proposal Flowchart</vt:lpstr>
      <vt:lpstr>PowerPoint Presentation</vt:lpstr>
      <vt:lpstr>Station Distribution </vt:lpstr>
      <vt:lpstr>Dataset definition</vt:lpstr>
      <vt:lpstr>Structure of Dataset</vt:lpstr>
      <vt:lpstr>relevant columns</vt:lpstr>
      <vt:lpstr>Common drought indicators</vt:lpstr>
      <vt:lpstr>Standardized Precipitation Index (SPI) Analysis (1992–2024)</vt:lpstr>
      <vt:lpstr>ACF and PACF</vt:lpstr>
      <vt:lpstr>SPI with Wavelet Components </vt:lpstr>
      <vt:lpstr>Model Comparison for SPI Prediction</vt:lpstr>
      <vt:lpstr>Model Comparison for SPI Prediction</vt:lpstr>
      <vt:lpstr>Model Comparison for SPI Prediction</vt:lpstr>
      <vt:lpstr>Taylor Diagram</vt:lpstr>
      <vt:lpstr>Taylor Diagram</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Mohadeseh Bakhshizadeh</cp:lastModifiedBy>
  <cp:revision>619</cp:revision>
  <dcterms:created xsi:type="dcterms:W3CDTF">2010-05-23T14:28:12Z</dcterms:created>
  <dcterms:modified xsi:type="dcterms:W3CDTF">2025-04-11T09:01:31Z</dcterms:modified>
</cp:coreProperties>
</file>