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Masters/slideMaster1.xml" ContentType="application/vnd.openxmlformats-officedocument.presentationml.slideMaster+xml"/>
  <Override PartName="/ppt/notesSlides/notesSlide1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40.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1.xml" ContentType="application/vnd.openxmlformats-officedocument.presentationml.notes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docProps/app.xml" ContentType="application/vnd.openxmlformats-officedocument.extended-properties+xml"/>
  <Override PartName="/ppt/tags/tag20.xml" ContentType="application/vnd.openxmlformats-officedocument.presentationml.tags+xml"/>
  <Override PartName="/ppt/tags/tag16.xml" ContentType="application/vnd.openxmlformats-officedocument.presentationml.tags+xml"/>
  <Override PartName="/ppt/tags/tag14.xml" ContentType="application/vnd.openxmlformats-officedocument.presentationml.tags+xml"/>
  <Override PartName="/ppt/tags/tag21.xml" ContentType="application/vnd.openxmlformats-officedocument.presentationml.tags+xml"/>
  <Override PartName="/docProps/custom.xml" ContentType="application/vnd.openxmlformats-officedocument.custom-properties+xml"/>
  <Override PartName="/ppt/tags/tag22.xml" ContentType="application/vnd.openxmlformats-officedocument.presentationml.tags+xml"/>
  <Override PartName="/ppt/tags/tag13.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ppt/tags/tag18.xml" ContentType="application/vnd.openxmlformats-officedocument.presentationml.tags+xml"/>
  <Override PartName="/ppt/tags/tag15.xml" ContentType="application/vnd.openxmlformats-officedocument.presentationml.tags+xml"/>
  <Override PartName="/ppt/tags/tag19.xml" ContentType="application/vnd.openxmlformats-officedocument.presentationml.tags+xml"/>
  <Override PartName="/ppt/tags/tag17.xml" ContentType="application/vnd.openxmlformats-officedocument.presentationml.tag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45"/>
  </p:notesMasterIdLst>
  <p:sldIdLst>
    <p:sldId id="513" r:id="rId2"/>
    <p:sldId id="730" r:id="rId3"/>
    <p:sldId id="1070" r:id="rId4"/>
    <p:sldId id="1071" r:id="rId5"/>
    <p:sldId id="1053" r:id="rId6"/>
    <p:sldId id="763" r:id="rId7"/>
    <p:sldId id="1052" r:id="rId8"/>
    <p:sldId id="1197" r:id="rId9"/>
    <p:sldId id="876" r:id="rId10"/>
    <p:sldId id="860" r:id="rId11"/>
    <p:sldId id="759" r:id="rId12"/>
    <p:sldId id="1108" r:id="rId13"/>
    <p:sldId id="1176" r:id="rId14"/>
    <p:sldId id="1177" r:id="rId15"/>
    <p:sldId id="1178" r:id="rId16"/>
    <p:sldId id="1179" r:id="rId17"/>
    <p:sldId id="1180" r:id="rId18"/>
    <p:sldId id="1181" r:id="rId19"/>
    <p:sldId id="1182" r:id="rId20"/>
    <p:sldId id="1183" r:id="rId21"/>
    <p:sldId id="1184" r:id="rId22"/>
    <p:sldId id="1103" r:id="rId23"/>
    <p:sldId id="1172" r:id="rId24"/>
    <p:sldId id="1185" r:id="rId25"/>
    <p:sldId id="1186" r:id="rId26"/>
    <p:sldId id="1187" r:id="rId27"/>
    <p:sldId id="1171" r:id="rId28"/>
    <p:sldId id="1173" r:id="rId29"/>
    <p:sldId id="1188" r:id="rId30"/>
    <p:sldId id="1189" r:id="rId31"/>
    <p:sldId id="1190" r:id="rId32"/>
    <p:sldId id="1191" r:id="rId33"/>
    <p:sldId id="1192" r:id="rId34"/>
    <p:sldId id="1193" r:id="rId35"/>
    <p:sldId id="1194" r:id="rId36"/>
    <p:sldId id="957" r:id="rId37"/>
    <p:sldId id="1138" r:id="rId38"/>
    <p:sldId id="1174" r:id="rId39"/>
    <p:sldId id="1175" r:id="rId40"/>
    <p:sldId id="1195" r:id="rId41"/>
    <p:sldId id="1196" r:id="rId42"/>
    <p:sldId id="874" r:id="rId43"/>
    <p:sldId id="291" r:id="rId44"/>
  </p:sldIdLst>
  <p:sldSz cx="9144000" cy="5143500" type="screen16x9"/>
  <p:notesSz cx="6858000" cy="9144000"/>
  <p:custDataLst>
    <p:tags r:id="rId4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86683" autoAdjust="0"/>
  </p:normalViewPr>
  <p:slideViewPr>
    <p:cSldViewPr snapToGrid="0" showGuides="1">
      <p:cViewPr varScale="1">
        <p:scale>
          <a:sx n="77" d="100"/>
          <a:sy n="77" d="100"/>
        </p:scale>
        <p:origin x="796" y="52"/>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2.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gs" Target="tags/tag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12/6/2019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Basic Device Configuration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30255421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6.1.1 – Link Aggregation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6.1.2 -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351308805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6.1.3 – Advantages of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35063373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6.1.4 – Implementation Restrictions</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901783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6.1.5 – AutoNegotiation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99743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216535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6.1.6 – PAgP Operation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551211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6.1.7 – PAgP Mode Settings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2027309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6.1.8 – LACP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5201599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6.1 – EtherChannel Operation</a:t>
            </a:r>
          </a:p>
          <a:p>
            <a:r>
              <a:rPr lang="en-US" dirty="0"/>
              <a:t>6.1.9 – LACP Mode Settings Example</a:t>
            </a:r>
          </a:p>
          <a:p>
            <a:r>
              <a:rPr lang="en-US" dirty="0"/>
              <a:t>6.1.10 – Check Your Understanding – EtherChannel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24508573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pPr algn="r"/>
              <a:t>2</a:t>
            </a:fld>
            <a:endParaRPr lang="en-US" sz="800" b="0"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8667713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6.2 – Configure EtherChannel</a:t>
            </a:r>
          </a:p>
        </p:txBody>
      </p:sp>
      <p:sp>
        <p:nvSpPr>
          <p:cNvPr id="4" name="Slide Number Placeholder 3"/>
          <p:cNvSpPr>
            <a:spLocks noGrp="1"/>
          </p:cNvSpPr>
          <p:nvPr>
            <p:ph type="sldNum" sz="quarter" idx="10"/>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7296601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6.2.1 – Configuration Guidelines (Cont.)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0140029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6.2.2 – LACP Configuration Example</a:t>
            </a:r>
          </a:p>
          <a:p>
            <a:r>
              <a:rPr lang="en-US" dirty="0"/>
              <a:t>6.2.3 – Syntax Checker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7001886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6.2 – Configure EtherChannel</a:t>
            </a:r>
          </a:p>
          <a:p>
            <a:r>
              <a:rPr lang="en-US" dirty="0"/>
              <a:t>6.2.4 – Packet Tracer – Configure EtherChannel</a:t>
            </a:r>
          </a:p>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16722830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6.3 – Verify and Troubleshoot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196848036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6.3.1 – Verify EtherChannel</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0211151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6.3.2 – Common Issues with EtherChannel Configurations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13508753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1786776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223261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7" tIns="0" rIns="18817" bIns="0" anchor="b"/>
          <a:lstStyle>
            <a:lvl1pPr defTabSz="901700" eaLnBrk="0" hangingPunct="0">
              <a:defRPr sz="2400" b="1">
                <a:solidFill>
                  <a:schemeClr val="tx1"/>
                </a:solidFill>
                <a:latin typeface="Arial" charset="0"/>
                <a:cs typeface="Arial" charset="0"/>
              </a:defRPr>
            </a:lvl1pPr>
            <a:lvl2pPr marL="742950" indent="-285750" defTabSz="901700" eaLnBrk="0" hangingPunct="0">
              <a:defRPr sz="2400" b="1">
                <a:solidFill>
                  <a:schemeClr val="tx1"/>
                </a:solidFill>
                <a:latin typeface="Arial" charset="0"/>
                <a:cs typeface="Arial" charset="0"/>
              </a:defRPr>
            </a:lvl2pPr>
            <a:lvl3pPr marL="1143000" indent="-228600" defTabSz="901700" eaLnBrk="0" hangingPunct="0">
              <a:defRPr sz="2400" b="1">
                <a:solidFill>
                  <a:schemeClr val="tx1"/>
                </a:solidFill>
                <a:latin typeface="Arial" charset="0"/>
                <a:cs typeface="Arial" charset="0"/>
              </a:defRPr>
            </a:lvl3pPr>
            <a:lvl4pPr marL="1600200" indent="-228600" defTabSz="901700" eaLnBrk="0" hangingPunct="0">
              <a:defRPr sz="2400" b="1">
                <a:solidFill>
                  <a:schemeClr val="tx1"/>
                </a:solidFill>
                <a:latin typeface="Arial" charset="0"/>
                <a:cs typeface="Arial" charset="0"/>
              </a:defRPr>
            </a:lvl4pPr>
            <a:lvl5pPr marL="2057400" indent="-228600" defTabSz="901700" eaLnBrk="0" hangingPunct="0">
              <a:defRPr sz="2400" b="1">
                <a:solidFill>
                  <a:schemeClr val="tx1"/>
                </a:solidFill>
                <a:latin typeface="Arial" charset="0"/>
                <a:cs typeface="Arial" charset="0"/>
              </a:defRPr>
            </a:lvl5pPr>
            <a:lvl6pPr marL="2514600" indent="-228600" defTabSz="901700" eaLnBrk="0" fontAlgn="base" hangingPunct="0">
              <a:spcBef>
                <a:spcPct val="0"/>
              </a:spcBef>
              <a:spcAft>
                <a:spcPct val="0"/>
              </a:spcAft>
              <a:defRPr sz="2400" b="1">
                <a:solidFill>
                  <a:schemeClr val="tx1"/>
                </a:solidFill>
                <a:latin typeface="Arial" charset="0"/>
                <a:cs typeface="Arial" charset="0"/>
              </a:defRPr>
            </a:lvl6pPr>
            <a:lvl7pPr marL="2971800" indent="-228600" defTabSz="901700" eaLnBrk="0" fontAlgn="base" hangingPunct="0">
              <a:spcBef>
                <a:spcPct val="0"/>
              </a:spcBef>
              <a:spcAft>
                <a:spcPct val="0"/>
              </a:spcAft>
              <a:defRPr sz="2400" b="1">
                <a:solidFill>
                  <a:schemeClr val="tx1"/>
                </a:solidFill>
                <a:latin typeface="Arial" charset="0"/>
                <a:cs typeface="Arial" charset="0"/>
              </a:defRPr>
            </a:lvl7pPr>
            <a:lvl8pPr marL="3429000" indent="-228600" defTabSz="901700" eaLnBrk="0" fontAlgn="base" hangingPunct="0">
              <a:spcBef>
                <a:spcPct val="0"/>
              </a:spcBef>
              <a:spcAft>
                <a:spcPct val="0"/>
              </a:spcAft>
              <a:defRPr sz="2400" b="1">
                <a:solidFill>
                  <a:schemeClr val="tx1"/>
                </a:solidFill>
                <a:latin typeface="Arial" charset="0"/>
                <a:cs typeface="Arial" charset="0"/>
              </a:defRPr>
            </a:lvl8pPr>
            <a:lvl9pPr marL="3886200" indent="-228600" defTabSz="901700" eaLnBrk="0" fontAlgn="base" hangingPunct="0">
              <a:spcBef>
                <a:spcPct val="0"/>
              </a:spcBef>
              <a:spcAft>
                <a:spcPct val="0"/>
              </a:spcAft>
              <a:defRPr sz="2400" b="1">
                <a:solidFill>
                  <a:schemeClr val="tx1"/>
                </a:solidFill>
                <a:latin typeface="Arial" charset="0"/>
                <a:cs typeface="Arial" charset="0"/>
              </a:defRPr>
            </a:lvl9pPr>
          </a:lstStyle>
          <a:p>
            <a:pPr algn="r"/>
            <a:fld id="{ACE20BE7-F2F3-4E26-9454-50B18F790A4E}" type="slidenum">
              <a:rPr lang="en-US" sz="800" b="0">
                <a:ea typeface="ＭＳ Ｐゴシック" pitchFamily="34" charset="-128"/>
              </a:rPr>
              <a:pPr algn="r"/>
              <a:t>5</a:t>
            </a:fld>
            <a:endParaRPr lang="en-US" sz="800" b="0" dirty="0">
              <a:ea typeface="ＭＳ Ｐゴシック" pitchFamily="34" charset="-128"/>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40027446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771660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70796180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6.3.3 – Troubleshoot EtherChannel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37034725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 EtherChannel</a:t>
            </a:r>
          </a:p>
          <a:p>
            <a:r>
              <a:rPr lang="en-US" dirty="0"/>
              <a:t>6.3 – Verify and Troubleshoot EtherChannel</a:t>
            </a:r>
          </a:p>
          <a:p>
            <a:r>
              <a:rPr lang="en-US" dirty="0"/>
              <a:t>6.3.4 – </a:t>
            </a:r>
            <a:r>
              <a:rPr lang="en-US" sz="1200" dirty="0"/>
              <a:t>Packet Tracer – Troubleshoot EtherChannel</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674245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6.4 – Module Practice and Quiz</a:t>
            </a:r>
          </a:p>
          <a:p>
            <a:pPr>
              <a:buFontTx/>
              <a:buNone/>
            </a:pP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37</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6.4.1 – Packet Tracer – Implement EtherChannel</a:t>
            </a:r>
          </a:p>
        </p:txBody>
      </p:sp>
    </p:spTree>
    <p:extLst>
      <p:ext uri="{BB962C8B-B14F-4D97-AF65-F5344CB8AC3E}">
        <p14:creationId xmlns:p14="http://schemas.microsoft.com/office/powerpoint/2010/main" val="25279157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6.4.2 – Lab – Implement EtherChannel</a:t>
            </a:r>
          </a:p>
        </p:txBody>
      </p:sp>
    </p:spTree>
    <p:extLst>
      <p:ext uri="{BB962C8B-B14F-4D97-AF65-F5344CB8AC3E}">
        <p14:creationId xmlns:p14="http://schemas.microsoft.com/office/powerpoint/2010/main" val="146609527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39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a:t>
            </a:r>
          </a:p>
        </p:txBody>
      </p:sp>
    </p:spTree>
    <p:extLst>
      <p:ext uri="{BB962C8B-B14F-4D97-AF65-F5344CB8AC3E}">
        <p14:creationId xmlns:p14="http://schemas.microsoft.com/office/powerpoint/2010/main" val="225336290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p:txBody>
      </p:sp>
    </p:spTree>
    <p:extLst>
      <p:ext uri="{BB962C8B-B14F-4D97-AF65-F5344CB8AC3E}">
        <p14:creationId xmlns:p14="http://schemas.microsoft.com/office/powerpoint/2010/main" val="165263151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6 – EtherChannel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 – Module Practice and Quiz</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6.4.3 – What Did I Learn In This Module? (Cont.)</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200" dirty="0"/>
              <a:t>6.4.4 – Module Quiz - EtherChannel</a:t>
            </a:r>
          </a:p>
        </p:txBody>
      </p:sp>
    </p:spTree>
    <p:extLst>
      <p:ext uri="{BB962C8B-B14F-4D97-AF65-F5344CB8AC3E}">
        <p14:creationId xmlns:p14="http://schemas.microsoft.com/office/powerpoint/2010/main" val="2160898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0A313ED8-785B-4D16-9B17-4143385249B9}" type="slidenum">
              <a:rPr lang="en-US" sz="800" b="0"/>
              <a:pPr algn="r"/>
              <a:t>6</a:t>
            </a:fld>
            <a:endParaRPr lang="en-US" sz="800" b="0"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16874538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42</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7</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21546002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391C207-9349-46D5-9D89-8ADDA5014D1F}" type="slidenum">
              <a:rPr lang="en-US" sz="800" b="0"/>
              <a:pPr algn="r"/>
              <a:t>8</a:t>
            </a:fld>
            <a:endParaRPr lang="en-US" sz="800" b="0" dirty="0"/>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GB" dirty="0"/>
          </a:p>
        </p:txBody>
      </p:sp>
    </p:spTree>
    <p:extLst>
      <p:ext uri="{BB962C8B-B14F-4D97-AF65-F5344CB8AC3E}">
        <p14:creationId xmlns:p14="http://schemas.microsoft.com/office/powerpoint/2010/main" val="369515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Cisco Networking Academy Program</a:t>
            </a:r>
            <a:br>
              <a:rPr lang="en-US" dirty="0"/>
            </a:br>
            <a:r>
              <a:rPr lang="en-US" dirty="0"/>
              <a:t>Switching, Routing and Wireless Essentials v7.0 (SRWE)</a:t>
            </a:r>
          </a:p>
          <a:p>
            <a:r>
              <a:rPr lang="en-US" dirty="0"/>
              <a:t>Module 6: EtherChannel</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10</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6.0 – Introduction</a:t>
            </a:r>
          </a:p>
          <a:p>
            <a:pPr>
              <a:buFontTx/>
              <a:buNone/>
            </a:pPr>
            <a:r>
              <a:rPr lang="en-GB" dirty="0"/>
              <a:t>6.0.2 – What will I learn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6- Basic Device Configuration</a:t>
            </a:r>
          </a:p>
          <a:p>
            <a:r>
              <a:rPr lang="en-US" dirty="0"/>
              <a:t>6.1 – EtherChannel Operation</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6255296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13.xml"/><Relationship Id="rId1" Type="http://schemas.openxmlformats.org/officeDocument/2006/relationships/tags" Target="../tags/tag20.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21.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0.xml"/><Relationship Id="rId1" Type="http://schemas.openxmlformats.org/officeDocument/2006/relationships/tags" Target="../tags/tag2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1219200"/>
            <a:ext cx="6557379" cy="1666626"/>
          </a:xfrm>
        </p:spPr>
        <p:txBody>
          <a:bodyPr/>
          <a:lstStyle/>
          <a:p>
            <a:r>
              <a:rPr lang="en-US" dirty="0">
                <a:solidFill>
                  <a:schemeClr val="accent5">
                    <a:lumMod val="40000"/>
                    <a:lumOff val="60000"/>
                  </a:schemeClr>
                </a:solidFill>
              </a:rPr>
              <a:t>Module 6: EtherChannel</a:t>
            </a:r>
          </a:p>
        </p:txBody>
      </p:sp>
      <p:sp>
        <p:nvSpPr>
          <p:cNvPr id="5" name="Text Placeholder 4"/>
          <p:cNvSpPr>
            <a:spLocks noGrp="1"/>
          </p:cNvSpPr>
          <p:nvPr>
            <p:ph type="body" sz="quarter" idx="13"/>
          </p:nvPr>
        </p:nvSpPr>
        <p:spPr>
          <a:xfrm>
            <a:off x="469497" y="3127609"/>
            <a:ext cx="5925246" cy="299001"/>
          </a:xfrm>
        </p:spPr>
        <p:txBody>
          <a:bodyPr/>
          <a:lstStyle/>
          <a:p>
            <a:r>
              <a:rPr lang="en-US" dirty="0">
                <a:solidFill>
                  <a:schemeClr val="bg2">
                    <a:lumMod val="40000"/>
                    <a:lumOff val="60000"/>
                  </a:schemeClr>
                </a:solidFill>
              </a:rPr>
              <a:t>Instructor Materials</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343650477"/>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144065" y="798944"/>
            <a:ext cx="8853286" cy="757551"/>
          </a:xfrm>
        </p:spPr>
        <p:txBody>
          <a:bodyPr/>
          <a:lstStyle/>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Title: </a:t>
            </a:r>
            <a:r>
              <a:rPr lang="en-US" altLang="en-US" sz="1400" dirty="0">
                <a:solidFill>
                  <a:schemeClr val="tx1"/>
                </a:solidFill>
                <a:ea typeface="Calibri" panose="020F0502020204030204" pitchFamily="34" charset="0"/>
                <a:cs typeface="Calibri" panose="020F0502020204030204" pitchFamily="34" charset="0"/>
              </a:rPr>
              <a:t>EtherChannel</a:t>
            </a:r>
          </a:p>
          <a:p>
            <a:pPr marL="0" lvl="0" indent="0" defTabSz="914400" eaLnBrk="0" hangingPunct="0">
              <a:spcBef>
                <a:spcPct val="0"/>
              </a:spcBef>
              <a:spcAft>
                <a:spcPct val="0"/>
              </a:spcAft>
              <a:buClrTx/>
              <a:buSzTx/>
              <a:buNone/>
            </a:pPr>
            <a:endParaRPr lang="en-US" altLang="en-US" sz="1400" dirty="0">
              <a:solidFill>
                <a:schemeClr val="tx1"/>
              </a:solidFill>
            </a:endParaRPr>
          </a:p>
          <a:p>
            <a:pPr marL="0" lvl="0" indent="0" defTabSz="914400" eaLnBrk="0" hangingPunct="0">
              <a:spcBef>
                <a:spcPct val="0"/>
              </a:spcBef>
              <a:spcAft>
                <a:spcPct val="0"/>
              </a:spcAft>
              <a:buClrTx/>
              <a:buSzTx/>
              <a:buNone/>
            </a:pPr>
            <a:r>
              <a:rPr lang="en-US" altLang="en-US" sz="1400" b="1" dirty="0">
                <a:solidFill>
                  <a:schemeClr val="tx1"/>
                </a:solidFill>
                <a:ea typeface="Calibri" panose="020F0502020204030204" pitchFamily="34" charset="0"/>
                <a:cs typeface="Calibri" panose="020F0502020204030204" pitchFamily="34" charset="0"/>
              </a:rPr>
              <a:t>Module Objective</a:t>
            </a:r>
            <a:r>
              <a:rPr lang="en-US" altLang="en-US" sz="1400" dirty="0">
                <a:solidFill>
                  <a:schemeClr val="tx1"/>
                </a:solidFill>
                <a:ea typeface="Calibri" panose="020F0502020204030204" pitchFamily="34" charset="0"/>
                <a:cs typeface="Calibri" panose="020F0502020204030204" pitchFamily="34" charset="0"/>
              </a:rPr>
              <a:t>: </a:t>
            </a:r>
            <a:r>
              <a:rPr lang="en-US" dirty="0"/>
              <a:t>Troubleshoot EtherChannel on switched links.</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4208402746"/>
              </p:ext>
            </p:extLst>
          </p:nvPr>
        </p:nvGraphicFramePr>
        <p:xfrm>
          <a:off x="655782" y="1732166"/>
          <a:ext cx="7555085" cy="1634490"/>
        </p:xfrm>
        <a:graphic>
          <a:graphicData uri="http://schemas.openxmlformats.org/drawingml/2006/table">
            <a:tbl>
              <a:tblPr firstRow="1" bandRow="1">
                <a:tableStyleId>{5C22544A-7EE6-4342-B048-85BDC9FD1C3A}</a:tableStyleId>
              </a:tblPr>
              <a:tblGrid>
                <a:gridCol w="3225845">
                  <a:extLst>
                    <a:ext uri="{9D8B030D-6E8A-4147-A177-3AD203B41FA5}">
                      <a16:colId xmlns:a16="http://schemas.microsoft.com/office/drawing/2014/main" val="2579019526"/>
                    </a:ext>
                  </a:extLst>
                </a:gridCol>
                <a:gridCol w="4329240">
                  <a:extLst>
                    <a:ext uri="{9D8B030D-6E8A-4147-A177-3AD203B41FA5}">
                      <a16:colId xmlns:a16="http://schemas.microsoft.com/office/drawing/2014/main" val="1764220437"/>
                    </a:ext>
                  </a:extLst>
                </a:gridCol>
              </a:tblGrid>
              <a:tr h="370840">
                <a:tc>
                  <a:txBody>
                    <a:bodyPr/>
                    <a:lstStyle/>
                    <a:p>
                      <a:pPr algn="l" fontAlgn="ctr"/>
                      <a:r>
                        <a:rPr lang="en-US" b="1" dirty="0">
                          <a:effectLst/>
                        </a:rPr>
                        <a:t>Topic Title</a:t>
                      </a:r>
                      <a:endParaRPr lang="en-US" dirty="0">
                        <a:effectLst/>
                      </a:endParaRPr>
                    </a:p>
                  </a:txBody>
                  <a:tcPr marL="47625" marR="47625" marT="47625" marB="47625" anchor="ctr"/>
                </a:tc>
                <a:tc>
                  <a:txBody>
                    <a:bodyPr/>
                    <a:lstStyle/>
                    <a:p>
                      <a:pPr algn="l" fontAlgn="ctr"/>
                      <a:r>
                        <a:rPr lang="en-US" b="1" dirty="0">
                          <a:effectLst/>
                        </a:rPr>
                        <a:t>Topic Objective</a:t>
                      </a:r>
                      <a:endParaRPr lang="en-US" dirty="0">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dirty="0">
                          <a:solidFill>
                            <a:schemeClr val="bg1"/>
                          </a:solidFill>
                          <a:effectLst/>
                        </a:rPr>
                        <a:t>EtherChannel Operation</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EtherChannel technology.</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dirty="0">
                          <a:solidFill>
                            <a:schemeClr val="bg1"/>
                          </a:solidFill>
                          <a:effectLst/>
                        </a:rPr>
                        <a:t>Configure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Configure EtherChannel.</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Verify and Troubleshoot EtherChannel</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Troubleshoot EtherChannel.</a:t>
                      </a:r>
                    </a:p>
                  </a:txBody>
                  <a:tcPr marL="47625" marR="47625" marT="47625" marB="47625" anchor="ctr"/>
                </a:tc>
                <a:extLst>
                  <a:ext uri="{0D108BD9-81ED-4DB2-BD59-A6C34878D82A}">
                    <a16:rowId xmlns:a16="http://schemas.microsoft.com/office/drawing/2014/main" val="3228802595"/>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6.1 EtherChannel Operation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Link Aggregation</a:t>
            </a:r>
          </a:p>
        </p:txBody>
      </p:sp>
      <p:sp>
        <p:nvSpPr>
          <p:cNvPr id="5" name="Content Placeholder 4">
            <a:extLst>
              <a:ext uri="{FF2B5EF4-FFF2-40B4-BE49-F238E27FC236}">
                <a16:creationId xmlns:a16="http://schemas.microsoft.com/office/drawing/2014/main" id="{0DFA8565-A240-41A7-ABB3-834EEFCAD6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There are scenarios in which more bandwidth or redundancy between devices is needed than what can be provided by a single link. Multiple links could be connected between devices to increase bandwidth. However, Spanning Tree Protocol (STP), which is enabled on Layer 2 devices like Cisco switches by default, will block redundant links to prevent switching loops.</a:t>
            </a:r>
          </a:p>
          <a:p>
            <a:pPr marL="342900" indent="-342900" algn="l">
              <a:buFont typeface="Arial" panose="020B0604020202020204" pitchFamily="34" charset="0"/>
              <a:buChar char="•"/>
            </a:pPr>
            <a:r>
              <a:rPr lang="en-US" sz="1600" dirty="0">
                <a:solidFill>
                  <a:srgbClr val="000000"/>
                </a:solidFill>
              </a:rPr>
              <a:t>A link aggregation technology is needed that allows redundant links between devices that will not be blocked by STP. That technology is known as EtherChannel.</a:t>
            </a:r>
          </a:p>
          <a:p>
            <a:pPr marL="342900" indent="-342900" algn="l">
              <a:buFont typeface="Arial" panose="020B0604020202020204" pitchFamily="34" charset="0"/>
              <a:buChar char="•"/>
            </a:pPr>
            <a:r>
              <a:rPr lang="en-US" sz="1600" dirty="0">
                <a:solidFill>
                  <a:srgbClr val="000000"/>
                </a:solidFill>
              </a:rPr>
              <a:t>EtherChannel is a link aggregation technology that groups multiple physical Ethernet links together into one single logical link. It is used to provide fault-tolerance, load sharing, increased bandwidth, and redundancy between switches, routers, and servers.</a:t>
            </a:r>
          </a:p>
          <a:p>
            <a:pPr marL="342900" indent="-342900" algn="l">
              <a:buFont typeface="Arial" panose="020B0604020202020204" pitchFamily="34" charset="0"/>
              <a:buChar char="•"/>
            </a:pPr>
            <a:r>
              <a:rPr lang="en-US" sz="1600" dirty="0">
                <a:solidFill>
                  <a:srgbClr val="000000"/>
                </a:solidFill>
              </a:rPr>
              <a:t>EtherChannel technology makes it possible to combine the number of physical links between the switches to increase the overall speed of switch-to-switch communication.</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EtherChannel</a:t>
            </a:r>
          </a:p>
        </p:txBody>
      </p:sp>
      <p:sp>
        <p:nvSpPr>
          <p:cNvPr id="4" name="Content Placeholder 3">
            <a:extLst>
              <a:ext uri="{FF2B5EF4-FFF2-40B4-BE49-F238E27FC236}">
                <a16:creationId xmlns:a16="http://schemas.microsoft.com/office/drawing/2014/main" id="{8606C3D3-AFA2-41F9-AA40-DD17794142A9}"/>
              </a:ext>
            </a:extLst>
          </p:cNvPr>
          <p:cNvSpPr>
            <a:spLocks noGrp="1"/>
          </p:cNvSpPr>
          <p:nvPr>
            <p:ph idx="1"/>
          </p:nvPr>
        </p:nvSpPr>
        <p:spPr>
          <a:xfrm>
            <a:off x="474662" y="731837"/>
            <a:ext cx="3291003" cy="3689897"/>
          </a:xfrm>
        </p:spPr>
        <p:txBody>
          <a:bodyPr/>
          <a:lstStyle/>
          <a:p>
            <a:pPr marL="0" indent="0" algn="l"/>
            <a:r>
              <a:rPr lang="en-US" sz="1600" dirty="0">
                <a:solidFill>
                  <a:srgbClr val="000000"/>
                </a:solidFill>
              </a:rPr>
              <a:t>EtherChannel technology was originally developed by Cisco as a LAN switch-to-switch technique of grouping several Fast Ethernet or Gigabit Ethernet ports into one logical channel. </a:t>
            </a:r>
          </a:p>
          <a:p>
            <a:pPr marL="0" indent="0" algn="l"/>
            <a:endParaRPr lang="en-US" sz="1600" dirty="0">
              <a:solidFill>
                <a:srgbClr val="000000"/>
              </a:solidFill>
            </a:endParaRPr>
          </a:p>
          <a:p>
            <a:pPr marL="0" indent="0" algn="l"/>
            <a:r>
              <a:rPr lang="en-US" sz="1600" dirty="0">
                <a:solidFill>
                  <a:srgbClr val="000000"/>
                </a:solidFill>
              </a:rPr>
              <a:t>When an EtherChannel is configured, the resulting virtual interface is called a port channel. The physical interfaces are bundled together into a port channel interface, as shown in the figure.</a:t>
            </a:r>
          </a:p>
        </p:txBody>
      </p:sp>
      <p:pic>
        <p:nvPicPr>
          <p:cNvPr id="6" name="Picture 5">
            <a:extLst>
              <a:ext uri="{FF2B5EF4-FFF2-40B4-BE49-F238E27FC236}">
                <a16:creationId xmlns:a16="http://schemas.microsoft.com/office/drawing/2014/main" id="{8A5E5DD2-CDA2-49D4-878C-1ADA6CF9E47D}"/>
              </a:ext>
            </a:extLst>
          </p:cNvPr>
          <p:cNvPicPr>
            <a:picLocks noChangeAspect="1"/>
          </p:cNvPicPr>
          <p:nvPr/>
        </p:nvPicPr>
        <p:blipFill>
          <a:blip r:embed="rId3"/>
          <a:stretch>
            <a:fillRect/>
          </a:stretch>
        </p:blipFill>
        <p:spPr>
          <a:xfrm>
            <a:off x="3897183" y="1116700"/>
            <a:ext cx="4874625" cy="3048969"/>
          </a:xfrm>
          <a:prstGeom prst="rect">
            <a:avLst/>
          </a:prstGeom>
        </p:spPr>
      </p:pic>
    </p:spTree>
    <p:extLst>
      <p:ext uri="{BB962C8B-B14F-4D97-AF65-F5344CB8AC3E}">
        <p14:creationId xmlns:p14="http://schemas.microsoft.com/office/powerpoint/2010/main" val="3266299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Advantages of EtherChannel</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0" y="648393"/>
            <a:ext cx="9144000" cy="3773341"/>
          </a:xfrm>
        </p:spPr>
        <p:txBody>
          <a:bodyPr/>
          <a:lstStyle/>
          <a:p>
            <a:pPr marL="0" indent="0" algn="l"/>
            <a:r>
              <a:rPr lang="en-US" sz="1600" dirty="0">
                <a:solidFill>
                  <a:srgbClr val="000000"/>
                </a:solidFill>
              </a:rPr>
              <a:t>EtherChannel technology has many advantages, including the following</a:t>
            </a:r>
            <a:r>
              <a:rPr lang="en-US" sz="1400" dirty="0">
                <a:solidFill>
                  <a:srgbClr val="000000"/>
                </a:solidFill>
              </a:rPr>
              <a:t>:</a:t>
            </a:r>
          </a:p>
          <a:p>
            <a:pPr marL="342900" indent="-342900" algn="l">
              <a:buFont typeface="Arial" panose="020B0604020202020204" pitchFamily="34" charset="0"/>
              <a:buChar char="•"/>
            </a:pPr>
            <a:r>
              <a:rPr lang="en-US" sz="1600" dirty="0">
                <a:solidFill>
                  <a:srgbClr val="000000"/>
                </a:solidFill>
              </a:rPr>
              <a:t>Most configuration tasks can be done on the EtherChannel interface instead of on each individual port, ensuring configuration consistency throughout the links.</a:t>
            </a:r>
          </a:p>
          <a:p>
            <a:pPr marL="342900" indent="-342900" algn="l">
              <a:buFont typeface="Arial" panose="020B0604020202020204" pitchFamily="34" charset="0"/>
              <a:buChar char="•"/>
            </a:pPr>
            <a:r>
              <a:rPr lang="en-US" sz="1600" dirty="0">
                <a:solidFill>
                  <a:srgbClr val="000000"/>
                </a:solidFill>
              </a:rPr>
              <a:t>EtherChannel relies on existing switch ports. There is no need to upgrade the link to a faster and more expensive connection to have more bandwidth.</a:t>
            </a:r>
          </a:p>
          <a:p>
            <a:pPr marL="342900" indent="-342900" algn="l">
              <a:buFont typeface="Arial" panose="020B0604020202020204" pitchFamily="34" charset="0"/>
              <a:buChar char="•"/>
            </a:pPr>
            <a:r>
              <a:rPr lang="en-US" sz="1600" dirty="0">
                <a:solidFill>
                  <a:srgbClr val="000000"/>
                </a:solidFill>
              </a:rPr>
              <a:t>Load balancing takes place between links that are part of the same EtherChannel. </a:t>
            </a:r>
          </a:p>
          <a:p>
            <a:pPr marL="342900" indent="-342900" algn="l">
              <a:buFont typeface="Arial" panose="020B0604020202020204" pitchFamily="34" charset="0"/>
              <a:buChar char="•"/>
            </a:pPr>
            <a:r>
              <a:rPr lang="en-US" sz="1600" dirty="0">
                <a:solidFill>
                  <a:srgbClr val="000000"/>
                </a:solidFill>
              </a:rPr>
              <a:t>EtherChannel creates an aggregation that is seen as one logical link. When several EtherChannel bundles exist between two switches, STP may block one of the bundles to prevent switching loops. When STP blocks one of the redundant links, it blocks the entire EtherChannel. This blocks all the ports belonging to that EtherChannel link. Where there is only one EtherChannel link, all physical links in the EtherChannel are active because STP sees only one (logical) link.</a:t>
            </a:r>
          </a:p>
          <a:p>
            <a:pPr marL="342900" indent="-342900" algn="l">
              <a:buFont typeface="Arial" panose="020B0604020202020204" pitchFamily="34" charset="0"/>
              <a:buChar char="•"/>
            </a:pPr>
            <a:r>
              <a:rPr lang="en-US" sz="1600" dirty="0">
                <a:solidFill>
                  <a:srgbClr val="000000"/>
                </a:solidFill>
              </a:rPr>
              <a:t>EtherChannel provides redundancy because the overall link is seen as one logical connection. Additionally, the loss of one physical link within the channel does not create a change in the topology. </a:t>
            </a:r>
          </a:p>
        </p:txBody>
      </p:sp>
    </p:spTree>
    <p:extLst>
      <p:ext uri="{BB962C8B-B14F-4D97-AF65-F5344CB8AC3E}">
        <p14:creationId xmlns:p14="http://schemas.microsoft.com/office/powerpoint/2010/main" val="1563839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Implementation Restrictions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208654" y="648710"/>
            <a:ext cx="8280057" cy="3689897"/>
          </a:xfrm>
        </p:spPr>
        <p:txBody>
          <a:bodyPr/>
          <a:lstStyle/>
          <a:p>
            <a:pPr marL="0" indent="0" algn="l"/>
            <a:r>
              <a:rPr lang="en-US" sz="1600" dirty="0">
                <a:solidFill>
                  <a:srgbClr val="000000"/>
                </a:solidFill>
              </a:rPr>
              <a:t>EtherChannel has certain implementation restrictions, including the following:</a:t>
            </a:r>
          </a:p>
          <a:p>
            <a:pPr marL="342900" indent="-342900" algn="l">
              <a:buFont typeface="Arial" panose="020B0604020202020204" pitchFamily="34" charset="0"/>
              <a:buChar char="•"/>
            </a:pPr>
            <a:r>
              <a:rPr lang="en-US" sz="1600" dirty="0">
                <a:solidFill>
                  <a:srgbClr val="000000"/>
                </a:solidFill>
              </a:rPr>
              <a:t>Interface types cannot be mixed. For example, Fast Ethernet and Gigabit Ethernet cannot be mixed within a single EtherChannel.</a:t>
            </a:r>
          </a:p>
          <a:p>
            <a:pPr marL="342900" indent="-342900" algn="l">
              <a:buFont typeface="Arial" panose="020B0604020202020204" pitchFamily="34" charset="0"/>
              <a:buChar char="•"/>
            </a:pPr>
            <a:r>
              <a:rPr lang="en-US" sz="1600" dirty="0">
                <a:solidFill>
                  <a:srgbClr val="000000"/>
                </a:solidFill>
              </a:rPr>
              <a:t>Currently each EtherChannel can consist of up to eight compatibly-configured Ethernet ports. EtherChannel provides full-duplex bandwidth up to 800 Mbps (Fast EtherChannel) or 8 Gbps (Gigabit EtherChannel) between one switch and another switch or host.</a:t>
            </a:r>
          </a:p>
          <a:p>
            <a:pPr marL="342900" indent="-342900" algn="l">
              <a:buFont typeface="Arial" panose="020B0604020202020204" pitchFamily="34" charset="0"/>
              <a:buChar char="•"/>
            </a:pPr>
            <a:r>
              <a:rPr lang="en-US" sz="1600" dirty="0">
                <a:solidFill>
                  <a:srgbClr val="000000"/>
                </a:solidFill>
              </a:rPr>
              <a:t>The Cisco Catalyst 2960 Layer 2 switch currently supports up to six EtherChannels. </a:t>
            </a:r>
          </a:p>
          <a:p>
            <a:pPr marL="342900" indent="-342900" algn="l">
              <a:buFont typeface="Arial" panose="020B0604020202020204" pitchFamily="34" charset="0"/>
              <a:buChar char="•"/>
            </a:pPr>
            <a:r>
              <a:rPr lang="en-US" sz="1600" dirty="0">
                <a:solidFill>
                  <a:srgbClr val="000000"/>
                </a:solidFill>
              </a:rPr>
              <a:t>The individual EtherChannel group member port configuration must be consistent on both devices. If the physical ports of one side are configured as trunks, the physical ports of the other side must also be configured as trunks within the same native VLAN. Additionally, all ports in each EtherChannel link must be configured as Layer 2 ports.</a:t>
            </a:r>
          </a:p>
          <a:p>
            <a:pPr marL="342900" indent="-342900" algn="l">
              <a:buFont typeface="Arial" panose="020B0604020202020204" pitchFamily="34" charset="0"/>
              <a:buChar char="•"/>
            </a:pPr>
            <a:r>
              <a:rPr lang="en-US" sz="1600" dirty="0">
                <a:solidFill>
                  <a:srgbClr val="000000"/>
                </a:solidFill>
              </a:rPr>
              <a:t>Each EtherChannel has a logical port channel interface. A configuration applied to the port channel interface affects all physical interfaces that are assigned to that interface.</a:t>
            </a:r>
          </a:p>
          <a:p>
            <a:pPr marL="0" indent="0" algn="l"/>
            <a:endParaRPr lang="en-US" sz="1400" dirty="0">
              <a:solidFill>
                <a:srgbClr val="000000"/>
              </a:solidFill>
            </a:endParaRPr>
          </a:p>
        </p:txBody>
      </p:sp>
    </p:spTree>
    <p:extLst>
      <p:ext uri="{BB962C8B-B14F-4D97-AF65-F5344CB8AC3E}">
        <p14:creationId xmlns:p14="http://schemas.microsoft.com/office/powerpoint/2010/main" val="32804250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AutoNegotiation Protocols</a:t>
            </a:r>
          </a:p>
        </p:txBody>
      </p:sp>
      <p:sp>
        <p:nvSpPr>
          <p:cNvPr id="5" name="Content Placeholder 4">
            <a:extLst>
              <a:ext uri="{FF2B5EF4-FFF2-40B4-BE49-F238E27FC236}">
                <a16:creationId xmlns:a16="http://schemas.microsoft.com/office/drawing/2014/main" id="{2A820061-1207-4116-A10C-14636EABCB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EtherChannels can be formed through negotiation using one of two protocols, Port Aggregation Protocol (PAgP) or Link Aggregation Control Protocol (LACP). These protocols allow ports with similar characteristics to form a channel through dynamic negotiation with adjoining switches.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It is also possible to configure a static or unconditional EtherChannel without PAgP or LACP.</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837884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PAgP (pronounced “Pag - P”) is a Cisco-proprietary protocol that aids in the automatic creation of EtherChannel links. When an EtherChannel link is configured using PAgP, PAgP packets are sent between EtherChannel-capable ports to negotiate the forming of a channel. When PAgP identifies matched Ethernet links, it groups the links into an EtherChannel. The EtherChannel is then added to the spanning tree as a single port.</a:t>
            </a:r>
          </a:p>
          <a:p>
            <a:pPr marL="0" indent="0" algn="l"/>
            <a:endParaRPr lang="en-US" sz="1400" dirty="0">
              <a:solidFill>
                <a:srgbClr val="000000"/>
              </a:solidFill>
            </a:endParaRPr>
          </a:p>
          <a:p>
            <a:pPr marL="0" indent="0" algn="l"/>
            <a:r>
              <a:rPr lang="en-US" sz="1400" dirty="0">
                <a:solidFill>
                  <a:srgbClr val="000000"/>
                </a:solidFill>
              </a:rPr>
              <a:t>When enabled, PAgP also manages the EtherChannel. PAgP packets are sent every 30 seconds. PAgP checks for configuration consistency and manages link additions and failures between two switches. It ensures that when an EtherChannel is created, all ports have the same type of configuration.</a:t>
            </a:r>
          </a:p>
          <a:p>
            <a:pPr marL="0" indent="0" algn="l"/>
            <a:endParaRPr lang="en-US" sz="1400" dirty="0">
              <a:solidFill>
                <a:srgbClr val="000000"/>
              </a:solidFill>
            </a:endParaRPr>
          </a:p>
          <a:p>
            <a:pPr marL="0" indent="0" algn="l"/>
            <a:r>
              <a:rPr lang="en-US" sz="1400" b="1" dirty="0">
                <a:solidFill>
                  <a:srgbClr val="000000"/>
                </a:solidFill>
              </a:rPr>
              <a:t>Note</a:t>
            </a:r>
            <a:r>
              <a:rPr lang="en-US" sz="1400" dirty="0">
                <a:solidFill>
                  <a:srgbClr val="000000"/>
                </a:solidFill>
              </a:rPr>
              <a:t>: In EtherChannel, it is mandatory that all ports have the same speed, duplex setting, and VLAN information. Any port modification after the creation of the channel also changes all other channel ports.</a:t>
            </a:r>
          </a:p>
          <a:p>
            <a:pPr marL="342900" indent="-342900" algn="l">
              <a:buFont typeface="Arial" panose="020B0604020202020204" pitchFamily="34" charset="0"/>
              <a:buChar char="•"/>
            </a:pPr>
            <a:endParaRPr lang="en-US" sz="1400" dirty="0">
              <a:solidFill>
                <a:srgbClr val="000000"/>
              </a:solidFill>
            </a:endParaRPr>
          </a:p>
        </p:txBody>
      </p:sp>
    </p:spTree>
    <p:extLst>
      <p:ext uri="{BB962C8B-B14F-4D97-AF65-F5344CB8AC3E}">
        <p14:creationId xmlns:p14="http://schemas.microsoft.com/office/powerpoint/2010/main" val="22706858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Operation (Cont.)</a:t>
            </a:r>
          </a:p>
        </p:txBody>
      </p:sp>
      <p:sp>
        <p:nvSpPr>
          <p:cNvPr id="4" name="Content Placeholder 3">
            <a:extLst>
              <a:ext uri="{FF2B5EF4-FFF2-40B4-BE49-F238E27FC236}">
                <a16:creationId xmlns:a16="http://schemas.microsoft.com/office/drawing/2014/main" id="{280DE99B-4C77-4C0F-BAD4-C673DCB950CF}"/>
              </a:ext>
            </a:extLst>
          </p:cNvPr>
          <p:cNvSpPr>
            <a:spLocks noGrp="1"/>
          </p:cNvSpPr>
          <p:nvPr>
            <p:ph idx="1"/>
          </p:nvPr>
        </p:nvSpPr>
        <p:spPr>
          <a:xfrm>
            <a:off x="91440" y="731837"/>
            <a:ext cx="8663279" cy="3689897"/>
          </a:xfrm>
        </p:spPr>
        <p:txBody>
          <a:bodyPr/>
          <a:lstStyle/>
          <a:p>
            <a:pPr marL="0" indent="0" algn="l"/>
            <a:r>
              <a:rPr lang="en-US" sz="1400" dirty="0">
                <a:solidFill>
                  <a:srgbClr val="000000"/>
                </a:solidFill>
              </a:rPr>
              <a:t>PAgP helps create the EtherChannel link by detecting the configuration of each side and ensuring that links are compatible so that the EtherChannel link can be enabled when needed. The modes for PAgP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PAgP. Interfaces configured in the on mode do not exchange PAgP packets.</a:t>
            </a:r>
          </a:p>
          <a:p>
            <a:pPr marL="415985" lvl="1" indent="-342900">
              <a:buFont typeface="Arial" panose="020B0604020202020204" pitchFamily="34" charset="0"/>
              <a:buChar char="•"/>
            </a:pPr>
            <a:r>
              <a:rPr lang="en-US" b="1" dirty="0">
                <a:solidFill>
                  <a:srgbClr val="000000"/>
                </a:solidFill>
              </a:rPr>
              <a:t>PAgP desirable</a:t>
            </a:r>
            <a:r>
              <a:rPr lang="en-US" dirty="0">
                <a:solidFill>
                  <a:srgbClr val="000000"/>
                </a:solidFill>
              </a:rPr>
              <a:t> - This PAgP mode places an interface in an active negotiating state in which the interface initiates negotiations with other interfaces by sending PAgP packets.</a:t>
            </a:r>
          </a:p>
          <a:p>
            <a:pPr marL="415985" lvl="1" indent="-342900">
              <a:buFont typeface="Arial" panose="020B0604020202020204" pitchFamily="34" charset="0"/>
              <a:buChar char="•"/>
            </a:pPr>
            <a:r>
              <a:rPr lang="en-US" b="1" dirty="0">
                <a:solidFill>
                  <a:srgbClr val="000000"/>
                </a:solidFill>
              </a:rPr>
              <a:t>PAgP auto</a:t>
            </a:r>
            <a:r>
              <a:rPr lang="en-US" dirty="0">
                <a:solidFill>
                  <a:srgbClr val="000000"/>
                </a:solidFill>
              </a:rPr>
              <a:t> - This PAgP mode places an interface in a passive negotiating state in which the interface responds to the PAgP packets that it receives but does not initiate PAgP negotiation.</a:t>
            </a:r>
          </a:p>
          <a:p>
            <a:pPr marL="0" indent="0" algn="l"/>
            <a:r>
              <a:rPr lang="en-US" sz="1400" dirty="0">
                <a:solidFill>
                  <a:srgbClr val="000000"/>
                </a:solidFill>
              </a:rPr>
              <a:t>The modes must be compatible on each side. If one side is configured to be in auto mode, it is placed in a passive state, waiting for the other side to initiate the EtherChannel negotiation. If the other side is also set to auto, the negotiation never starts and the EtherChannel does not form. If all modes are disabled by using the </a:t>
            </a:r>
            <a:r>
              <a:rPr lang="en-US" sz="1400" b="1" dirty="0">
                <a:solidFill>
                  <a:srgbClr val="000000"/>
                </a:solidFill>
              </a:rPr>
              <a:t>no</a:t>
            </a:r>
            <a:r>
              <a:rPr lang="en-US" sz="1400" dirty="0">
                <a:solidFill>
                  <a:srgbClr val="000000"/>
                </a:solidFill>
              </a:rPr>
              <a:t> command, or if no mode is configured, then the EtherChannel is disabled. The on mode manually places the interface in an EtherChannel, without any negotiation. It works only if the other side is also set to on. If the other side is set to negotiate parameters through PAgP, no EtherChannel forms, because the side that is set to on mode does not negotiate. No negotiation between the two switches means there is no checking to make sure that all the links in the EtherChannel are terminating on the other side, or that there is PAgP compatibility on the other switch.</a:t>
            </a:r>
          </a:p>
          <a:p>
            <a:pPr marL="342900" indent="-342900" algn="l">
              <a:buFont typeface="Arial" panose="020B0604020202020204" pitchFamily="34" charset="0"/>
              <a:buChar char="•"/>
            </a:pPr>
            <a:endParaRPr lang="en-US" sz="1200" dirty="0">
              <a:solidFill>
                <a:srgbClr val="000000"/>
              </a:solidFill>
            </a:endParaRPr>
          </a:p>
        </p:txBody>
      </p:sp>
    </p:spTree>
    <p:extLst>
      <p:ext uri="{BB962C8B-B14F-4D97-AF65-F5344CB8AC3E}">
        <p14:creationId xmlns:p14="http://schemas.microsoft.com/office/powerpoint/2010/main" val="4463324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PAgP Mode Settings Example</a:t>
            </a:r>
          </a:p>
        </p:txBody>
      </p:sp>
      <p:sp>
        <p:nvSpPr>
          <p:cNvPr id="8" name="Rectangle 7">
            <a:extLst>
              <a:ext uri="{FF2B5EF4-FFF2-40B4-BE49-F238E27FC236}">
                <a16:creationId xmlns:a16="http://schemas.microsoft.com/office/drawing/2014/main" id="{0E66BA79-F528-41F5-ABC2-A87591E5550A}"/>
              </a:ext>
            </a:extLst>
          </p:cNvPr>
          <p:cNvSpPr/>
          <p:nvPr/>
        </p:nvSpPr>
        <p:spPr>
          <a:xfrm>
            <a:off x="725212" y="1802626"/>
            <a:ext cx="8345487" cy="276999"/>
          </a:xfrm>
          <a:prstGeom prst="rect">
            <a:avLst/>
          </a:prstGeom>
        </p:spPr>
        <p:txBody>
          <a:bodyPr wrap="square">
            <a:spAutoFit/>
          </a:bodyPr>
          <a:lstStyle/>
          <a:p>
            <a:r>
              <a:rPr lang="en-US" sz="1200" dirty="0">
                <a:solidFill>
                  <a:srgbClr val="000000"/>
                </a:solidFill>
                <a:latin typeface="CiscoSans"/>
              </a:rPr>
              <a:t>The table shows the various combination of PAgP modes on S1 and S2 and the resulting channel establishment outcome.</a:t>
            </a:r>
            <a:endParaRPr lang="en-US" sz="1200" dirty="0">
              <a:solidFill>
                <a:srgbClr val="000000"/>
              </a:solidFill>
            </a:endParaRPr>
          </a:p>
        </p:txBody>
      </p:sp>
      <p:graphicFrame>
        <p:nvGraphicFramePr>
          <p:cNvPr id="6" name="Table 6">
            <a:extLst>
              <a:ext uri="{FF2B5EF4-FFF2-40B4-BE49-F238E27FC236}">
                <a16:creationId xmlns:a16="http://schemas.microsoft.com/office/drawing/2014/main" id="{65FCCA97-AE56-4F83-A94E-A0F0269C6BF5}"/>
              </a:ext>
            </a:extLst>
          </p:cNvPr>
          <p:cNvGraphicFramePr>
            <a:graphicFrameLocks noGrp="1"/>
          </p:cNvGraphicFramePr>
          <p:nvPr>
            <p:ph idx="1"/>
            <p:extLst>
              <p:ext uri="{D42A27DB-BD31-4B8C-83A1-F6EECF244321}">
                <p14:modId xmlns:p14="http://schemas.microsoft.com/office/powerpoint/2010/main" val="3243749161"/>
              </p:ext>
            </p:extLst>
          </p:nvPr>
        </p:nvGraphicFramePr>
        <p:xfrm>
          <a:off x="409574" y="2079625"/>
          <a:ext cx="8280399" cy="2595880"/>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3474995422"/>
                    </a:ext>
                  </a:extLst>
                </a:gridCol>
                <a:gridCol w="2760133">
                  <a:extLst>
                    <a:ext uri="{9D8B030D-6E8A-4147-A177-3AD203B41FA5}">
                      <a16:colId xmlns:a16="http://schemas.microsoft.com/office/drawing/2014/main" val="1004143382"/>
                    </a:ext>
                  </a:extLst>
                </a:gridCol>
                <a:gridCol w="2760133">
                  <a:extLst>
                    <a:ext uri="{9D8B030D-6E8A-4147-A177-3AD203B41FA5}">
                      <a16:colId xmlns:a16="http://schemas.microsoft.com/office/drawing/2014/main" val="11355646"/>
                    </a:ext>
                  </a:extLst>
                </a:gridCol>
              </a:tblGrid>
              <a:tr h="370840">
                <a:tc>
                  <a:txBody>
                    <a:bodyPr/>
                    <a:lstStyle/>
                    <a:p>
                      <a:pPr algn="l" fontAlgn="ctr"/>
                      <a:r>
                        <a:rPr lang="en-US" b="1" dirty="0">
                          <a:effectLst/>
                        </a:rPr>
                        <a:t>S1</a:t>
                      </a:r>
                      <a:endParaRPr lang="en-US" dirty="0">
                        <a:effectLst/>
                      </a:endParaRPr>
                    </a:p>
                  </a:txBody>
                  <a:tcPr marL="47625" marR="47625" marT="47625" marB="47625" anchor="ctr"/>
                </a:tc>
                <a:tc>
                  <a:txBody>
                    <a:bodyPr/>
                    <a:lstStyle/>
                    <a:p>
                      <a:pPr algn="l" fontAlgn="ctr"/>
                      <a:r>
                        <a:rPr lang="en-US" b="1" dirty="0">
                          <a:effectLst/>
                        </a:rPr>
                        <a:t>S2</a:t>
                      </a:r>
                      <a:endParaRPr lang="en-US" dirty="0">
                        <a:effectLst/>
                      </a:endParaRPr>
                    </a:p>
                  </a:txBody>
                  <a:tcPr marL="47625" marR="47625" marT="47625" marB="47625" anchor="ctr"/>
                </a:tc>
                <a:tc>
                  <a:txBody>
                    <a:bodyPr/>
                    <a:lstStyle/>
                    <a:p>
                      <a:pPr algn="l" fontAlgn="ctr"/>
                      <a:r>
                        <a:rPr lang="en-US" b="1" dirty="0">
                          <a:effectLst/>
                        </a:rPr>
                        <a:t>Channel Establishment</a:t>
                      </a:r>
                      <a:endParaRPr lang="en-US" dirty="0">
                        <a:effectLst/>
                      </a:endParaRPr>
                    </a:p>
                  </a:txBody>
                  <a:tcPr marL="47625" marR="47625" marT="47625" marB="47625" anchor="ctr"/>
                </a:tc>
                <a:extLst>
                  <a:ext uri="{0D108BD9-81ED-4DB2-BD59-A6C34878D82A}">
                    <a16:rowId xmlns:a16="http://schemas.microsoft.com/office/drawing/2014/main" val="2821277384"/>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On</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306753522"/>
                  </a:ext>
                </a:extLst>
              </a:tr>
              <a:tr h="370840">
                <a:tc>
                  <a:txBody>
                    <a:bodyPr/>
                    <a:lstStyle/>
                    <a:p>
                      <a:pPr fontAlgn="ctr"/>
                      <a:r>
                        <a:rPr lang="en-US" b="0" dirty="0">
                          <a:effectLst/>
                        </a:rPr>
                        <a:t>On</a:t>
                      </a:r>
                    </a:p>
                  </a:txBody>
                  <a:tcPr marL="47625" marR="47625" marT="47625" marB="47625" anchor="ctr"/>
                </a:tc>
                <a:tc>
                  <a:txBody>
                    <a:bodyPr/>
                    <a:lstStyle/>
                    <a:p>
                      <a:pPr fontAlgn="ctr"/>
                      <a:r>
                        <a:rPr lang="en-US" b="0" dirty="0">
                          <a:effectLst/>
                        </a:rPr>
                        <a:t>Desirable/Auto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4029621944"/>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591074662"/>
                  </a:ext>
                </a:extLst>
              </a:tr>
              <a:tr h="370840">
                <a:tc>
                  <a:txBody>
                    <a:bodyPr/>
                    <a:lstStyle/>
                    <a:p>
                      <a:pPr fontAlgn="ctr"/>
                      <a:r>
                        <a:rPr lang="en-US" b="0" dirty="0">
                          <a:effectLst/>
                        </a:rPr>
                        <a:t>Desirable</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43945547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Desirable</a:t>
                      </a:r>
                    </a:p>
                  </a:txBody>
                  <a:tcPr marL="47625" marR="47625" marT="47625" marB="47625" anchor="ctr"/>
                </a:tc>
                <a:tc>
                  <a:txBody>
                    <a:bodyPr/>
                    <a:lstStyle/>
                    <a:p>
                      <a:pPr fontAlgn="ctr"/>
                      <a:r>
                        <a:rPr lang="en-US" b="0" dirty="0">
                          <a:effectLst/>
                        </a:rPr>
                        <a:t>Yes</a:t>
                      </a:r>
                    </a:p>
                  </a:txBody>
                  <a:tcPr marL="47625" marR="47625" marT="47625" marB="47625" anchor="ctr"/>
                </a:tc>
                <a:extLst>
                  <a:ext uri="{0D108BD9-81ED-4DB2-BD59-A6C34878D82A}">
                    <a16:rowId xmlns:a16="http://schemas.microsoft.com/office/drawing/2014/main" val="2624062119"/>
                  </a:ext>
                </a:extLst>
              </a:tr>
              <a:tr h="370840">
                <a:tc>
                  <a:txBody>
                    <a:bodyPr/>
                    <a:lstStyle/>
                    <a:p>
                      <a:pPr fontAlgn="ctr"/>
                      <a:r>
                        <a:rPr lang="en-US" b="0" dirty="0">
                          <a:effectLst/>
                        </a:rPr>
                        <a:t>Auto</a:t>
                      </a:r>
                    </a:p>
                  </a:txBody>
                  <a:tcPr marL="47625" marR="47625" marT="47625" marB="47625" anchor="ctr"/>
                </a:tc>
                <a:tc>
                  <a:txBody>
                    <a:bodyPr/>
                    <a:lstStyle/>
                    <a:p>
                      <a:pPr fontAlgn="ctr"/>
                      <a:r>
                        <a:rPr lang="en-US" b="0" dirty="0">
                          <a:effectLst/>
                        </a:rPr>
                        <a:t>Auto</a:t>
                      </a:r>
                    </a:p>
                  </a:txBody>
                  <a:tcPr marL="47625" marR="47625" marT="47625" marB="47625" anchor="ctr"/>
                </a:tc>
                <a:tc>
                  <a:txBody>
                    <a:bodyPr/>
                    <a:lstStyle/>
                    <a:p>
                      <a:pPr fontAlgn="ctr"/>
                      <a:r>
                        <a:rPr lang="en-US" b="0" dirty="0">
                          <a:effectLst/>
                        </a:rPr>
                        <a:t>No</a:t>
                      </a:r>
                    </a:p>
                  </a:txBody>
                  <a:tcPr marL="47625" marR="47625" marT="47625" marB="47625" anchor="ctr"/>
                </a:tc>
                <a:extLst>
                  <a:ext uri="{0D108BD9-81ED-4DB2-BD59-A6C34878D82A}">
                    <a16:rowId xmlns:a16="http://schemas.microsoft.com/office/drawing/2014/main" val="1085735784"/>
                  </a:ext>
                </a:extLst>
              </a:tr>
            </a:tbl>
          </a:graphicData>
        </a:graphic>
      </p:graphicFrame>
      <p:pic>
        <p:nvPicPr>
          <p:cNvPr id="9" name="Picture 8">
            <a:extLst>
              <a:ext uri="{FF2B5EF4-FFF2-40B4-BE49-F238E27FC236}">
                <a16:creationId xmlns:a16="http://schemas.microsoft.com/office/drawing/2014/main" id="{A5E80DBB-FC0F-45A7-8E89-A67436F4B421}"/>
              </a:ext>
            </a:extLst>
          </p:cNvPr>
          <p:cNvPicPr>
            <a:picLocks noChangeAspect="1"/>
          </p:cNvPicPr>
          <p:nvPr/>
        </p:nvPicPr>
        <p:blipFill>
          <a:blip r:embed="rId3"/>
          <a:stretch>
            <a:fillRect/>
          </a:stretch>
        </p:blipFill>
        <p:spPr>
          <a:xfrm>
            <a:off x="2387260" y="731837"/>
            <a:ext cx="3570968" cy="985770"/>
          </a:xfrm>
          <a:prstGeom prst="rect">
            <a:avLst/>
          </a:prstGeom>
        </p:spPr>
      </p:pic>
    </p:spTree>
    <p:extLst>
      <p:ext uri="{BB962C8B-B14F-4D97-AF65-F5344CB8AC3E}">
        <p14:creationId xmlns:p14="http://schemas.microsoft.com/office/powerpoint/2010/main" val="3019055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a:xfrm>
            <a:off x="1" y="50629"/>
            <a:ext cx="9144000" cy="757551"/>
          </a:xfrm>
        </p:spPr>
        <p:txBody>
          <a:bodyPr/>
          <a:lstStyle/>
          <a:p>
            <a:r>
              <a:rPr lang="en-US" dirty="0"/>
              <a:t>Instructor Materials – Module 6 Planning Guide</a:t>
            </a:r>
          </a:p>
        </p:txBody>
      </p:sp>
      <p:sp>
        <p:nvSpPr>
          <p:cNvPr id="4099" name="Rectangle 34"/>
          <p:cNvSpPr>
            <a:spLocks noGrp="1" noChangeArrowheads="1"/>
          </p:cNvSpPr>
          <p:nvPr>
            <p:ph idx="1"/>
          </p:nvPr>
        </p:nvSpPr>
        <p:spPr>
          <a:xfrm>
            <a:off x="145357" y="808179"/>
            <a:ext cx="8483254" cy="3747195"/>
          </a:xfrm>
        </p:spPr>
        <p:txBody>
          <a:bodyPr/>
          <a:lstStyle/>
          <a:p>
            <a:pPr marL="0" indent="0">
              <a:buNone/>
            </a:pPr>
            <a:r>
              <a:rPr lang="en-CA" dirty="0"/>
              <a:t>This PowerPoint deck is divided in two parts:</a:t>
            </a:r>
          </a:p>
          <a:p>
            <a:pPr>
              <a:buFont typeface="Arial" panose="020B0604020202020204" pitchFamily="34" charset="0"/>
              <a:buChar char="•"/>
            </a:pPr>
            <a:r>
              <a:rPr lang="en-US" dirty="0"/>
              <a:t>Instructor Planning Guide</a:t>
            </a:r>
            <a:endParaRPr lang="en-CA" dirty="0"/>
          </a:p>
          <a:p>
            <a:pPr lvl="1">
              <a:buFont typeface="Arial" panose="020B0604020202020204" pitchFamily="34" charset="0"/>
              <a:buChar char="•"/>
            </a:pPr>
            <a:r>
              <a:rPr lang="en-CA" dirty="0"/>
              <a:t>Information to help you become familiar with the module</a:t>
            </a:r>
          </a:p>
          <a:p>
            <a:pPr lvl="1">
              <a:buFont typeface="Arial" panose="020B0604020202020204" pitchFamily="34" charset="0"/>
              <a:buChar char="•"/>
            </a:pPr>
            <a:r>
              <a:rPr lang="en-CA" dirty="0"/>
              <a:t>Teaching aids</a:t>
            </a:r>
          </a:p>
          <a:p>
            <a:pPr>
              <a:buFont typeface="Arial" panose="020B0604020202020204" pitchFamily="34" charset="0"/>
              <a:buChar char="•"/>
            </a:pPr>
            <a:r>
              <a:rPr lang="en-CA" dirty="0"/>
              <a:t>Instructor Class Presentation</a:t>
            </a:r>
          </a:p>
          <a:p>
            <a:pPr lvl="1"/>
            <a:r>
              <a:rPr lang="en-CA" dirty="0"/>
              <a:t>Optional slides that you can use in the classroom</a:t>
            </a:r>
          </a:p>
          <a:p>
            <a:pPr lvl="1"/>
            <a:r>
              <a:rPr lang="en-CA" dirty="0"/>
              <a:t>Begins on slide # 9</a:t>
            </a:r>
          </a:p>
          <a:p>
            <a:pPr marL="142875" lvl="1" indent="0" algn="ctr">
              <a:buNone/>
            </a:pPr>
            <a:r>
              <a:rPr lang="en-CA" sz="1600" b="1" dirty="0"/>
              <a:t>Note</a:t>
            </a:r>
            <a:r>
              <a:rPr lang="en-CA" sz="1600" dirty="0"/>
              <a:t>: Remove the Planning Guide from this presentation before sharing with anyone.</a:t>
            </a:r>
          </a:p>
          <a:p>
            <a:pPr marL="0" indent="0">
              <a:buNone/>
            </a:pPr>
            <a:r>
              <a:rPr lang="en-CA" sz="1600" b="1" dirty="0">
                <a:solidFill>
                  <a:schemeClr val="accent4"/>
                </a:solidFill>
              </a:rPr>
              <a:t>For additional help and resources go to the Instructor Home Page and Course Resources for this course. </a:t>
            </a:r>
            <a:r>
              <a:rPr lang="en-US" sz="1600" b="1" dirty="0">
                <a:solidFill>
                  <a:schemeClr val="accent4"/>
                </a:solidFill>
              </a:rPr>
              <a:t>You also can visit the professional development site on netacad.com, the official Cisco Networking Academy Facebook page, or Instructor Only FB group.</a:t>
            </a:r>
            <a:endParaRPr lang="en-CA" sz="1600" b="1" dirty="0">
              <a:solidFill>
                <a:schemeClr val="accent4"/>
              </a:solidFill>
            </a:endParaRPr>
          </a:p>
        </p:txBody>
      </p:sp>
    </p:spTree>
    <p:custDataLst>
      <p:tags r:id="rId1"/>
    </p:custDataLst>
    <p:extLst>
      <p:ext uri="{BB962C8B-B14F-4D97-AF65-F5344CB8AC3E}">
        <p14:creationId xmlns:p14="http://schemas.microsoft.com/office/powerpoint/2010/main" val="3599581950"/>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Operation</a:t>
            </a:r>
          </a:p>
        </p:txBody>
      </p:sp>
      <p:sp>
        <p:nvSpPr>
          <p:cNvPr id="4" name="Content Placeholder 3">
            <a:extLst>
              <a:ext uri="{FF2B5EF4-FFF2-40B4-BE49-F238E27FC236}">
                <a16:creationId xmlns:a16="http://schemas.microsoft.com/office/drawing/2014/main" id="{E88979FC-6B38-4D51-8DCD-AA1025B52B7A}"/>
              </a:ext>
            </a:extLst>
          </p:cNvPr>
          <p:cNvSpPr>
            <a:spLocks noGrp="1"/>
          </p:cNvSpPr>
          <p:nvPr>
            <p:ph idx="1"/>
          </p:nvPr>
        </p:nvSpPr>
        <p:spPr>
          <a:xfrm>
            <a:off x="474662" y="731837"/>
            <a:ext cx="8280057" cy="3689897"/>
          </a:xfrm>
        </p:spPr>
        <p:txBody>
          <a:bodyPr/>
          <a:lstStyle/>
          <a:p>
            <a:pPr marL="0" indent="0" algn="l"/>
            <a:r>
              <a:rPr lang="en-US" sz="1400" dirty="0">
                <a:solidFill>
                  <a:srgbClr val="000000"/>
                </a:solidFill>
              </a:rPr>
              <a:t>LACP is part of an IEEE specification (802.3ad) that allows several physical ports to be bundled to form a single logical channel. LACP allows a switch to negotiate an automatic bundle by sending LACP packets to the other switch. It performs a function similar to PAgP with Cisco EtherChannel. Because LACP is an IEEE standard, it can be used to facilitate EtherChannels in multivendor environments. On Cisco devices, both protocols are supported.</a:t>
            </a:r>
          </a:p>
          <a:p>
            <a:pPr marL="0" indent="0" algn="l"/>
            <a:endParaRPr lang="en-US" sz="1400" b="1" dirty="0">
              <a:solidFill>
                <a:srgbClr val="000000"/>
              </a:solidFill>
            </a:endParaRPr>
          </a:p>
          <a:p>
            <a:pPr marL="0" indent="0" algn="l"/>
            <a:r>
              <a:rPr lang="en-US" sz="1400" dirty="0">
                <a:solidFill>
                  <a:srgbClr val="000000"/>
                </a:solidFill>
              </a:rPr>
              <a:t>LACP provides the same negotiation benefits as PAgP. LACP helps create the EtherChannel link by detecting the configuration of each side and making sure that they are compatible so that the EtherChannel link can be enabled when needed. The modes for LACP are as follows:</a:t>
            </a:r>
          </a:p>
          <a:p>
            <a:pPr marL="415985" lvl="1" indent="-342900">
              <a:buFont typeface="Arial" panose="020B0604020202020204" pitchFamily="34" charset="0"/>
              <a:buChar char="•"/>
            </a:pPr>
            <a:r>
              <a:rPr lang="en-US" b="1" dirty="0">
                <a:solidFill>
                  <a:srgbClr val="000000"/>
                </a:solidFill>
              </a:rPr>
              <a:t>On</a:t>
            </a:r>
            <a:r>
              <a:rPr lang="en-US" dirty="0">
                <a:solidFill>
                  <a:srgbClr val="000000"/>
                </a:solidFill>
              </a:rPr>
              <a:t> - This mode forces the interface to channel without LACP. Interfaces configured in the on mode do not exchange LACP packets.</a:t>
            </a:r>
          </a:p>
          <a:p>
            <a:pPr marL="415985" lvl="1" indent="-342900">
              <a:buFont typeface="Arial" panose="020B0604020202020204" pitchFamily="34" charset="0"/>
              <a:buChar char="•"/>
            </a:pPr>
            <a:r>
              <a:rPr lang="en-US" b="1" dirty="0">
                <a:solidFill>
                  <a:srgbClr val="000000"/>
                </a:solidFill>
              </a:rPr>
              <a:t>LACP active</a:t>
            </a:r>
            <a:r>
              <a:rPr lang="en-US" dirty="0">
                <a:solidFill>
                  <a:srgbClr val="000000"/>
                </a:solidFill>
              </a:rPr>
              <a:t> - This LACP mode places a port in an active negotiating state. In this state, the port initiates negotiations with other ports by sending LACP packets.</a:t>
            </a:r>
          </a:p>
          <a:p>
            <a:pPr marL="415985" lvl="1" indent="-342900">
              <a:buFont typeface="Arial" panose="020B0604020202020204" pitchFamily="34" charset="0"/>
              <a:buChar char="•"/>
            </a:pPr>
            <a:r>
              <a:rPr lang="en-US" b="1" dirty="0">
                <a:solidFill>
                  <a:srgbClr val="000000"/>
                </a:solidFill>
              </a:rPr>
              <a:t>LACP passive</a:t>
            </a:r>
            <a:r>
              <a:rPr lang="en-US" dirty="0">
                <a:solidFill>
                  <a:srgbClr val="000000"/>
                </a:solidFill>
              </a:rPr>
              <a:t> - This LACP mode places a port in a passive negotiating state. In this state, the port responds to the LACP packets that it receives but does not initiate LACP packet negotiation.</a:t>
            </a:r>
          </a:p>
          <a:p>
            <a:pPr marL="0" indent="0" algn="l"/>
            <a:endParaRPr lang="en-US" sz="1200" dirty="0">
              <a:solidFill>
                <a:srgbClr val="000000"/>
              </a:solidFill>
            </a:endParaRPr>
          </a:p>
        </p:txBody>
      </p:sp>
    </p:spTree>
    <p:extLst>
      <p:ext uri="{BB962C8B-B14F-4D97-AF65-F5344CB8AC3E}">
        <p14:creationId xmlns:p14="http://schemas.microsoft.com/office/powerpoint/2010/main" val="3896790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EtherChannel Operation</a:t>
            </a:r>
            <a:br>
              <a:rPr lang="en-US" dirty="0"/>
            </a:br>
            <a:r>
              <a:rPr lang="en-US" sz="2400" dirty="0"/>
              <a:t>LACP Mode Settings Example</a:t>
            </a:r>
          </a:p>
        </p:txBody>
      </p:sp>
      <p:sp>
        <p:nvSpPr>
          <p:cNvPr id="8" name="Rectangle 7">
            <a:extLst>
              <a:ext uri="{FF2B5EF4-FFF2-40B4-BE49-F238E27FC236}">
                <a16:creationId xmlns:a16="http://schemas.microsoft.com/office/drawing/2014/main" id="{FB8B27BD-16B4-48C8-80D5-0408F532F0DD}"/>
              </a:ext>
            </a:extLst>
          </p:cNvPr>
          <p:cNvSpPr/>
          <p:nvPr/>
        </p:nvSpPr>
        <p:spPr>
          <a:xfrm>
            <a:off x="323849" y="2110085"/>
            <a:ext cx="8496301" cy="276999"/>
          </a:xfrm>
          <a:prstGeom prst="rect">
            <a:avLst/>
          </a:prstGeom>
        </p:spPr>
        <p:txBody>
          <a:bodyPr wrap="square">
            <a:spAutoFit/>
          </a:bodyPr>
          <a:lstStyle/>
          <a:p>
            <a:r>
              <a:rPr lang="en-US" sz="1200" dirty="0">
                <a:solidFill>
                  <a:srgbClr val="000000"/>
                </a:solidFill>
                <a:latin typeface="+mn-lt"/>
              </a:rPr>
              <a:t>The table shows the various combination of LACP modes on S1 and S2 and the resulting channel establishment outcome.</a:t>
            </a:r>
          </a:p>
        </p:txBody>
      </p:sp>
      <p:graphicFrame>
        <p:nvGraphicFramePr>
          <p:cNvPr id="6" name="Table 6">
            <a:extLst>
              <a:ext uri="{FF2B5EF4-FFF2-40B4-BE49-F238E27FC236}">
                <a16:creationId xmlns:a16="http://schemas.microsoft.com/office/drawing/2014/main" id="{E2039DBE-33CD-42C8-9494-7E46C0B4BFCC}"/>
              </a:ext>
            </a:extLst>
          </p:cNvPr>
          <p:cNvGraphicFramePr>
            <a:graphicFrameLocks noGrp="1"/>
          </p:cNvGraphicFramePr>
          <p:nvPr>
            <p:ph idx="1"/>
            <p:extLst>
              <p:ext uri="{D42A27DB-BD31-4B8C-83A1-F6EECF244321}">
                <p14:modId xmlns:p14="http://schemas.microsoft.com/office/powerpoint/2010/main" val="3069795401"/>
              </p:ext>
            </p:extLst>
          </p:nvPr>
        </p:nvGraphicFramePr>
        <p:xfrm>
          <a:off x="431799" y="2387084"/>
          <a:ext cx="8280399" cy="2233112"/>
        </p:xfrm>
        <a:graphic>
          <a:graphicData uri="http://schemas.openxmlformats.org/drawingml/2006/table">
            <a:tbl>
              <a:tblPr firstRow="1" bandRow="1">
                <a:tableStyleId>{5C22544A-7EE6-4342-B048-85BDC9FD1C3A}</a:tableStyleId>
              </a:tblPr>
              <a:tblGrid>
                <a:gridCol w="2760133">
                  <a:extLst>
                    <a:ext uri="{9D8B030D-6E8A-4147-A177-3AD203B41FA5}">
                      <a16:colId xmlns:a16="http://schemas.microsoft.com/office/drawing/2014/main" val="644121284"/>
                    </a:ext>
                  </a:extLst>
                </a:gridCol>
                <a:gridCol w="2760133">
                  <a:extLst>
                    <a:ext uri="{9D8B030D-6E8A-4147-A177-3AD203B41FA5}">
                      <a16:colId xmlns:a16="http://schemas.microsoft.com/office/drawing/2014/main" val="4224245782"/>
                    </a:ext>
                  </a:extLst>
                </a:gridCol>
                <a:gridCol w="2760133">
                  <a:extLst>
                    <a:ext uri="{9D8B030D-6E8A-4147-A177-3AD203B41FA5}">
                      <a16:colId xmlns:a16="http://schemas.microsoft.com/office/drawing/2014/main" val="1896936921"/>
                    </a:ext>
                  </a:extLst>
                </a:gridCol>
              </a:tblGrid>
              <a:tr h="319016">
                <a:tc>
                  <a:txBody>
                    <a:bodyPr/>
                    <a:lstStyle/>
                    <a:p>
                      <a:pPr algn="l" fontAlgn="ctr"/>
                      <a:r>
                        <a:rPr lang="en-US" sz="1400" b="1" dirty="0">
                          <a:effectLst/>
                        </a:rPr>
                        <a:t>S1</a:t>
                      </a:r>
                      <a:endParaRPr lang="en-US" sz="1400" dirty="0">
                        <a:effectLst/>
                      </a:endParaRPr>
                    </a:p>
                  </a:txBody>
                  <a:tcPr marL="47625" marR="47625" marT="47625" marB="47625" anchor="ctr"/>
                </a:tc>
                <a:tc>
                  <a:txBody>
                    <a:bodyPr/>
                    <a:lstStyle/>
                    <a:p>
                      <a:pPr algn="l" fontAlgn="ctr"/>
                      <a:r>
                        <a:rPr lang="en-US" sz="1400" b="1" dirty="0">
                          <a:effectLst/>
                        </a:rPr>
                        <a:t>S2</a:t>
                      </a:r>
                      <a:endParaRPr lang="en-US" sz="1400" dirty="0">
                        <a:effectLst/>
                      </a:endParaRPr>
                    </a:p>
                  </a:txBody>
                  <a:tcPr marL="47625" marR="47625" marT="47625" marB="47625" anchor="ctr"/>
                </a:tc>
                <a:tc>
                  <a:txBody>
                    <a:bodyPr/>
                    <a:lstStyle/>
                    <a:p>
                      <a:pPr algn="l" fontAlgn="ctr"/>
                      <a:r>
                        <a:rPr lang="en-US" sz="1400" b="1" dirty="0">
                          <a:effectLst/>
                        </a:rPr>
                        <a:t>Channel Establishment</a:t>
                      </a:r>
                      <a:endParaRPr lang="en-US" sz="1400" dirty="0">
                        <a:effectLst/>
                      </a:endParaRPr>
                    </a:p>
                  </a:txBody>
                  <a:tcPr marL="47625" marR="47625" marT="47625" marB="47625" anchor="ctr"/>
                </a:tc>
                <a:extLst>
                  <a:ext uri="{0D108BD9-81ED-4DB2-BD59-A6C34878D82A}">
                    <a16:rowId xmlns:a16="http://schemas.microsoft.com/office/drawing/2014/main" val="1314096232"/>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71414976"/>
                  </a:ext>
                </a:extLst>
              </a:tr>
              <a:tr h="319016">
                <a:tc>
                  <a:txBody>
                    <a:bodyPr/>
                    <a:lstStyle/>
                    <a:p>
                      <a:pPr fontAlgn="ctr"/>
                      <a:r>
                        <a:rPr lang="en-US" sz="1400" b="0" dirty="0">
                          <a:effectLst/>
                        </a:rPr>
                        <a:t>On</a:t>
                      </a:r>
                    </a:p>
                  </a:txBody>
                  <a:tcPr marL="47625" marR="47625" marT="47625" marB="47625" anchor="ctr"/>
                </a:tc>
                <a:tc>
                  <a:txBody>
                    <a:bodyPr/>
                    <a:lstStyle/>
                    <a:p>
                      <a:pPr fontAlgn="ctr"/>
                      <a:r>
                        <a:rPr lang="en-US" sz="1400" b="0" dirty="0">
                          <a:effectLst/>
                        </a:rPr>
                        <a:t>Active/Passive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3655746299"/>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781739624"/>
                  </a:ext>
                </a:extLst>
              </a:tr>
              <a:tr h="319016">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1313281587"/>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Active</a:t>
                      </a:r>
                    </a:p>
                  </a:txBody>
                  <a:tcPr marL="47625" marR="47625" marT="47625" marB="47625" anchor="ctr"/>
                </a:tc>
                <a:tc>
                  <a:txBody>
                    <a:bodyPr/>
                    <a:lstStyle/>
                    <a:p>
                      <a:pPr fontAlgn="ctr"/>
                      <a:r>
                        <a:rPr lang="en-US" sz="1400" b="0" dirty="0">
                          <a:effectLst/>
                        </a:rPr>
                        <a:t>Yes</a:t>
                      </a:r>
                    </a:p>
                  </a:txBody>
                  <a:tcPr marL="47625" marR="47625" marT="47625" marB="47625" anchor="ctr"/>
                </a:tc>
                <a:extLst>
                  <a:ext uri="{0D108BD9-81ED-4DB2-BD59-A6C34878D82A}">
                    <a16:rowId xmlns:a16="http://schemas.microsoft.com/office/drawing/2014/main" val="2228110332"/>
                  </a:ext>
                </a:extLst>
              </a:tr>
              <a:tr h="319016">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Passive</a:t>
                      </a:r>
                    </a:p>
                  </a:txBody>
                  <a:tcPr marL="47625" marR="47625" marT="47625" marB="47625" anchor="ctr"/>
                </a:tc>
                <a:tc>
                  <a:txBody>
                    <a:bodyPr/>
                    <a:lstStyle/>
                    <a:p>
                      <a:pPr fontAlgn="ctr"/>
                      <a:r>
                        <a:rPr lang="en-US" sz="1400" b="0" dirty="0">
                          <a:effectLst/>
                        </a:rPr>
                        <a:t>No</a:t>
                      </a:r>
                    </a:p>
                  </a:txBody>
                  <a:tcPr marL="47625" marR="47625" marT="47625" marB="47625" anchor="ctr"/>
                </a:tc>
                <a:extLst>
                  <a:ext uri="{0D108BD9-81ED-4DB2-BD59-A6C34878D82A}">
                    <a16:rowId xmlns:a16="http://schemas.microsoft.com/office/drawing/2014/main" val="1300522389"/>
                  </a:ext>
                </a:extLst>
              </a:tr>
            </a:tbl>
          </a:graphicData>
        </a:graphic>
      </p:graphicFrame>
      <p:pic>
        <p:nvPicPr>
          <p:cNvPr id="9" name="Picture 8">
            <a:extLst>
              <a:ext uri="{FF2B5EF4-FFF2-40B4-BE49-F238E27FC236}">
                <a16:creationId xmlns:a16="http://schemas.microsoft.com/office/drawing/2014/main" id="{4C413900-FBB5-4114-9208-C3417BC00C5A}"/>
              </a:ext>
            </a:extLst>
          </p:cNvPr>
          <p:cNvPicPr>
            <a:picLocks noChangeAspect="1"/>
          </p:cNvPicPr>
          <p:nvPr/>
        </p:nvPicPr>
        <p:blipFill>
          <a:blip r:embed="rId3"/>
          <a:stretch>
            <a:fillRect/>
          </a:stretch>
        </p:blipFill>
        <p:spPr>
          <a:xfrm>
            <a:off x="1871660" y="756221"/>
            <a:ext cx="5400675" cy="1371600"/>
          </a:xfrm>
          <a:prstGeom prst="rect">
            <a:avLst/>
          </a:prstGeom>
        </p:spPr>
      </p:pic>
    </p:spTree>
    <p:extLst>
      <p:ext uri="{BB962C8B-B14F-4D97-AF65-F5344CB8AC3E}">
        <p14:creationId xmlns:p14="http://schemas.microsoft.com/office/powerpoint/2010/main" val="17664522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6.2 Configure EtherChannel</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following guidelines and restrictions are useful for configuring EtherChannel:</a:t>
            </a:r>
          </a:p>
          <a:p>
            <a:pPr marL="342900" indent="-342900" algn="l">
              <a:buFont typeface="Arial" panose="020B0604020202020204" pitchFamily="34" charset="0"/>
              <a:buChar char="•"/>
            </a:pPr>
            <a:r>
              <a:rPr lang="en-US" sz="1600" b="1" dirty="0">
                <a:solidFill>
                  <a:srgbClr val="000000"/>
                </a:solidFill>
              </a:rPr>
              <a:t>EtherChannel support</a:t>
            </a:r>
            <a:r>
              <a:rPr lang="en-US" sz="1600" dirty="0">
                <a:solidFill>
                  <a:srgbClr val="000000"/>
                </a:solidFill>
              </a:rPr>
              <a:t> - All Ethernet interfaces must support EtherChannel with no requirement that interfaces be physically contiguous.</a:t>
            </a:r>
          </a:p>
          <a:p>
            <a:pPr marL="342900" indent="-342900" algn="l">
              <a:buFont typeface="Arial" panose="020B0604020202020204" pitchFamily="34" charset="0"/>
              <a:buChar char="•"/>
            </a:pPr>
            <a:r>
              <a:rPr lang="en-US" sz="1600" b="1" dirty="0">
                <a:solidFill>
                  <a:srgbClr val="000000"/>
                </a:solidFill>
              </a:rPr>
              <a:t>Speed and duplex</a:t>
            </a:r>
            <a:r>
              <a:rPr lang="en-US" sz="1600" dirty="0">
                <a:solidFill>
                  <a:srgbClr val="000000"/>
                </a:solidFill>
              </a:rPr>
              <a:t> - Configure all interfaces in an EtherChannel to operate at the same speed and in the same duplex mode.</a:t>
            </a:r>
          </a:p>
          <a:p>
            <a:pPr marL="342900" indent="-342900" algn="l">
              <a:buFont typeface="Arial" panose="020B0604020202020204" pitchFamily="34" charset="0"/>
              <a:buChar char="•"/>
            </a:pPr>
            <a:r>
              <a:rPr lang="en-US" sz="1600" b="1" dirty="0">
                <a:solidFill>
                  <a:srgbClr val="000000"/>
                </a:solidFill>
              </a:rPr>
              <a:t>VLAN match</a:t>
            </a:r>
            <a:r>
              <a:rPr lang="en-US" sz="1600" dirty="0">
                <a:solidFill>
                  <a:srgbClr val="000000"/>
                </a:solidFill>
              </a:rPr>
              <a:t> - All interfaces in the EtherChannel bundle must be assigned to the same VLAN or be configured as a trunk (shown in the figure).</a:t>
            </a:r>
          </a:p>
          <a:p>
            <a:pPr marL="342900" indent="-342900" algn="l">
              <a:buFont typeface="Arial" panose="020B0604020202020204" pitchFamily="34" charset="0"/>
              <a:buChar char="•"/>
            </a:pPr>
            <a:r>
              <a:rPr lang="en-US" sz="1600" b="1" dirty="0">
                <a:solidFill>
                  <a:srgbClr val="000000"/>
                </a:solidFill>
              </a:rPr>
              <a:t>Range of VLANs</a:t>
            </a:r>
            <a:r>
              <a:rPr lang="en-US" sz="1600" dirty="0">
                <a:solidFill>
                  <a:srgbClr val="000000"/>
                </a:solidFill>
              </a:rPr>
              <a:t> - An EtherChannel supports the same allowed range of VLANs on all the interfaces in a trunking EtherChannel. If the allowed range of VLANs is not the same, the interfaces do not form an EtherChannel, even when they are set to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0" indent="0" algn="l"/>
            <a:endParaRPr lang="en-US" sz="1200" dirty="0">
              <a:solidFill>
                <a:srgbClr val="000000"/>
              </a:solidFill>
            </a:endParaRPr>
          </a:p>
        </p:txBody>
      </p:sp>
    </p:spTree>
    <p:extLst>
      <p:ext uri="{BB962C8B-B14F-4D97-AF65-F5344CB8AC3E}">
        <p14:creationId xmlns:p14="http://schemas.microsoft.com/office/powerpoint/2010/main" val="1907564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Configuration Guidelines (Cont.)</a:t>
            </a:r>
          </a:p>
        </p:txBody>
      </p:sp>
      <p:sp>
        <p:nvSpPr>
          <p:cNvPr id="5" name="Content Placeholder 4">
            <a:extLst>
              <a:ext uri="{FF2B5EF4-FFF2-40B4-BE49-F238E27FC236}">
                <a16:creationId xmlns:a16="http://schemas.microsoft.com/office/drawing/2014/main" id="{14402F9C-D6D7-4A93-936B-85F5A2F0A26D}"/>
              </a:ext>
            </a:extLst>
          </p:cNvPr>
          <p:cNvSpPr>
            <a:spLocks noGrp="1"/>
          </p:cNvSpPr>
          <p:nvPr>
            <p:ph idx="1"/>
          </p:nvPr>
        </p:nvSpPr>
        <p:spPr>
          <a:xfrm>
            <a:off x="474662" y="731838"/>
            <a:ext cx="8280057" cy="1940416"/>
          </a:xfrm>
        </p:spPr>
        <p:txBody>
          <a:bodyPr/>
          <a:lstStyle/>
          <a:p>
            <a:pPr marL="342900" indent="-342900" algn="l">
              <a:buFont typeface="Arial" panose="020B0604020202020204" pitchFamily="34" charset="0"/>
              <a:buChar char="•"/>
            </a:pPr>
            <a:r>
              <a:rPr lang="en-US" sz="1500" dirty="0">
                <a:solidFill>
                  <a:srgbClr val="000000"/>
                </a:solidFill>
              </a:rPr>
              <a:t>The figure shows a configuration that would allow an EtherChannel to form between S1 and S2.</a:t>
            </a:r>
          </a:p>
          <a:p>
            <a:pPr marL="342900" indent="-342900" algn="l">
              <a:buFont typeface="Arial" panose="020B0604020202020204" pitchFamily="34" charset="0"/>
              <a:buChar char="•"/>
            </a:pPr>
            <a:r>
              <a:rPr lang="en-US" sz="1500" dirty="0">
                <a:solidFill>
                  <a:srgbClr val="000000"/>
                </a:solidFill>
              </a:rPr>
              <a:t>If these settings must be changed, configure them in port channel interface configuration mode. Any configuration that is applied to the port channel interface also affects individual interfaces. However, configurations that are applied to the individual interfaces do not affect the port channel interface. Therefore, making configuration changes to an interface that is part of an EtherChannel link may cause interface compatibility issues.</a:t>
            </a:r>
          </a:p>
          <a:p>
            <a:pPr marL="342900" indent="-342900" algn="l">
              <a:buFont typeface="Arial" panose="020B0604020202020204" pitchFamily="34" charset="0"/>
              <a:buChar char="•"/>
            </a:pPr>
            <a:r>
              <a:rPr lang="en-US" sz="1500" dirty="0">
                <a:solidFill>
                  <a:srgbClr val="000000"/>
                </a:solidFill>
              </a:rPr>
              <a:t>The port channel can be configured in access mode, trunk mode (most common), or on a routed port.</a:t>
            </a:r>
          </a:p>
          <a:p>
            <a:pPr marL="0" indent="0" algn="l"/>
            <a:endParaRPr lang="en-US" sz="1400" dirty="0">
              <a:solidFill>
                <a:srgbClr val="000000"/>
              </a:solidFill>
            </a:endParaRPr>
          </a:p>
          <a:p>
            <a:pPr marL="342900" indent="-342900" algn="l">
              <a:buFont typeface="Arial" panose="020B0604020202020204" pitchFamily="34" charset="0"/>
              <a:buChar char="•"/>
            </a:pPr>
            <a:endParaRPr lang="en-US" sz="1400" dirty="0">
              <a:solidFill>
                <a:srgbClr val="000000"/>
              </a:solidFill>
            </a:endParaRPr>
          </a:p>
        </p:txBody>
      </p:sp>
      <p:pic>
        <p:nvPicPr>
          <p:cNvPr id="6" name="Picture 5">
            <a:extLst>
              <a:ext uri="{FF2B5EF4-FFF2-40B4-BE49-F238E27FC236}">
                <a16:creationId xmlns:a16="http://schemas.microsoft.com/office/drawing/2014/main" id="{0DEDAB16-BC09-48F3-B9D1-87C56F94592E}"/>
              </a:ext>
            </a:extLst>
          </p:cNvPr>
          <p:cNvPicPr>
            <a:picLocks noChangeAspect="1"/>
          </p:cNvPicPr>
          <p:nvPr/>
        </p:nvPicPr>
        <p:blipFill>
          <a:blip r:embed="rId3"/>
          <a:stretch>
            <a:fillRect/>
          </a:stretch>
        </p:blipFill>
        <p:spPr>
          <a:xfrm>
            <a:off x="2286501" y="2838508"/>
            <a:ext cx="4437993" cy="1947546"/>
          </a:xfrm>
          <a:prstGeom prst="rect">
            <a:avLst/>
          </a:prstGeom>
        </p:spPr>
      </p:pic>
    </p:spTree>
    <p:extLst>
      <p:ext uri="{BB962C8B-B14F-4D97-AF65-F5344CB8AC3E}">
        <p14:creationId xmlns:p14="http://schemas.microsoft.com/office/powerpoint/2010/main" val="2844543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LACP Configuration Example</a:t>
            </a:r>
          </a:p>
        </p:txBody>
      </p:sp>
      <p:sp>
        <p:nvSpPr>
          <p:cNvPr id="4" name="Content Placeholder 3">
            <a:extLst>
              <a:ext uri="{FF2B5EF4-FFF2-40B4-BE49-F238E27FC236}">
                <a16:creationId xmlns:a16="http://schemas.microsoft.com/office/drawing/2014/main" id="{B3202802-B6C4-4698-8D38-180E70AE85D3}"/>
              </a:ext>
            </a:extLst>
          </p:cNvPr>
          <p:cNvSpPr>
            <a:spLocks noGrp="1"/>
          </p:cNvSpPr>
          <p:nvPr>
            <p:ph idx="1"/>
          </p:nvPr>
        </p:nvSpPr>
        <p:spPr>
          <a:xfrm>
            <a:off x="0" y="731838"/>
            <a:ext cx="9144000" cy="2477188"/>
          </a:xfrm>
        </p:spPr>
        <p:txBody>
          <a:bodyPr/>
          <a:lstStyle/>
          <a:p>
            <a:pPr marL="0" indent="0" algn="l"/>
            <a:r>
              <a:rPr lang="en-US" sz="1600" dirty="0">
                <a:solidFill>
                  <a:srgbClr val="000000"/>
                </a:solidFill>
              </a:rPr>
              <a:t>Configuring EtherChannel with LACP requires the following three steps:</a:t>
            </a:r>
          </a:p>
          <a:p>
            <a:pPr marL="342900" indent="-342900" algn="l">
              <a:buFont typeface="Arial" panose="020B0604020202020204" pitchFamily="34" charset="0"/>
              <a:buChar char="•"/>
            </a:pPr>
            <a:r>
              <a:rPr lang="en-US" sz="1400" b="1" dirty="0">
                <a:solidFill>
                  <a:srgbClr val="000000"/>
                </a:solidFill>
              </a:rPr>
              <a:t>Step 1.</a:t>
            </a:r>
            <a:r>
              <a:rPr lang="en-US" sz="1400" dirty="0">
                <a:solidFill>
                  <a:srgbClr val="000000"/>
                </a:solidFill>
              </a:rPr>
              <a:t> Specify the interfaces that compose the EtherChannel group using the </a:t>
            </a:r>
            <a:r>
              <a:rPr lang="en-US" sz="1400" b="1" dirty="0">
                <a:solidFill>
                  <a:srgbClr val="000000"/>
                </a:solidFill>
              </a:rPr>
              <a:t>interface range</a:t>
            </a:r>
            <a:r>
              <a:rPr lang="en-US" sz="1400" dirty="0">
                <a:solidFill>
                  <a:srgbClr val="000000"/>
                </a:solidFill>
              </a:rPr>
              <a:t> </a:t>
            </a:r>
            <a:r>
              <a:rPr lang="en-US" sz="1400" i="1" dirty="0">
                <a:solidFill>
                  <a:srgbClr val="000000"/>
                </a:solidFill>
              </a:rPr>
              <a:t>interface</a:t>
            </a:r>
            <a:r>
              <a:rPr lang="en-US" sz="1400" dirty="0">
                <a:solidFill>
                  <a:srgbClr val="000000"/>
                </a:solidFill>
              </a:rPr>
              <a:t> global configuration mode command. The </a:t>
            </a:r>
            <a:r>
              <a:rPr lang="en-US" sz="1400" b="1" dirty="0">
                <a:solidFill>
                  <a:srgbClr val="000000"/>
                </a:solidFill>
              </a:rPr>
              <a:t>range</a:t>
            </a:r>
            <a:r>
              <a:rPr lang="en-US" sz="1400" dirty="0">
                <a:solidFill>
                  <a:srgbClr val="000000"/>
                </a:solidFill>
              </a:rPr>
              <a:t> keyword allows you to select several interfaces and configure them all together.</a:t>
            </a:r>
          </a:p>
          <a:p>
            <a:pPr marL="342900" indent="-342900" algn="l">
              <a:buFont typeface="Arial" panose="020B0604020202020204" pitchFamily="34" charset="0"/>
              <a:buChar char="•"/>
            </a:pPr>
            <a:r>
              <a:rPr lang="en-US" sz="1400" b="1" dirty="0">
                <a:solidFill>
                  <a:srgbClr val="000000"/>
                </a:solidFill>
              </a:rPr>
              <a:t>Step 2.</a:t>
            </a:r>
            <a:r>
              <a:rPr lang="en-US" sz="1400" dirty="0">
                <a:solidFill>
                  <a:srgbClr val="000000"/>
                </a:solidFill>
              </a:rPr>
              <a:t> Create the port channel interface with the </a:t>
            </a:r>
            <a:r>
              <a:rPr lang="en-US" sz="1400" b="1" dirty="0">
                <a:solidFill>
                  <a:srgbClr val="000000"/>
                </a:solidFill>
              </a:rPr>
              <a:t>channel-group</a:t>
            </a:r>
            <a:r>
              <a:rPr lang="en-US" sz="1400" dirty="0">
                <a:solidFill>
                  <a:srgbClr val="000000"/>
                </a:solidFill>
              </a:rPr>
              <a:t> </a:t>
            </a:r>
            <a:r>
              <a:rPr lang="en-US" sz="1400" i="1" dirty="0">
                <a:solidFill>
                  <a:srgbClr val="000000"/>
                </a:solidFill>
              </a:rPr>
              <a:t>identifier</a:t>
            </a:r>
            <a:r>
              <a:rPr lang="en-US" sz="1400" dirty="0">
                <a:solidFill>
                  <a:srgbClr val="000000"/>
                </a:solidFill>
              </a:rPr>
              <a:t> </a:t>
            </a:r>
            <a:r>
              <a:rPr lang="en-US" sz="1400" b="1" dirty="0">
                <a:solidFill>
                  <a:srgbClr val="000000"/>
                </a:solidFill>
              </a:rPr>
              <a:t>mode active</a:t>
            </a:r>
            <a:r>
              <a:rPr lang="en-US" sz="1400" dirty="0">
                <a:solidFill>
                  <a:srgbClr val="000000"/>
                </a:solidFill>
              </a:rPr>
              <a:t> command in interface range configuration mode. The identifier specifies a channel group number. The </a:t>
            </a:r>
            <a:r>
              <a:rPr lang="en-US" sz="1400" b="1" dirty="0">
                <a:solidFill>
                  <a:srgbClr val="000000"/>
                </a:solidFill>
              </a:rPr>
              <a:t>mode active</a:t>
            </a:r>
            <a:r>
              <a:rPr lang="en-US" sz="1400" dirty="0">
                <a:solidFill>
                  <a:srgbClr val="000000"/>
                </a:solidFill>
              </a:rPr>
              <a:t> keywords identify this as an LACP EtherChannel configuration.</a:t>
            </a:r>
          </a:p>
          <a:p>
            <a:pPr marL="342900" indent="-342900" algn="l">
              <a:buFont typeface="Arial" panose="020B0604020202020204" pitchFamily="34" charset="0"/>
              <a:buChar char="•"/>
            </a:pPr>
            <a:r>
              <a:rPr lang="en-US" sz="1400" b="1" dirty="0">
                <a:solidFill>
                  <a:srgbClr val="000000"/>
                </a:solidFill>
              </a:rPr>
              <a:t>Step3.</a:t>
            </a:r>
            <a:r>
              <a:rPr lang="en-US" sz="1400" dirty="0">
                <a:solidFill>
                  <a:srgbClr val="000000"/>
                </a:solidFill>
              </a:rPr>
              <a:t> To change Layer 2 settings on the port channel interface, enter port channel interface configuration mode using the </a:t>
            </a:r>
            <a:r>
              <a:rPr lang="en-US" sz="1400" b="1" dirty="0">
                <a:solidFill>
                  <a:srgbClr val="000000"/>
                </a:solidFill>
              </a:rPr>
              <a:t>interface port-channel</a:t>
            </a:r>
            <a:r>
              <a:rPr lang="en-US" sz="1400" dirty="0">
                <a:solidFill>
                  <a:srgbClr val="000000"/>
                </a:solidFill>
              </a:rPr>
              <a:t> command, followed by the interface identifier. In the example, S1 is configured with an LACP EtherChannel. The port channel is configured as a trunk interface with the allowed VLANs specified.</a:t>
            </a:r>
          </a:p>
          <a:p>
            <a:pPr marL="342900" indent="-342900" algn="l">
              <a:buFont typeface="Arial" panose="020B0604020202020204" pitchFamily="34" charset="0"/>
              <a:buChar char="•"/>
            </a:pPr>
            <a:endParaRPr lang="en-US" sz="1200" dirty="0">
              <a:solidFill>
                <a:srgbClr val="000000"/>
              </a:solidFill>
            </a:endParaRPr>
          </a:p>
        </p:txBody>
      </p:sp>
      <p:pic>
        <p:nvPicPr>
          <p:cNvPr id="7" name="Picture 6">
            <a:extLst>
              <a:ext uri="{FF2B5EF4-FFF2-40B4-BE49-F238E27FC236}">
                <a16:creationId xmlns:a16="http://schemas.microsoft.com/office/drawing/2014/main" id="{3B792C82-FBC3-4E2D-9829-2E0BF6BE9461}"/>
              </a:ext>
            </a:extLst>
          </p:cNvPr>
          <p:cNvPicPr>
            <a:picLocks noChangeAspect="1"/>
          </p:cNvPicPr>
          <p:nvPr/>
        </p:nvPicPr>
        <p:blipFill>
          <a:blip r:embed="rId3"/>
          <a:stretch>
            <a:fillRect/>
          </a:stretch>
        </p:blipFill>
        <p:spPr>
          <a:xfrm>
            <a:off x="2836204" y="3312253"/>
            <a:ext cx="3471591" cy="1376126"/>
          </a:xfrm>
          <a:prstGeom prst="rect">
            <a:avLst/>
          </a:prstGeom>
        </p:spPr>
      </p:pic>
    </p:spTree>
    <p:extLst>
      <p:ext uri="{BB962C8B-B14F-4D97-AF65-F5344CB8AC3E}">
        <p14:creationId xmlns:p14="http://schemas.microsoft.com/office/powerpoint/2010/main" val="15853873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Configure EtherChannel</a:t>
            </a:r>
            <a:br>
              <a:rPr lang="en-US" dirty="0"/>
            </a:br>
            <a:r>
              <a:rPr lang="en-US" sz="2400" dirty="0"/>
              <a:t>Packet Tracer – Configure EtherChannel</a:t>
            </a:r>
          </a:p>
        </p:txBody>
      </p:sp>
      <p:sp>
        <p:nvSpPr>
          <p:cNvPr id="5" name="Content Placeholder 4">
            <a:extLst>
              <a:ext uri="{FF2B5EF4-FFF2-40B4-BE49-F238E27FC236}">
                <a16:creationId xmlns:a16="http://schemas.microsoft.com/office/drawing/2014/main" id="{F1E02C44-7E14-4DE8-8B65-9AA38783B216}"/>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 objectives:</a:t>
            </a:r>
          </a:p>
          <a:p>
            <a:pPr marL="285750" indent="-285750" algn="l">
              <a:buFont typeface="Arial" panose="020B0604020202020204" pitchFamily="34" charset="0"/>
              <a:buChar char="•"/>
            </a:pPr>
            <a:r>
              <a:rPr lang="en-US" sz="1800" dirty="0">
                <a:solidFill>
                  <a:srgbClr val="000000"/>
                </a:solidFill>
              </a:rPr>
              <a:t>Configure Basic Switch Settings</a:t>
            </a:r>
          </a:p>
          <a:p>
            <a:pPr marL="285750" indent="-285750" algn="l">
              <a:buFont typeface="Arial" panose="020B0604020202020204" pitchFamily="34" charset="0"/>
              <a:buChar char="•"/>
            </a:pPr>
            <a:r>
              <a:rPr lang="en-US" sz="1800" dirty="0">
                <a:solidFill>
                  <a:srgbClr val="000000"/>
                </a:solidFill>
              </a:rPr>
              <a:t>Configure an EtherChannel with Cisco PAgP</a:t>
            </a:r>
          </a:p>
          <a:p>
            <a:pPr marL="285750" indent="-285750" algn="l">
              <a:buFont typeface="Arial" panose="020B0604020202020204" pitchFamily="34" charset="0"/>
              <a:buChar char="•"/>
            </a:pPr>
            <a:r>
              <a:rPr lang="en-US" sz="1800" dirty="0">
                <a:solidFill>
                  <a:srgbClr val="000000"/>
                </a:solidFill>
              </a:rPr>
              <a:t>Configure and 802.3ad EtherChannel</a:t>
            </a:r>
          </a:p>
          <a:p>
            <a:pPr marL="285750" indent="-285750" algn="l">
              <a:buFont typeface="Arial" panose="020B0604020202020204" pitchFamily="34" charset="0"/>
              <a:buChar char="•"/>
            </a:pPr>
            <a:r>
              <a:rPr lang="en-US" sz="1800" dirty="0">
                <a:solidFill>
                  <a:srgbClr val="000000"/>
                </a:solidFill>
              </a:rPr>
              <a:t>Configure a Redundant EtherChannel Link</a:t>
            </a:r>
          </a:p>
        </p:txBody>
      </p:sp>
    </p:spTree>
    <p:extLst>
      <p:ext uri="{BB962C8B-B14F-4D97-AF65-F5344CB8AC3E}">
        <p14:creationId xmlns:p14="http://schemas.microsoft.com/office/powerpoint/2010/main" val="21264288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6.3 Verify and Troubleshoot EtherChannel</a:t>
            </a:r>
          </a:p>
        </p:txBody>
      </p:sp>
    </p:spTree>
    <p:custDataLst>
      <p:tags r:id="rId1"/>
    </p:custDataLst>
    <p:extLst>
      <p:ext uri="{BB962C8B-B14F-4D97-AF65-F5344CB8AC3E}">
        <p14:creationId xmlns:p14="http://schemas.microsoft.com/office/powerpoint/2010/main" val="256543493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Verify EtherChannel</a:t>
            </a:r>
          </a:p>
        </p:txBody>
      </p:sp>
      <p:sp>
        <p:nvSpPr>
          <p:cNvPr id="5" name="Content Placeholder 4">
            <a:extLst>
              <a:ext uri="{FF2B5EF4-FFF2-40B4-BE49-F238E27FC236}">
                <a16:creationId xmlns:a16="http://schemas.microsoft.com/office/drawing/2014/main" id="{DB6DAB57-C9C1-4F52-9310-C0F72DA8C0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As always, when you configure devices in your network, you must verify your configuration. If there are problems, you will also need to be able to troubleshoot and fix them. There are a number of commands to verify an EtherChannel configuration:</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port-channel</a:t>
            </a:r>
            <a:r>
              <a:rPr lang="en-US" sz="1600" dirty="0">
                <a:solidFill>
                  <a:srgbClr val="000000"/>
                </a:solidFill>
              </a:rPr>
              <a:t> command displays the general status of the port channel interface.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summary</a:t>
            </a:r>
            <a:r>
              <a:rPr lang="en-US" sz="1600" dirty="0">
                <a:solidFill>
                  <a:srgbClr val="000000"/>
                </a:solidFill>
              </a:rPr>
              <a:t> command displays one line of information per port channel.</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etherchannel port-channel</a:t>
            </a:r>
            <a:r>
              <a:rPr lang="en-US" sz="1600" dirty="0">
                <a:solidFill>
                  <a:srgbClr val="000000"/>
                </a:solidFill>
              </a:rPr>
              <a:t> command displays information about a specific port channel interface.</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interfaces etherchannel</a:t>
            </a:r>
            <a:r>
              <a:rPr lang="en-US" sz="1600" dirty="0">
                <a:solidFill>
                  <a:srgbClr val="000000"/>
                </a:solidFill>
              </a:rPr>
              <a:t> command can provide information about the role of a physical member interface of the EtherChannel.</a:t>
            </a:r>
          </a:p>
        </p:txBody>
      </p:sp>
    </p:spTree>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Common Issues with EtherChannel Configurations</a:t>
            </a:r>
          </a:p>
        </p:txBody>
      </p:sp>
      <p:sp>
        <p:nvSpPr>
          <p:cNvPr id="4" name="Content Placeholder 3">
            <a:extLst>
              <a:ext uri="{FF2B5EF4-FFF2-40B4-BE49-F238E27FC236}">
                <a16:creationId xmlns:a16="http://schemas.microsoft.com/office/drawing/2014/main" id="{7C508740-D372-4F58-BBFC-5287922307D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All interfaces within an EtherChannel must have the same configuration of speed and duplex mode, native and allowed VLANs on trunks, and access VLAN on access ports. Ensuring these configurations will significantly reduce network problems related to EtherChannel. Common EtherChannel issues include the following:</a:t>
            </a:r>
          </a:p>
          <a:p>
            <a:pPr marL="415985" lvl="1" indent="-342900">
              <a:buFont typeface="Arial" panose="020B0604020202020204" pitchFamily="34" charset="0"/>
              <a:buChar char="•"/>
            </a:pPr>
            <a:r>
              <a:rPr lang="en-US" sz="1600" dirty="0">
                <a:solidFill>
                  <a:srgbClr val="000000"/>
                </a:solidFill>
              </a:rPr>
              <a:t>Assigned ports in the EtherChannel are not part of the same VLAN, or not configured as trunks. Ports with different native VLANs cannot form an EtherChannel.</a:t>
            </a:r>
          </a:p>
          <a:p>
            <a:pPr marL="415985" lvl="1" indent="-342900">
              <a:buFont typeface="Arial" panose="020B0604020202020204" pitchFamily="34" charset="0"/>
              <a:buChar char="•"/>
            </a:pPr>
            <a:r>
              <a:rPr lang="en-US" sz="1600" dirty="0">
                <a:solidFill>
                  <a:srgbClr val="000000"/>
                </a:solidFill>
              </a:rPr>
              <a:t>Trunking was configured on some of the ports that make up the EtherChannel, but not all of them. It is not recommended that you configure trunking mode on individual ports that make up the EtherChannel. When configuring a trunk on an EtherChannel, verify the trunking mode on the EtherChannel.</a:t>
            </a:r>
          </a:p>
          <a:p>
            <a:pPr marL="415985" lvl="1" indent="-342900">
              <a:buFont typeface="Arial" panose="020B0604020202020204" pitchFamily="34" charset="0"/>
              <a:buChar char="•"/>
            </a:pPr>
            <a:r>
              <a:rPr lang="en-US" sz="1600" dirty="0">
                <a:solidFill>
                  <a:srgbClr val="000000"/>
                </a:solidFill>
              </a:rPr>
              <a:t>If the allowed range of VLANs is not the same, the ports do not form an EtherChannel even when PAgP is set to the </a:t>
            </a:r>
            <a:r>
              <a:rPr lang="en-US" sz="1600" b="1" dirty="0">
                <a:solidFill>
                  <a:srgbClr val="000000"/>
                </a:solidFill>
              </a:rPr>
              <a:t>auto</a:t>
            </a:r>
            <a:r>
              <a:rPr lang="en-US" sz="1600" dirty="0">
                <a:solidFill>
                  <a:srgbClr val="000000"/>
                </a:solidFill>
              </a:rPr>
              <a:t> or </a:t>
            </a:r>
            <a:r>
              <a:rPr lang="en-US" sz="1600" b="1" dirty="0">
                <a:solidFill>
                  <a:srgbClr val="000000"/>
                </a:solidFill>
              </a:rPr>
              <a:t>desirable</a:t>
            </a:r>
            <a:r>
              <a:rPr lang="en-US" sz="1600" dirty="0">
                <a:solidFill>
                  <a:srgbClr val="000000"/>
                </a:solidFill>
              </a:rPr>
              <a:t> mode.</a:t>
            </a:r>
          </a:p>
          <a:p>
            <a:pPr marL="415985" lvl="1" indent="-342900">
              <a:buFont typeface="Arial" panose="020B0604020202020204" pitchFamily="34" charset="0"/>
              <a:buChar char="•"/>
            </a:pPr>
            <a:r>
              <a:rPr lang="en-US" sz="1600" dirty="0">
                <a:solidFill>
                  <a:srgbClr val="000000"/>
                </a:solidFill>
              </a:rPr>
              <a:t>The dynamic negotiation options for PAgP and LACP are not compatibly configured on both ends of the EtherChannel.</a:t>
            </a:r>
          </a:p>
          <a:p>
            <a:pPr marL="0" indent="0" algn="l"/>
            <a:endParaRPr lang="en-US" sz="1400" dirty="0">
              <a:solidFill>
                <a:srgbClr val="000000"/>
              </a:solidFill>
            </a:endParaRPr>
          </a:p>
        </p:txBody>
      </p:sp>
    </p:spTree>
    <p:extLst>
      <p:ext uri="{BB962C8B-B14F-4D97-AF65-F5344CB8AC3E}">
        <p14:creationId xmlns:p14="http://schemas.microsoft.com/office/powerpoint/2010/main" val="1452771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DBD329-AB20-664C-9697-486FE5CED9B9}"/>
              </a:ext>
            </a:extLst>
          </p:cNvPr>
          <p:cNvSpPr>
            <a:spLocks noGrp="1"/>
          </p:cNvSpPr>
          <p:nvPr>
            <p:ph type="title"/>
          </p:nvPr>
        </p:nvSpPr>
        <p:spPr>
          <a:xfrm>
            <a:off x="0" y="189238"/>
            <a:ext cx="9144000" cy="609708"/>
          </a:xfrm>
        </p:spPr>
        <p:txBody>
          <a:bodyPr/>
          <a:lstStyle/>
          <a:p>
            <a:r>
              <a:rPr lang="en-US" dirty="0"/>
              <a:t>What to Expect in this Module</a:t>
            </a:r>
          </a:p>
        </p:txBody>
      </p:sp>
      <p:sp>
        <p:nvSpPr>
          <p:cNvPr id="2" name="Content Placeholder 1">
            <a:extLst>
              <a:ext uri="{FF2B5EF4-FFF2-40B4-BE49-F238E27FC236}">
                <a16:creationId xmlns:a16="http://schemas.microsoft.com/office/drawing/2014/main" id="{C2EDE137-350D-6D47-BD51-750CD198389A}"/>
              </a:ext>
            </a:extLst>
          </p:cNvPr>
          <p:cNvSpPr>
            <a:spLocks noGrp="1"/>
          </p:cNvSpPr>
          <p:nvPr>
            <p:ph idx="1"/>
          </p:nvPr>
        </p:nvSpPr>
        <p:spPr>
          <a:xfrm>
            <a:off x="144065" y="798945"/>
            <a:ext cx="8853286" cy="346366"/>
          </a:xfrm>
        </p:spPr>
        <p:txBody>
          <a:bodyPr/>
          <a:lstStyle/>
          <a:p>
            <a:r>
              <a:rPr lang="en-US" dirty="0"/>
              <a:t>To facilitate learning, the following features within the GUI may be included in this module:</a:t>
            </a:r>
          </a:p>
          <a:p>
            <a:endParaRPr lang="en-US" dirty="0"/>
          </a:p>
          <a:p>
            <a:endParaRPr lang="en-US" dirty="0"/>
          </a:p>
          <a:p>
            <a:pPr marL="0" indent="0">
              <a:buNone/>
            </a:pPr>
            <a:endParaRPr lang="en-US" dirty="0"/>
          </a:p>
        </p:txBody>
      </p:sp>
      <p:graphicFrame>
        <p:nvGraphicFramePr>
          <p:cNvPr id="4" name="Table 3">
            <a:extLst>
              <a:ext uri="{FF2B5EF4-FFF2-40B4-BE49-F238E27FC236}">
                <a16:creationId xmlns:a16="http://schemas.microsoft.com/office/drawing/2014/main" id="{24EE699F-A87C-2246-9235-C1DFDF6B2651}"/>
              </a:ext>
            </a:extLst>
          </p:cNvPr>
          <p:cNvGraphicFramePr>
            <a:graphicFrameLocks noGrp="1"/>
          </p:cNvGraphicFramePr>
          <p:nvPr>
            <p:extLst/>
          </p:nvPr>
        </p:nvGraphicFramePr>
        <p:xfrm>
          <a:off x="301658" y="1145310"/>
          <a:ext cx="8557528" cy="3006492"/>
        </p:xfrm>
        <a:graphic>
          <a:graphicData uri="http://schemas.openxmlformats.org/drawingml/2006/table">
            <a:tbl>
              <a:tblPr firstRow="1" bandRow="1">
                <a:tableStyleId>{5C22544A-7EE6-4342-B048-85BDC9FD1C3A}</a:tableStyleId>
              </a:tblPr>
              <a:tblGrid>
                <a:gridCol w="2140558">
                  <a:extLst>
                    <a:ext uri="{9D8B030D-6E8A-4147-A177-3AD203B41FA5}">
                      <a16:colId xmlns:a16="http://schemas.microsoft.com/office/drawing/2014/main" val="200107645"/>
                    </a:ext>
                  </a:extLst>
                </a:gridCol>
                <a:gridCol w="6416970">
                  <a:extLst>
                    <a:ext uri="{9D8B030D-6E8A-4147-A177-3AD203B41FA5}">
                      <a16:colId xmlns:a16="http://schemas.microsoft.com/office/drawing/2014/main" val="2648404099"/>
                    </a:ext>
                  </a:extLst>
                </a:gridCol>
              </a:tblGrid>
              <a:tr h="265091">
                <a:tc>
                  <a:txBody>
                    <a:bodyPr/>
                    <a:lstStyle/>
                    <a:p>
                      <a:r>
                        <a:rPr lang="en-US" dirty="0"/>
                        <a:t>Feature</a:t>
                      </a:r>
                    </a:p>
                  </a:txBody>
                  <a:tcPr/>
                </a:tc>
                <a:tc>
                  <a:txBody>
                    <a:bodyPr/>
                    <a:lstStyle/>
                    <a:p>
                      <a:r>
                        <a:rPr lang="en-US" dirty="0"/>
                        <a:t>Description</a:t>
                      </a:r>
                    </a:p>
                  </a:txBody>
                  <a:tcPr/>
                </a:tc>
                <a:extLst>
                  <a:ext uri="{0D108BD9-81ED-4DB2-BD59-A6C34878D82A}">
                    <a16:rowId xmlns:a16="http://schemas.microsoft.com/office/drawing/2014/main" val="367710602"/>
                  </a:ext>
                </a:extLst>
              </a:tr>
              <a:tr h="331556">
                <a:tc>
                  <a:txBody>
                    <a:bodyPr/>
                    <a:lstStyle/>
                    <a:p>
                      <a:pPr algn="l" fontAlgn="b"/>
                      <a:r>
                        <a:rPr lang="en-US" sz="1400" b="0" i="0" u="none" strike="noStrike" dirty="0">
                          <a:solidFill>
                            <a:srgbClr val="000000"/>
                          </a:solidFill>
                          <a:effectLst/>
                          <a:latin typeface="+mn-lt"/>
                        </a:rPr>
                        <a:t>Animations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698835149"/>
                  </a:ext>
                </a:extLst>
              </a:tr>
              <a:tr h="37941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Videos</a:t>
                      </a:r>
                    </a:p>
                  </a:txBody>
                  <a:tcPr marL="9525" marR="9525" marT="9525" marB="0" anchor="b"/>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dirty="0"/>
                        <a:t>Expose learners to new skills and concepts.</a:t>
                      </a:r>
                    </a:p>
                  </a:txBody>
                  <a:tcPr/>
                </a:tc>
                <a:extLst>
                  <a:ext uri="{0D108BD9-81ED-4DB2-BD59-A6C34878D82A}">
                    <a16:rowId xmlns:a16="http://schemas.microsoft.com/office/drawing/2014/main" val="904576505"/>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Check Your Understanding(CYU)</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Per topic online quiz to help learners gauge content understanding. </a:t>
                      </a:r>
                    </a:p>
                  </a:txBody>
                  <a:tcPr/>
                </a:tc>
                <a:extLst>
                  <a:ext uri="{0D108BD9-81ED-4DB2-BD59-A6C34878D82A}">
                    <a16:rowId xmlns:a16="http://schemas.microsoft.com/office/drawing/2014/main" val="2876586054"/>
                  </a:ext>
                </a:extLst>
              </a:tr>
              <a:tr h="178145">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Interactive Activities</a:t>
                      </a:r>
                    </a:p>
                  </a:txBody>
                  <a:tcPr marL="9525" marR="9525" marT="9525" marB="0" anchor="b"/>
                </a:tc>
                <a:tc>
                  <a:txBody>
                    <a:bodyPr/>
                    <a:lstStyle/>
                    <a:p>
                      <a:r>
                        <a:rPr lang="en-US" dirty="0"/>
                        <a:t>A variety of formats to help learners gauge content understanding.</a:t>
                      </a:r>
                    </a:p>
                  </a:txBody>
                  <a:tcPr/>
                </a:tc>
                <a:extLst>
                  <a:ext uri="{0D108BD9-81ED-4DB2-BD59-A6C34878D82A}">
                    <a16:rowId xmlns:a16="http://schemas.microsoft.com/office/drawing/2014/main" val="3454703549"/>
                  </a:ext>
                </a:extLst>
              </a:tr>
              <a:tr h="215293">
                <a:tc>
                  <a:txBody>
                    <a:bodyPr/>
                    <a:lstStyle/>
                    <a:p>
                      <a:pPr algn="l" fontAlgn="b"/>
                      <a:r>
                        <a:rPr lang="en-US" sz="1400" b="0" i="0" u="none" strike="noStrike" dirty="0">
                          <a:solidFill>
                            <a:srgbClr val="000000"/>
                          </a:solidFill>
                          <a:effectLst/>
                          <a:latin typeface="+mn-lt"/>
                        </a:rPr>
                        <a:t>Syntax Checker</a:t>
                      </a:r>
                    </a:p>
                  </a:txBody>
                  <a:tcPr marL="9525" marR="9525" marT="9525" marB="0" anchor="b"/>
                </a:tc>
                <a:tc>
                  <a:txBody>
                    <a:bodyPr/>
                    <a:lstStyle/>
                    <a:p>
                      <a:r>
                        <a:rPr lang="en-US" dirty="0"/>
                        <a:t>Small simulations that expose learners to Cisco command line to practice configuration skills.</a:t>
                      </a:r>
                    </a:p>
                  </a:txBody>
                  <a:tcPr/>
                </a:tc>
                <a:extLst>
                  <a:ext uri="{0D108BD9-81ED-4DB2-BD59-A6C34878D82A}">
                    <a16:rowId xmlns:a16="http://schemas.microsoft.com/office/drawing/2014/main" val="2195331658"/>
                  </a:ext>
                </a:extLst>
              </a:tr>
              <a:tr h="265091">
                <a:tc>
                  <a:txBody>
                    <a:bodyPr/>
                    <a:lstStyle/>
                    <a:p>
                      <a:pPr algn="l" fontAlgn="b"/>
                      <a:r>
                        <a:rPr lang="en-US" sz="1400" b="0" i="0" u="none" strike="noStrike" dirty="0">
                          <a:solidFill>
                            <a:srgbClr val="000000"/>
                          </a:solidFill>
                          <a:effectLst/>
                          <a:latin typeface="+mn-lt"/>
                        </a:rPr>
                        <a:t>PT Activity</a:t>
                      </a:r>
                    </a:p>
                  </a:txBody>
                  <a:tcPr marL="9525" marR="9525" marT="9525" marB="0" anchor="b"/>
                </a:tc>
                <a:tc>
                  <a:txBody>
                    <a:bodyPr/>
                    <a:lstStyle/>
                    <a:p>
                      <a:r>
                        <a:rPr lang="en-US" dirty="0"/>
                        <a:t>Simulation and modeling activities designed to explore, acquire, reinforce, and expand skills.</a:t>
                      </a:r>
                    </a:p>
                  </a:txBody>
                  <a:tcPr/>
                </a:tc>
                <a:extLst>
                  <a:ext uri="{0D108BD9-81ED-4DB2-BD59-A6C34878D82A}">
                    <a16:rowId xmlns:a16="http://schemas.microsoft.com/office/drawing/2014/main" val="3727131555"/>
                  </a:ext>
                </a:extLst>
              </a:tr>
            </a:tbl>
          </a:graphicData>
        </a:graphic>
      </p:graphicFrame>
    </p:spTree>
    <p:custDataLst>
      <p:tags r:id="rId1"/>
    </p:custDataLst>
    <p:extLst>
      <p:ext uri="{BB962C8B-B14F-4D97-AF65-F5344CB8AC3E}">
        <p14:creationId xmlns:p14="http://schemas.microsoft.com/office/powerpoint/2010/main" val="122153960"/>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8"/>
            <a:ext cx="8280057" cy="731838"/>
          </a:xfrm>
        </p:spPr>
        <p:txBody>
          <a:bodyPr/>
          <a:lstStyle/>
          <a:p>
            <a:pPr marL="0" indent="0" algn="l"/>
            <a:r>
              <a:rPr lang="en-US" sz="1600" dirty="0">
                <a:solidFill>
                  <a:srgbClr val="000000"/>
                </a:solidFill>
              </a:rPr>
              <a:t>In the figure, interfaces F0/1 and F0/2 on switches S1 and S2 are connected with an EtherChannel. However, the EtherChannel is not operational.</a:t>
            </a:r>
          </a:p>
          <a:p>
            <a:pPr marL="0" indent="0" algn="l"/>
            <a:br>
              <a:rPr lang="en-US" sz="1600" dirty="0">
                <a:solidFill>
                  <a:srgbClr val="000000"/>
                </a:solidFill>
              </a:rPr>
            </a:br>
            <a:endParaRPr lang="en-US" sz="1600" dirty="0">
              <a:solidFill>
                <a:srgbClr val="000000"/>
              </a:solidFill>
            </a:endParaRPr>
          </a:p>
        </p:txBody>
      </p:sp>
      <p:pic>
        <p:nvPicPr>
          <p:cNvPr id="6" name="Picture 5">
            <a:extLst>
              <a:ext uri="{FF2B5EF4-FFF2-40B4-BE49-F238E27FC236}">
                <a16:creationId xmlns:a16="http://schemas.microsoft.com/office/drawing/2014/main" id="{EDCAC2A1-2055-4E19-B01E-83BD0EA16DA0}"/>
              </a:ext>
            </a:extLst>
          </p:cNvPr>
          <p:cNvPicPr>
            <a:picLocks noChangeAspect="1"/>
          </p:cNvPicPr>
          <p:nvPr/>
        </p:nvPicPr>
        <p:blipFill>
          <a:blip r:embed="rId3"/>
          <a:stretch>
            <a:fillRect/>
          </a:stretch>
        </p:blipFill>
        <p:spPr>
          <a:xfrm>
            <a:off x="1058361" y="1773620"/>
            <a:ext cx="6228766" cy="1146471"/>
          </a:xfrm>
          <a:prstGeom prst="rect">
            <a:avLst/>
          </a:prstGeom>
        </p:spPr>
      </p:pic>
    </p:spTree>
    <p:extLst>
      <p:ext uri="{BB962C8B-B14F-4D97-AF65-F5344CB8AC3E}">
        <p14:creationId xmlns:p14="http://schemas.microsoft.com/office/powerpoint/2010/main" val="1020682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474662" y="731837"/>
            <a:ext cx="8280057" cy="556123"/>
          </a:xfrm>
        </p:spPr>
        <p:txBody>
          <a:bodyPr/>
          <a:lstStyle/>
          <a:p>
            <a:pPr marL="0" indent="0" algn="l"/>
            <a:r>
              <a:rPr lang="en-US" sz="1600" b="1" dirty="0">
                <a:solidFill>
                  <a:srgbClr val="000000"/>
                </a:solidFill>
              </a:rPr>
              <a:t>Step 1. View the EtherChannel Summary Information: </a:t>
            </a:r>
            <a:r>
              <a:rPr lang="en-US" sz="1600" dirty="0">
                <a:solidFill>
                  <a:srgbClr val="000000"/>
                </a:solidFill>
              </a:rPr>
              <a:t>The output of the </a:t>
            </a:r>
            <a:r>
              <a:rPr lang="en-US" sz="1600" b="1" dirty="0">
                <a:solidFill>
                  <a:srgbClr val="000000"/>
                </a:solidFill>
              </a:rPr>
              <a:t>show etherchannel summary</a:t>
            </a:r>
            <a:r>
              <a:rPr lang="en-US" sz="1600" dirty="0">
                <a:solidFill>
                  <a:srgbClr val="000000"/>
                </a:solidFill>
              </a:rPr>
              <a:t> command indicates that the EtherChannel is down.</a:t>
            </a:r>
            <a:br>
              <a:rPr lang="en-US" sz="1400" dirty="0">
                <a:solidFill>
                  <a:srgbClr val="000000"/>
                </a:solidFill>
              </a:rPr>
            </a:br>
            <a:endParaRPr lang="en-US" sz="1400" dirty="0">
              <a:solidFill>
                <a:srgbClr val="000000"/>
              </a:solidFill>
            </a:endParaRPr>
          </a:p>
        </p:txBody>
      </p:sp>
      <p:pic>
        <p:nvPicPr>
          <p:cNvPr id="2" name="Picture 1">
            <a:extLst>
              <a:ext uri="{FF2B5EF4-FFF2-40B4-BE49-F238E27FC236}">
                <a16:creationId xmlns:a16="http://schemas.microsoft.com/office/drawing/2014/main" id="{9E1E4494-FF79-4C1E-9860-DCEBD25A01D1}"/>
              </a:ext>
            </a:extLst>
          </p:cNvPr>
          <p:cNvPicPr>
            <a:picLocks noChangeAspect="1"/>
          </p:cNvPicPr>
          <p:nvPr/>
        </p:nvPicPr>
        <p:blipFill>
          <a:blip r:embed="rId3"/>
          <a:stretch>
            <a:fillRect/>
          </a:stretch>
        </p:blipFill>
        <p:spPr>
          <a:xfrm>
            <a:off x="2145260" y="1287960"/>
            <a:ext cx="4853480" cy="3232966"/>
          </a:xfrm>
          <a:prstGeom prst="rect">
            <a:avLst/>
          </a:prstGeom>
        </p:spPr>
      </p:pic>
    </p:spTree>
    <p:extLst>
      <p:ext uri="{BB962C8B-B14F-4D97-AF65-F5344CB8AC3E}">
        <p14:creationId xmlns:p14="http://schemas.microsoft.com/office/powerpoint/2010/main" val="8624904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5" name="Content Placeholder 4">
            <a:extLst>
              <a:ext uri="{FF2B5EF4-FFF2-40B4-BE49-F238E27FC236}">
                <a16:creationId xmlns:a16="http://schemas.microsoft.com/office/drawing/2014/main" id="{B192CB3F-11C7-4E7D-AF4C-3024EF013665}"/>
              </a:ext>
            </a:extLst>
          </p:cNvPr>
          <p:cNvSpPr>
            <a:spLocks noGrp="1"/>
          </p:cNvSpPr>
          <p:nvPr>
            <p:ph idx="1"/>
          </p:nvPr>
        </p:nvSpPr>
        <p:spPr>
          <a:xfrm>
            <a:off x="328014" y="1018146"/>
            <a:ext cx="5016024" cy="2204516"/>
          </a:xfrm>
        </p:spPr>
        <p:txBody>
          <a:bodyPr/>
          <a:lstStyle/>
          <a:p>
            <a:pPr marL="0" indent="0" algn="l"/>
            <a:r>
              <a:rPr lang="en-US" sz="1600" b="1" dirty="0">
                <a:solidFill>
                  <a:srgbClr val="000000"/>
                </a:solidFill>
              </a:rPr>
              <a:t>Step 2. View Port Channel Configuration: </a:t>
            </a:r>
            <a:r>
              <a:rPr lang="en-US" sz="1600" dirty="0">
                <a:solidFill>
                  <a:srgbClr val="000000"/>
                </a:solidFill>
              </a:rPr>
              <a:t>In the </a:t>
            </a:r>
            <a:r>
              <a:rPr lang="en-US" sz="1600" b="1" dirty="0">
                <a:solidFill>
                  <a:srgbClr val="000000"/>
                </a:solidFill>
              </a:rPr>
              <a:t>show run | begin interface port-channel</a:t>
            </a:r>
            <a:r>
              <a:rPr lang="en-US" sz="1600" dirty="0">
                <a:solidFill>
                  <a:srgbClr val="000000"/>
                </a:solidFill>
              </a:rPr>
              <a:t> output, more detailed output indicates that there are incompatible PAgP modes configured on S1 and S2.</a:t>
            </a:r>
          </a:p>
        </p:txBody>
      </p:sp>
      <p:pic>
        <p:nvPicPr>
          <p:cNvPr id="4" name="Picture 3">
            <a:extLst>
              <a:ext uri="{FF2B5EF4-FFF2-40B4-BE49-F238E27FC236}">
                <a16:creationId xmlns:a16="http://schemas.microsoft.com/office/drawing/2014/main" id="{BF83C055-5895-411B-ACA9-145FACFF257A}"/>
              </a:ext>
            </a:extLst>
          </p:cNvPr>
          <p:cNvPicPr>
            <a:picLocks noChangeAspect="1"/>
          </p:cNvPicPr>
          <p:nvPr/>
        </p:nvPicPr>
        <p:blipFill>
          <a:blip r:embed="rId3"/>
          <a:stretch>
            <a:fillRect/>
          </a:stretch>
        </p:blipFill>
        <p:spPr>
          <a:xfrm>
            <a:off x="5709169" y="793020"/>
            <a:ext cx="2442277" cy="3832590"/>
          </a:xfrm>
          <a:prstGeom prst="rect">
            <a:avLst/>
          </a:prstGeom>
        </p:spPr>
      </p:pic>
    </p:spTree>
    <p:extLst>
      <p:ext uri="{BB962C8B-B14F-4D97-AF65-F5344CB8AC3E}">
        <p14:creationId xmlns:p14="http://schemas.microsoft.com/office/powerpoint/2010/main" val="4950565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1919923"/>
          </a:xfrm>
        </p:spPr>
        <p:txBody>
          <a:bodyPr/>
          <a:lstStyle/>
          <a:p>
            <a:pPr marL="0" indent="0" algn="l"/>
            <a:r>
              <a:rPr lang="en-US" sz="1600" b="1" dirty="0">
                <a:solidFill>
                  <a:srgbClr val="000000"/>
                </a:solidFill>
              </a:rPr>
              <a:t>Step 3: Correct the Misconfiguration: </a:t>
            </a:r>
            <a:r>
              <a:rPr lang="en-US" sz="1600" dirty="0">
                <a:solidFill>
                  <a:srgbClr val="000000"/>
                </a:solidFill>
              </a:rPr>
              <a:t>To correct the issue, the PAgP mode on the EtherChannel is changed to desirable.</a:t>
            </a:r>
          </a:p>
          <a:p>
            <a:pPr marL="0" indent="0" algn="l"/>
            <a:r>
              <a:rPr lang="en-US" sz="1600" b="1" dirty="0">
                <a:solidFill>
                  <a:srgbClr val="000000"/>
                </a:solidFill>
              </a:rPr>
              <a:t>Note</a:t>
            </a:r>
            <a:r>
              <a:rPr lang="en-US" sz="1600" dirty="0">
                <a:solidFill>
                  <a:srgbClr val="000000"/>
                </a:solidFill>
              </a:rPr>
              <a:t>: EtherChannel and STP must interoperate. For this reason, the order in which EtherChannel-related commands are entered is important, which is why you see interface Port-Channel 1 removed and then re-added with the </a:t>
            </a:r>
            <a:r>
              <a:rPr lang="en-US" sz="1600" b="1" dirty="0">
                <a:solidFill>
                  <a:srgbClr val="000000"/>
                </a:solidFill>
              </a:rPr>
              <a:t>channel-group</a:t>
            </a:r>
            <a:r>
              <a:rPr lang="en-US" sz="1600" dirty="0">
                <a:solidFill>
                  <a:srgbClr val="000000"/>
                </a:solidFill>
              </a:rPr>
              <a:t> command, as opposed to directly changed. If one tries to change the configuration directly, STP errors cause the associated ports to go into blocking or errdisabled state.</a:t>
            </a:r>
          </a:p>
          <a:p>
            <a:pPr marL="0" indent="0" algn="l"/>
            <a:endParaRPr lang="en-US" sz="1200" dirty="0">
              <a:solidFill>
                <a:srgbClr val="000000"/>
              </a:solidFill>
            </a:endParaRPr>
          </a:p>
        </p:txBody>
      </p:sp>
      <p:pic>
        <p:nvPicPr>
          <p:cNvPr id="7" name="Picture 6">
            <a:extLst>
              <a:ext uri="{FF2B5EF4-FFF2-40B4-BE49-F238E27FC236}">
                <a16:creationId xmlns:a16="http://schemas.microsoft.com/office/drawing/2014/main" id="{20F4F1D5-F23F-4DA6-8F4C-9417B4592CFA}"/>
              </a:ext>
            </a:extLst>
          </p:cNvPr>
          <p:cNvPicPr>
            <a:picLocks noChangeAspect="1"/>
          </p:cNvPicPr>
          <p:nvPr/>
        </p:nvPicPr>
        <p:blipFill>
          <a:blip r:embed="rId3"/>
          <a:stretch>
            <a:fillRect/>
          </a:stretch>
        </p:blipFill>
        <p:spPr>
          <a:xfrm>
            <a:off x="3016967" y="2571750"/>
            <a:ext cx="3110065" cy="2167621"/>
          </a:xfrm>
          <a:prstGeom prst="rect">
            <a:avLst/>
          </a:prstGeom>
        </p:spPr>
      </p:pic>
    </p:spTree>
    <p:extLst>
      <p:ext uri="{BB962C8B-B14F-4D97-AF65-F5344CB8AC3E}">
        <p14:creationId xmlns:p14="http://schemas.microsoft.com/office/powerpoint/2010/main" val="32316458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Troubleshoot EtherChannel Example (Cont.)</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625689"/>
          </a:xfrm>
        </p:spPr>
        <p:txBody>
          <a:bodyPr/>
          <a:lstStyle/>
          <a:p>
            <a:pPr marL="0" indent="0" algn="l"/>
            <a:r>
              <a:rPr lang="en-US" sz="1600" b="1" dirty="0">
                <a:solidFill>
                  <a:srgbClr val="000000"/>
                </a:solidFill>
              </a:rPr>
              <a:t>Step 4. Verify EtherChannel is Operational: </a:t>
            </a:r>
            <a:r>
              <a:rPr lang="en-US" sz="1600" dirty="0">
                <a:solidFill>
                  <a:srgbClr val="000000"/>
                </a:solidFill>
              </a:rPr>
              <a:t>The EtherChannel is now active as verified by the output of the </a:t>
            </a:r>
            <a:r>
              <a:rPr lang="en-US" sz="1600" b="1" dirty="0">
                <a:solidFill>
                  <a:srgbClr val="000000"/>
                </a:solidFill>
              </a:rPr>
              <a:t>show etherchannel summary</a:t>
            </a:r>
            <a:r>
              <a:rPr lang="en-US" sz="1600" dirty="0">
                <a:solidFill>
                  <a:srgbClr val="000000"/>
                </a:solidFill>
              </a:rPr>
              <a:t> command.</a:t>
            </a:r>
          </a:p>
          <a:p>
            <a:pPr marL="0" indent="0" algn="l"/>
            <a:endParaRPr lang="en-US" sz="1400" dirty="0">
              <a:solidFill>
                <a:srgbClr val="000000"/>
              </a:solidFill>
            </a:endParaRPr>
          </a:p>
        </p:txBody>
      </p:sp>
      <p:pic>
        <p:nvPicPr>
          <p:cNvPr id="2" name="Picture 1">
            <a:extLst>
              <a:ext uri="{FF2B5EF4-FFF2-40B4-BE49-F238E27FC236}">
                <a16:creationId xmlns:a16="http://schemas.microsoft.com/office/drawing/2014/main" id="{39A1859B-EF71-4142-9BF4-7E584AFDB803}"/>
              </a:ext>
            </a:extLst>
          </p:cNvPr>
          <p:cNvPicPr>
            <a:picLocks noChangeAspect="1"/>
          </p:cNvPicPr>
          <p:nvPr/>
        </p:nvPicPr>
        <p:blipFill>
          <a:blip r:embed="rId3"/>
          <a:stretch>
            <a:fillRect/>
          </a:stretch>
        </p:blipFill>
        <p:spPr>
          <a:xfrm>
            <a:off x="2325167" y="1357526"/>
            <a:ext cx="4493665" cy="3064208"/>
          </a:xfrm>
          <a:prstGeom prst="rect">
            <a:avLst/>
          </a:prstGeom>
        </p:spPr>
      </p:pic>
    </p:spTree>
    <p:extLst>
      <p:ext uri="{BB962C8B-B14F-4D97-AF65-F5344CB8AC3E}">
        <p14:creationId xmlns:p14="http://schemas.microsoft.com/office/powerpoint/2010/main" val="2653981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and Troubleshoot EtherChannel</a:t>
            </a:r>
            <a:br>
              <a:rPr lang="en-US" dirty="0"/>
            </a:br>
            <a:r>
              <a:rPr lang="en-US" sz="2400" dirty="0"/>
              <a:t>Packet Tracer – Troubleshoot EtherChannel</a:t>
            </a:r>
          </a:p>
        </p:txBody>
      </p:sp>
      <p:sp>
        <p:nvSpPr>
          <p:cNvPr id="6" name="Content Placeholder 5">
            <a:extLst>
              <a:ext uri="{FF2B5EF4-FFF2-40B4-BE49-F238E27FC236}">
                <a16:creationId xmlns:a16="http://schemas.microsoft.com/office/drawing/2014/main" id="{8172A352-7588-436F-88AF-722A69C3732C}"/>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complete the following:</a:t>
            </a:r>
          </a:p>
          <a:p>
            <a:pPr marL="285750" indent="-285750" algn="l">
              <a:buFont typeface="Arial" panose="020B0604020202020204" pitchFamily="34" charset="0"/>
              <a:buChar char="•"/>
            </a:pPr>
            <a:r>
              <a:rPr lang="en-US" sz="1800" dirty="0">
                <a:solidFill>
                  <a:srgbClr val="000000"/>
                </a:solidFill>
              </a:rPr>
              <a:t>Examine the Physical Layer and Correct Switch Port Mode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a:p>
            <a:pPr marL="285750" indent="-285750" algn="l">
              <a:buFont typeface="Arial" panose="020B0604020202020204" pitchFamily="34" charset="0"/>
              <a:buChar char="•"/>
            </a:pPr>
            <a:r>
              <a:rPr lang="en-US" sz="1800" dirty="0">
                <a:solidFill>
                  <a:srgbClr val="000000"/>
                </a:solidFill>
              </a:rPr>
              <a:t>Identify and Correct Port Channel Assignment Issues</a:t>
            </a:r>
          </a:p>
        </p:txBody>
      </p:sp>
    </p:spTree>
    <p:extLst>
      <p:ext uri="{BB962C8B-B14F-4D97-AF65-F5344CB8AC3E}">
        <p14:creationId xmlns:p14="http://schemas.microsoft.com/office/powerpoint/2010/main" val="4256445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6.4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Packet Tracer – Implement EtherChannel</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marL="0" indent="0">
              <a:buNone/>
            </a:pPr>
            <a:r>
              <a:rPr lang="en-US" sz="1800" dirty="0"/>
              <a:t>In this Packet Tracer, you will complete the following:</a:t>
            </a:r>
          </a:p>
          <a:p>
            <a:pPr>
              <a:buFont typeface="Arial" panose="020B0604020202020204" pitchFamily="34" charset="0"/>
              <a:buChar char="•"/>
            </a:pPr>
            <a:r>
              <a:rPr lang="en-US" sz="1800" dirty="0"/>
              <a:t>Build the Network</a:t>
            </a:r>
          </a:p>
          <a:p>
            <a:pPr>
              <a:buFont typeface="Arial" panose="020B0604020202020204" pitchFamily="34" charset="0"/>
              <a:buChar char="•"/>
            </a:pPr>
            <a:r>
              <a:rPr lang="en-US" sz="1800" dirty="0"/>
              <a:t>Configure EtherChannel</a:t>
            </a:r>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Lab – Implement EtherChannel</a:t>
            </a:r>
          </a:p>
        </p:txBody>
      </p:sp>
      <p:sp>
        <p:nvSpPr>
          <p:cNvPr id="7" name="Rectangle 6">
            <a:extLst>
              <a:ext uri="{FF2B5EF4-FFF2-40B4-BE49-F238E27FC236}">
                <a16:creationId xmlns:a16="http://schemas.microsoft.com/office/drawing/2014/main" id="{F356F0A0-ABF5-4966-8D7D-E0DC2EA39AA8}"/>
              </a:ext>
            </a:extLst>
          </p:cNvPr>
          <p:cNvSpPr/>
          <p:nvPr/>
        </p:nvSpPr>
        <p:spPr>
          <a:xfrm>
            <a:off x="480848" y="904986"/>
            <a:ext cx="8040414" cy="1754326"/>
          </a:xfrm>
          <a:prstGeom prst="rect">
            <a:avLst/>
          </a:prstGeom>
        </p:spPr>
        <p:txBody>
          <a:bodyPr wrap="square">
            <a:spAutoFit/>
          </a:bodyPr>
          <a:lstStyle/>
          <a:p>
            <a:r>
              <a:rPr lang="en-US" dirty="0">
                <a:solidFill>
                  <a:srgbClr val="000000"/>
                </a:solidFill>
              </a:rPr>
              <a:t>In this lab, you will complete the following objectives:</a:t>
            </a:r>
          </a:p>
          <a:p>
            <a:endParaRPr lang="en-US" dirty="0">
              <a:solidFill>
                <a:srgbClr val="000000"/>
              </a:solidFill>
            </a:endParaRPr>
          </a:p>
          <a:p>
            <a:pPr marL="285750" indent="-285750">
              <a:buFont typeface="Arial" panose="020B0604020202020204" pitchFamily="34" charset="0"/>
              <a:buChar char="•"/>
            </a:pPr>
            <a:r>
              <a:rPr lang="en-US" dirty="0">
                <a:solidFill>
                  <a:srgbClr val="000000"/>
                </a:solidFill>
              </a:rPr>
              <a:t>Part 1: Build the Network and Configure Basic Device Settings</a:t>
            </a:r>
          </a:p>
          <a:p>
            <a:pPr marL="285750" indent="-285750">
              <a:buFont typeface="Arial" panose="020B0604020202020204" pitchFamily="34" charset="0"/>
              <a:buChar char="•"/>
            </a:pPr>
            <a:r>
              <a:rPr lang="en-US" dirty="0">
                <a:solidFill>
                  <a:srgbClr val="000000"/>
                </a:solidFill>
              </a:rPr>
              <a:t>Part 2: Create VLANs and Assign Switch Ports</a:t>
            </a:r>
          </a:p>
          <a:p>
            <a:pPr marL="285750" indent="-285750">
              <a:buFont typeface="Arial" panose="020B0604020202020204" pitchFamily="34" charset="0"/>
              <a:buChar char="•"/>
            </a:pPr>
            <a:r>
              <a:rPr lang="en-US" dirty="0">
                <a:solidFill>
                  <a:srgbClr val="000000"/>
                </a:solidFill>
              </a:rPr>
              <a:t>Part 3: Configure 802.1Q Trunks between the Switches</a:t>
            </a:r>
          </a:p>
          <a:p>
            <a:pPr marL="285750" indent="-285750">
              <a:buFont typeface="Arial" panose="020B0604020202020204" pitchFamily="34" charset="0"/>
              <a:buChar char="•"/>
            </a:pPr>
            <a:r>
              <a:rPr lang="en-US" dirty="0">
                <a:solidFill>
                  <a:srgbClr val="000000"/>
                </a:solidFill>
              </a:rPr>
              <a:t>Part 4: Implement and Verify an EtherChannel between the switches</a:t>
            </a:r>
          </a:p>
        </p:txBody>
      </p:sp>
    </p:spTree>
    <p:custDataLst>
      <p:tags r:id="rId1"/>
    </p:custDataLst>
    <p:extLst>
      <p:ext uri="{BB962C8B-B14F-4D97-AF65-F5344CB8AC3E}">
        <p14:creationId xmlns:p14="http://schemas.microsoft.com/office/powerpoint/2010/main" val="2856275666"/>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145357" y="712679"/>
            <a:ext cx="8853286" cy="4155319"/>
          </a:xfrm>
        </p:spPr>
        <p:txBody>
          <a:bodyPr/>
          <a:lstStyle/>
          <a:p>
            <a:pPr>
              <a:spcBef>
                <a:spcPts val="0"/>
              </a:spcBef>
              <a:spcAft>
                <a:spcPts val="0"/>
              </a:spcAft>
              <a:buFont typeface="Arial" panose="020B0604020202020204" pitchFamily="34" charset="0"/>
              <a:buChar char="•"/>
            </a:pPr>
            <a:r>
              <a:rPr lang="en-US" dirty="0"/>
              <a:t>To increase bandwidth or redundancy, multiple links could be connected between devices. However, STP will block redundant links to prevent switching loops. EtherChannel is a link aggregation technology that allows redundant links between devices that will not be blocked by STP. </a:t>
            </a:r>
          </a:p>
          <a:p>
            <a:pPr>
              <a:spcBef>
                <a:spcPts val="0"/>
              </a:spcBef>
              <a:spcAft>
                <a:spcPts val="0"/>
              </a:spcAft>
              <a:buFont typeface="Arial" panose="020B0604020202020204" pitchFamily="34" charset="0"/>
              <a:buChar char="•"/>
            </a:pPr>
            <a:r>
              <a:rPr lang="en-US" dirty="0"/>
              <a:t>EtherChannel groups multiple physical Ethernet links together into one single logical link. It provides fault-tolerance, load sharing, increased bandwidth, and redundancy between switches, routers, and servers. </a:t>
            </a:r>
          </a:p>
          <a:p>
            <a:pPr>
              <a:spcBef>
                <a:spcPts val="0"/>
              </a:spcBef>
              <a:spcAft>
                <a:spcPts val="0"/>
              </a:spcAft>
              <a:buFont typeface="Arial" panose="020B0604020202020204" pitchFamily="34" charset="0"/>
              <a:buChar char="•"/>
            </a:pPr>
            <a:r>
              <a:rPr lang="en-US" dirty="0"/>
              <a:t>When an EtherChannel is configured, the resulting virtual interface is called a port channel. </a:t>
            </a:r>
          </a:p>
          <a:p>
            <a:pPr>
              <a:spcBef>
                <a:spcPts val="0"/>
              </a:spcBef>
              <a:spcAft>
                <a:spcPts val="0"/>
              </a:spcAft>
              <a:buFont typeface="Arial" panose="020B0604020202020204" pitchFamily="34" charset="0"/>
              <a:buChar char="•"/>
            </a:pPr>
            <a:r>
              <a:rPr lang="en-US" dirty="0"/>
              <a:t>EtherChannels can be formed through negotiation using one of two protocols, PAgP or LACP. These protocols allow ports with similar characteristics to form a channel through dynamic negotiation with adjoining switches. </a:t>
            </a:r>
          </a:p>
          <a:p>
            <a:pPr>
              <a:spcBef>
                <a:spcPts val="0"/>
              </a:spcBef>
              <a:spcAft>
                <a:spcPts val="0"/>
              </a:spcAft>
              <a:buFont typeface="Arial" panose="020B0604020202020204" pitchFamily="34" charset="0"/>
              <a:buChar char="•"/>
            </a:pPr>
            <a:r>
              <a:rPr lang="en-US" dirty="0"/>
              <a:t>When an EtherChannel link is configured using Cisco-proprietary PAgP, PAgP packets are sent between EtherChannel-capable ports to negotiate the forming of a channel. Modes for PAgP are On, PAgP desirable, and PAgP auto. </a:t>
            </a:r>
          </a:p>
          <a:p>
            <a:pPr>
              <a:spcBef>
                <a:spcPts val="0"/>
              </a:spcBef>
              <a:spcAft>
                <a:spcPts val="0"/>
              </a:spcAft>
              <a:buFont typeface="Arial" panose="020B0604020202020204" pitchFamily="34" charset="0"/>
              <a:buChar char="•"/>
            </a:pPr>
            <a:r>
              <a:rPr lang="en-US" dirty="0"/>
              <a:t>LACP performs a function similar to PAgP with Cisco EtherChannel. Because LACP is an IEEE standard, it can be used to facilitate EtherChannels in multivendor environments. Modes for LACP are On, LACP active, and LACP passive.</a:t>
            </a:r>
          </a:p>
          <a:p>
            <a:pPr>
              <a:spcBef>
                <a:spcPts val="0"/>
              </a:spcBef>
              <a:spcAft>
                <a:spcPts val="0"/>
              </a:spcAft>
            </a:pPr>
            <a:endParaRPr lang="en-US" sz="1400" dirty="0"/>
          </a:p>
        </p:txBody>
      </p:sp>
    </p:spTree>
    <p:custDataLst>
      <p:tags r:id="rId1"/>
    </p:custDataLst>
    <p:extLst>
      <p:ext uri="{BB962C8B-B14F-4D97-AF65-F5344CB8AC3E}">
        <p14:creationId xmlns:p14="http://schemas.microsoft.com/office/powerpoint/2010/main" val="3610298723"/>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2">
            <a:extLst>
              <a:ext uri="{FF2B5EF4-FFF2-40B4-BE49-F238E27FC236}">
                <a16:creationId xmlns:a16="http://schemas.microsoft.com/office/drawing/2014/main" id="{2D10C50B-ED86-4E5D-BD0F-658911DFEF9B}"/>
              </a:ext>
            </a:extLst>
          </p:cNvPr>
          <p:cNvSpPr>
            <a:spLocks noGrp="1"/>
          </p:cNvSpPr>
          <p:nvPr>
            <p:ph type="title"/>
          </p:nvPr>
        </p:nvSpPr>
        <p:spPr>
          <a:xfrm>
            <a:off x="0" y="-15285"/>
            <a:ext cx="9144000" cy="757238"/>
          </a:xfrm>
        </p:spPr>
        <p:txBody>
          <a:bodyPr/>
          <a:lstStyle/>
          <a:p>
            <a:r>
              <a:rPr lang="en-US" dirty="0"/>
              <a:t>What to Expect in this Module (Cont.)</a:t>
            </a:r>
          </a:p>
        </p:txBody>
      </p:sp>
      <p:sp>
        <p:nvSpPr>
          <p:cNvPr id="6" name="Content Placeholder 1">
            <a:extLst>
              <a:ext uri="{FF2B5EF4-FFF2-40B4-BE49-F238E27FC236}">
                <a16:creationId xmlns:a16="http://schemas.microsoft.com/office/drawing/2014/main" id="{031D3D35-BC84-421A-A5F0-48081A310F8E}"/>
              </a:ext>
            </a:extLst>
          </p:cNvPr>
          <p:cNvSpPr txBox="1">
            <a:spLocks/>
          </p:cNvSpPr>
          <p:nvPr/>
        </p:nvSpPr>
        <p:spPr bwMode="auto">
          <a:xfrm>
            <a:off x="106756" y="668963"/>
            <a:ext cx="8853286" cy="346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r>
              <a:rPr lang="en-US" dirty="0"/>
              <a:t>To facilitate learning, the following features may be included in this module:</a:t>
            </a:r>
          </a:p>
          <a:p>
            <a:pPr marL="0" indent="0">
              <a:buNone/>
            </a:pPr>
            <a:endParaRPr lang="en-US" dirty="0"/>
          </a:p>
          <a:p>
            <a:pPr marL="0" indent="0">
              <a:buFont typeface="Wingdings" panose="05000000000000000000" pitchFamily="2" charset="2"/>
              <a:buNone/>
            </a:pPr>
            <a:endParaRPr lang="en-US" dirty="0"/>
          </a:p>
        </p:txBody>
      </p:sp>
      <p:graphicFrame>
        <p:nvGraphicFramePr>
          <p:cNvPr id="4" name="Content Placeholder 3">
            <a:extLst>
              <a:ext uri="{FF2B5EF4-FFF2-40B4-BE49-F238E27FC236}">
                <a16:creationId xmlns:a16="http://schemas.microsoft.com/office/drawing/2014/main" id="{DDD52CCD-9D1E-4CC4-815A-A5967A0831D9}"/>
              </a:ext>
            </a:extLst>
          </p:cNvPr>
          <p:cNvGraphicFramePr>
            <a:graphicFrameLocks noGrp="1"/>
          </p:cNvGraphicFramePr>
          <p:nvPr>
            <p:ph idx="1"/>
            <p:extLst/>
          </p:nvPr>
        </p:nvGraphicFramePr>
        <p:xfrm>
          <a:off x="106756" y="1279280"/>
          <a:ext cx="8595235" cy="1950720"/>
        </p:xfrm>
        <a:graphic>
          <a:graphicData uri="http://schemas.openxmlformats.org/drawingml/2006/table">
            <a:tbl>
              <a:tblPr firstRow="1" bandRow="1">
                <a:tableStyleId>{5C22544A-7EE6-4342-B048-85BDC9FD1C3A}</a:tableStyleId>
              </a:tblPr>
              <a:tblGrid>
                <a:gridCol w="2178265">
                  <a:extLst>
                    <a:ext uri="{9D8B030D-6E8A-4147-A177-3AD203B41FA5}">
                      <a16:colId xmlns:a16="http://schemas.microsoft.com/office/drawing/2014/main" val="3215831619"/>
                    </a:ext>
                  </a:extLst>
                </a:gridCol>
                <a:gridCol w="6416970">
                  <a:extLst>
                    <a:ext uri="{9D8B030D-6E8A-4147-A177-3AD203B41FA5}">
                      <a16:colId xmlns:a16="http://schemas.microsoft.com/office/drawing/2014/main" val="276475465"/>
                    </a:ext>
                  </a:extLst>
                </a:gridCol>
              </a:tblGrid>
              <a:tr h="265091">
                <a:tc>
                  <a:txBody>
                    <a:bodyPr/>
                    <a:lstStyle/>
                    <a:p>
                      <a:pPr algn="l" fontAlgn="b"/>
                      <a:r>
                        <a:rPr lang="en-US" sz="1400" b="1" i="0" u="none" strike="noStrike" dirty="0">
                          <a:solidFill>
                            <a:schemeClr val="bg1"/>
                          </a:solidFill>
                          <a:effectLst/>
                          <a:latin typeface="+mn-lt"/>
                        </a:rPr>
                        <a:t>Feature</a:t>
                      </a:r>
                    </a:p>
                  </a:txBody>
                  <a:tcPr marL="9525" marR="9525" marT="9525" marB="0" anchor="b"/>
                </a:tc>
                <a:tc>
                  <a:txBody>
                    <a:bodyPr/>
                    <a:lstStyle/>
                    <a:p>
                      <a:r>
                        <a:rPr lang="en-US" dirty="0"/>
                        <a:t>Description</a:t>
                      </a:r>
                    </a:p>
                  </a:txBody>
                  <a:tcPr/>
                </a:tc>
                <a:extLst>
                  <a:ext uri="{0D108BD9-81ED-4DB2-BD59-A6C34878D82A}">
                    <a16:rowId xmlns:a16="http://schemas.microsoft.com/office/drawing/2014/main" val="3768427975"/>
                  </a:ext>
                </a:extLst>
              </a:tr>
              <a:tr h="265091">
                <a:tc>
                  <a:txBody>
                    <a:bodyPr/>
                    <a:lstStyle/>
                    <a:p>
                      <a:pPr algn="l" fontAlgn="b"/>
                      <a:r>
                        <a:rPr lang="en-US" sz="1400" b="0" i="0" u="none" strike="noStrike" dirty="0">
                          <a:solidFill>
                            <a:srgbClr val="000000"/>
                          </a:solidFill>
                          <a:effectLst/>
                          <a:latin typeface="+mn-lt"/>
                        </a:rPr>
                        <a:t>Hands-On Labs</a:t>
                      </a:r>
                    </a:p>
                  </a:txBody>
                  <a:tcPr marL="9525" marR="9525" marT="9525" marB="0" anchor="b"/>
                </a:tc>
                <a:tc>
                  <a:txBody>
                    <a:bodyPr/>
                    <a:lstStyle/>
                    <a:p>
                      <a:r>
                        <a:rPr lang="en-US" dirty="0"/>
                        <a:t>Labs designed for working with physical equipment.</a:t>
                      </a:r>
                    </a:p>
                  </a:txBody>
                  <a:tcPr/>
                </a:tc>
                <a:extLst>
                  <a:ext uri="{0D108BD9-81ED-4DB2-BD59-A6C34878D82A}">
                    <a16:rowId xmlns:a16="http://schemas.microsoft.com/office/drawing/2014/main" val="2258594367"/>
                  </a:ext>
                </a:extLst>
              </a:tr>
              <a:tr h="265091">
                <a:tc>
                  <a:txBody>
                    <a:bodyPr/>
                    <a:lstStyle/>
                    <a:p>
                      <a:pPr marL="0" marR="0" lvl="0" indent="0" algn="l" defTabSz="685777"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mn-lt"/>
                        </a:rPr>
                        <a:t>Class Activities</a:t>
                      </a:r>
                    </a:p>
                    <a:p>
                      <a:pPr algn="l" fontAlgn="b"/>
                      <a:endParaRPr lang="en-US" sz="1400" b="0" i="0" u="none" strike="noStrike" dirty="0">
                        <a:solidFill>
                          <a:srgbClr val="000000"/>
                        </a:solidFill>
                        <a:effectLst/>
                        <a:latin typeface="+mn-lt"/>
                      </a:endParaRPr>
                    </a:p>
                  </a:txBody>
                  <a:tcPr marL="9525" marR="9525" marT="9525" marB="0" anchor="b"/>
                </a:tc>
                <a:tc>
                  <a:txBody>
                    <a:bodyPr/>
                    <a:lstStyle/>
                    <a:p>
                      <a:r>
                        <a:rPr lang="en-US" dirty="0"/>
                        <a:t>These are found on the Instructor Resources page. Class Activities are designed to facilitate learning, class discussion, and collaboration.</a:t>
                      </a:r>
                    </a:p>
                  </a:txBody>
                  <a:tcPr/>
                </a:tc>
                <a:extLst>
                  <a:ext uri="{0D108BD9-81ED-4DB2-BD59-A6C34878D82A}">
                    <a16:rowId xmlns:a16="http://schemas.microsoft.com/office/drawing/2014/main" val="1125566603"/>
                  </a:ext>
                </a:extLst>
              </a:tr>
              <a:tr h="265091">
                <a:tc>
                  <a:txBody>
                    <a:bodyPr/>
                    <a:lstStyle/>
                    <a:p>
                      <a:pPr algn="l" fontAlgn="b"/>
                      <a:r>
                        <a:rPr lang="en-US" sz="1400" b="0" i="0" u="none" strike="noStrike" dirty="0">
                          <a:solidFill>
                            <a:srgbClr val="000000"/>
                          </a:solidFill>
                          <a:effectLst/>
                          <a:latin typeface="+mn-lt"/>
                        </a:rPr>
                        <a:t>Module Quizzes</a:t>
                      </a:r>
                    </a:p>
                  </a:txBody>
                  <a:tcPr marL="9525" marR="9525" marT="9525" marB="0" anchor="b"/>
                </a:tc>
                <a:tc>
                  <a:txBody>
                    <a:bodyPr/>
                    <a:lstStyle/>
                    <a:p>
                      <a:r>
                        <a:rPr lang="en-US" dirty="0"/>
                        <a:t>Self-assessments that integrate concepts and skills learned throughout the series of topics presented in the module.</a:t>
                      </a:r>
                    </a:p>
                  </a:txBody>
                  <a:tcPr/>
                </a:tc>
                <a:extLst>
                  <a:ext uri="{0D108BD9-81ED-4DB2-BD59-A6C34878D82A}">
                    <a16:rowId xmlns:a16="http://schemas.microsoft.com/office/drawing/2014/main" val="831502776"/>
                  </a:ext>
                </a:extLst>
              </a:tr>
              <a:tr h="265091">
                <a:tc>
                  <a:txBody>
                    <a:bodyPr/>
                    <a:lstStyle/>
                    <a:p>
                      <a:pPr algn="l" fontAlgn="b"/>
                      <a:r>
                        <a:rPr lang="en-US" sz="1400" b="0" i="0" u="none" strike="noStrike" dirty="0">
                          <a:solidFill>
                            <a:srgbClr val="000000"/>
                          </a:solidFill>
                          <a:effectLst/>
                          <a:latin typeface="+mn-lt"/>
                        </a:rPr>
                        <a:t>Module Summary</a:t>
                      </a:r>
                    </a:p>
                  </a:txBody>
                  <a:tcPr marL="9525" marR="9525" marT="9525" marB="0" anchor="b"/>
                </a:tc>
                <a:tc>
                  <a:txBody>
                    <a:bodyPr/>
                    <a:lstStyle/>
                    <a:p>
                      <a:r>
                        <a:rPr lang="en-US" dirty="0"/>
                        <a:t>Briefly recaps module content.</a:t>
                      </a:r>
                    </a:p>
                  </a:txBody>
                  <a:tcPr/>
                </a:tc>
                <a:extLst>
                  <a:ext uri="{0D108BD9-81ED-4DB2-BD59-A6C34878D82A}">
                    <a16:rowId xmlns:a16="http://schemas.microsoft.com/office/drawing/2014/main" val="2267046280"/>
                  </a:ext>
                </a:extLst>
              </a:tr>
            </a:tbl>
          </a:graphicData>
        </a:graphic>
      </p:graphicFrame>
    </p:spTree>
    <p:custDataLst>
      <p:tags r:id="rId1"/>
    </p:custDataLst>
    <p:extLst>
      <p:ext uri="{BB962C8B-B14F-4D97-AF65-F5344CB8AC3E}">
        <p14:creationId xmlns:p14="http://schemas.microsoft.com/office/powerpoint/2010/main" val="173605805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a:xfrm>
            <a:off x="0" y="798944"/>
            <a:ext cx="9143999" cy="4155319"/>
          </a:xfrm>
        </p:spPr>
        <p:txBody>
          <a:bodyPr/>
          <a:lstStyle/>
          <a:p>
            <a:pPr>
              <a:spcBef>
                <a:spcPts val="0"/>
              </a:spcBef>
              <a:spcAft>
                <a:spcPts val="0"/>
              </a:spcAft>
              <a:buFont typeface="Arial" panose="020B0604020202020204" pitchFamily="34" charset="0"/>
              <a:buChar char="•"/>
            </a:pPr>
            <a:r>
              <a:rPr lang="en-US" dirty="0"/>
              <a:t>The following guidelines and restrictions are useful for configuring EtherChannel:</a:t>
            </a:r>
          </a:p>
          <a:p>
            <a:pPr lvl="1">
              <a:spcBef>
                <a:spcPts val="0"/>
              </a:spcBef>
              <a:spcAft>
                <a:spcPts val="0"/>
              </a:spcAft>
              <a:buFont typeface="Arial" panose="020B0604020202020204" pitchFamily="34" charset="0"/>
              <a:buChar char="•"/>
            </a:pPr>
            <a:r>
              <a:rPr lang="en-US" sz="1500" dirty="0"/>
              <a:t>All Ethernet interfaces on all modules must support EtherChannel with no requirement that interfaces be physically contiguous, or on the same module.</a:t>
            </a:r>
          </a:p>
          <a:p>
            <a:pPr lvl="1">
              <a:spcBef>
                <a:spcPts val="0"/>
              </a:spcBef>
              <a:spcAft>
                <a:spcPts val="0"/>
              </a:spcAft>
              <a:buFont typeface="Arial" panose="020B0604020202020204" pitchFamily="34" charset="0"/>
              <a:buChar char="•"/>
            </a:pPr>
            <a:r>
              <a:rPr lang="en-US" sz="1500" dirty="0"/>
              <a:t>Configure all interfaces in an EtherChannel to operate at the same speed and in the same duplex mode.</a:t>
            </a:r>
          </a:p>
          <a:p>
            <a:pPr lvl="1">
              <a:spcBef>
                <a:spcPts val="0"/>
              </a:spcBef>
              <a:spcAft>
                <a:spcPts val="0"/>
              </a:spcAft>
              <a:buFont typeface="Arial" panose="020B0604020202020204" pitchFamily="34" charset="0"/>
              <a:buChar char="•"/>
            </a:pPr>
            <a:r>
              <a:rPr lang="en-US" sz="1500" dirty="0"/>
              <a:t>All interfaces in the EtherChannel bundle must be assigned to the same VLAN or be configured as a trunk.</a:t>
            </a:r>
          </a:p>
          <a:p>
            <a:pPr lvl="1">
              <a:spcBef>
                <a:spcPts val="0"/>
              </a:spcBef>
              <a:spcAft>
                <a:spcPts val="0"/>
              </a:spcAft>
              <a:buFont typeface="Arial" panose="020B0604020202020204" pitchFamily="34" charset="0"/>
              <a:buChar char="•"/>
            </a:pPr>
            <a:r>
              <a:rPr lang="en-US" sz="1500" dirty="0"/>
              <a:t>An EtherChannel supports the same allowed range of VLANs on all the interfaces in a trunking EtherChannel.</a:t>
            </a:r>
          </a:p>
          <a:p>
            <a:pPr>
              <a:spcBef>
                <a:spcPts val="0"/>
              </a:spcBef>
              <a:spcAft>
                <a:spcPts val="0"/>
              </a:spcAft>
              <a:buFont typeface="Arial" panose="020B0604020202020204" pitchFamily="34" charset="0"/>
              <a:buChar char="•"/>
            </a:pPr>
            <a:r>
              <a:rPr lang="en-US" dirty="0"/>
              <a:t>Configuring EtherChannel with LACP requires three steps:</a:t>
            </a:r>
          </a:p>
          <a:p>
            <a:pPr lvl="1">
              <a:spcBef>
                <a:spcPts val="0"/>
              </a:spcBef>
              <a:spcAft>
                <a:spcPts val="0"/>
              </a:spcAft>
              <a:buFont typeface="Arial" panose="020B0604020202020204" pitchFamily="34" charset="0"/>
              <a:buChar char="•"/>
            </a:pPr>
            <a:r>
              <a:rPr lang="en-US" sz="1500" dirty="0"/>
              <a:t>Step 1. Specify the interfaces that compose the EtherChannel group using the </a:t>
            </a:r>
            <a:r>
              <a:rPr lang="en-US" sz="1500" b="1" dirty="0"/>
              <a:t>interface range </a:t>
            </a:r>
            <a:r>
              <a:rPr lang="en-US" sz="1500" b="1" i="1" dirty="0"/>
              <a:t>interface</a:t>
            </a:r>
            <a:r>
              <a:rPr lang="en-US" sz="1500" b="1" dirty="0"/>
              <a:t> </a:t>
            </a:r>
            <a:r>
              <a:rPr lang="en-US" sz="1500" dirty="0"/>
              <a:t>global configuration mode command.</a:t>
            </a:r>
          </a:p>
          <a:p>
            <a:pPr lvl="1">
              <a:spcBef>
                <a:spcPts val="0"/>
              </a:spcBef>
              <a:spcAft>
                <a:spcPts val="0"/>
              </a:spcAft>
              <a:buFont typeface="Arial" panose="020B0604020202020204" pitchFamily="34" charset="0"/>
              <a:buChar char="•"/>
            </a:pPr>
            <a:r>
              <a:rPr lang="en-US" sz="1500" dirty="0"/>
              <a:t>Step 2. Create the port channel interface with the </a:t>
            </a:r>
            <a:r>
              <a:rPr lang="en-US" sz="1500" b="1" dirty="0"/>
              <a:t>channel-group </a:t>
            </a:r>
            <a:r>
              <a:rPr lang="en-US" sz="1500" b="1" i="1" dirty="0"/>
              <a:t>identifier</a:t>
            </a:r>
            <a:r>
              <a:rPr lang="en-US" sz="1500" b="1" dirty="0"/>
              <a:t> mode active </a:t>
            </a:r>
            <a:r>
              <a:rPr lang="en-US" sz="1500" dirty="0"/>
              <a:t>command in interface range configuration mode.</a:t>
            </a:r>
          </a:p>
          <a:p>
            <a:pPr lvl="1">
              <a:spcBef>
                <a:spcPts val="0"/>
              </a:spcBef>
              <a:spcAft>
                <a:spcPts val="0"/>
              </a:spcAft>
              <a:buFont typeface="Arial" panose="020B0604020202020204" pitchFamily="34" charset="0"/>
              <a:buChar char="•"/>
            </a:pPr>
            <a:r>
              <a:rPr lang="en-US" sz="1500" dirty="0"/>
              <a:t>Step 3. To change Layer 2 settings on the port channel interface, enter port channel interface configuration mode using the </a:t>
            </a:r>
            <a:r>
              <a:rPr lang="en-US" sz="1500" b="1" dirty="0"/>
              <a:t>interface port-channel </a:t>
            </a:r>
            <a:r>
              <a:rPr lang="en-US" sz="1500" dirty="0"/>
              <a:t>command, followed by the interface identifier.</a:t>
            </a:r>
          </a:p>
        </p:txBody>
      </p:sp>
    </p:spTree>
    <p:custDataLst>
      <p:tags r:id="rId1"/>
    </p:custDataLst>
    <p:extLst>
      <p:ext uri="{BB962C8B-B14F-4D97-AF65-F5344CB8AC3E}">
        <p14:creationId xmlns:p14="http://schemas.microsoft.com/office/powerpoint/2010/main" val="336602722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AE5E9B30-B914-43FA-A7B4-2CA32A20C4FA}"/>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sz="1600" dirty="0"/>
              <a:t>There are a number of commands to verify an EtherChannel configuration including </a:t>
            </a:r>
            <a:r>
              <a:rPr lang="en-US" sz="1600" b="1" dirty="0"/>
              <a:t>show interfaces port-channel</a:t>
            </a:r>
            <a:r>
              <a:rPr lang="en-US" sz="1600" dirty="0"/>
              <a:t>, </a:t>
            </a:r>
            <a:r>
              <a:rPr lang="en-US" sz="1600" b="1" dirty="0"/>
              <a:t>show etherchannel summary</a:t>
            </a:r>
            <a:r>
              <a:rPr lang="en-US" sz="1600" dirty="0"/>
              <a:t>, </a:t>
            </a:r>
            <a:r>
              <a:rPr lang="en-US" sz="1600" b="1" dirty="0"/>
              <a:t>show etherchannel port-channel</a:t>
            </a:r>
            <a:r>
              <a:rPr lang="en-US" sz="1600" dirty="0"/>
              <a:t>, and </a:t>
            </a:r>
            <a:r>
              <a:rPr lang="en-US" sz="1600" b="1" dirty="0"/>
              <a:t>show interfaces etherchannel</a:t>
            </a:r>
            <a:r>
              <a:rPr lang="en-US" sz="1600" dirty="0"/>
              <a:t>. </a:t>
            </a:r>
          </a:p>
          <a:p>
            <a:pPr>
              <a:spcBef>
                <a:spcPts val="0"/>
              </a:spcBef>
              <a:spcAft>
                <a:spcPts val="0"/>
              </a:spcAft>
              <a:buFont typeface="Arial" panose="020B0604020202020204" pitchFamily="34" charset="0"/>
              <a:buChar char="•"/>
            </a:pPr>
            <a:r>
              <a:rPr lang="en-US" sz="1600" dirty="0"/>
              <a:t>Common EtherChannel issues include the following:</a:t>
            </a:r>
          </a:p>
          <a:p>
            <a:pPr lvl="1">
              <a:spcBef>
                <a:spcPts val="0"/>
              </a:spcBef>
              <a:spcAft>
                <a:spcPts val="0"/>
              </a:spcAft>
              <a:buFont typeface="Arial" panose="020B0604020202020204" pitchFamily="34" charset="0"/>
              <a:buChar char="•"/>
            </a:pPr>
            <a:r>
              <a:rPr lang="en-US" sz="1600" dirty="0"/>
              <a:t>Assigned ports in the EtherChannel are not part of the same VLAN, or not configured as trunks. </a:t>
            </a:r>
          </a:p>
          <a:p>
            <a:pPr lvl="1">
              <a:spcBef>
                <a:spcPts val="0"/>
              </a:spcBef>
              <a:spcAft>
                <a:spcPts val="0"/>
              </a:spcAft>
              <a:buFont typeface="Arial" panose="020B0604020202020204" pitchFamily="34" charset="0"/>
              <a:buChar char="•"/>
            </a:pPr>
            <a:r>
              <a:rPr lang="en-US" sz="1600" dirty="0"/>
              <a:t>Ports with different native VLANs cannot form an EtherChannel.</a:t>
            </a:r>
          </a:p>
          <a:p>
            <a:pPr lvl="1">
              <a:spcBef>
                <a:spcPts val="0"/>
              </a:spcBef>
              <a:spcAft>
                <a:spcPts val="0"/>
              </a:spcAft>
              <a:buFont typeface="Arial" panose="020B0604020202020204" pitchFamily="34" charset="0"/>
              <a:buChar char="•"/>
            </a:pPr>
            <a:r>
              <a:rPr lang="en-US" sz="1600" dirty="0"/>
              <a:t>Trunking was configured on some of the ports that make up the EtherChannel, but not all of them.</a:t>
            </a:r>
          </a:p>
          <a:p>
            <a:pPr lvl="1">
              <a:spcBef>
                <a:spcPts val="0"/>
              </a:spcBef>
              <a:spcAft>
                <a:spcPts val="0"/>
              </a:spcAft>
              <a:buFont typeface="Arial" panose="020B0604020202020204" pitchFamily="34" charset="0"/>
              <a:buChar char="•"/>
            </a:pPr>
            <a:r>
              <a:rPr lang="en-US" sz="1600" dirty="0"/>
              <a:t>If the allowed range of VLANs is not the same, the ports do not form an EtherChannel even when PAgP is set to the auto or desirable mode.</a:t>
            </a:r>
          </a:p>
          <a:p>
            <a:pPr lvl="1">
              <a:spcBef>
                <a:spcPts val="0"/>
              </a:spcBef>
              <a:spcAft>
                <a:spcPts val="0"/>
              </a:spcAft>
              <a:buFont typeface="Arial" panose="020B0604020202020204" pitchFamily="34" charset="0"/>
              <a:buChar char="•"/>
            </a:pPr>
            <a:r>
              <a:rPr lang="en-US" sz="1600" dirty="0"/>
              <a:t>The dynamic negotiation options for PAgP and LACP are not compatibly configured on both ends of the EtherChannel.</a:t>
            </a:r>
          </a:p>
        </p:txBody>
      </p:sp>
    </p:spTree>
    <p:custDataLst>
      <p:tags r:id="rId1"/>
    </p:custDataLst>
    <p:extLst>
      <p:ext uri="{BB962C8B-B14F-4D97-AF65-F5344CB8AC3E}">
        <p14:creationId xmlns:p14="http://schemas.microsoft.com/office/powerpoint/2010/main" val="1388745000"/>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0" y="0"/>
            <a:ext cx="9144000" cy="609056"/>
          </a:xfrm>
        </p:spPr>
        <p:txBody>
          <a:bodyPr/>
          <a:lstStyle/>
          <a:p>
            <a:pPr eaLnBrk="1" hangingPunct="1"/>
            <a:r>
              <a:rPr lang="en-US" sz="1400" dirty="0">
                <a:latin typeface="Arial" charset="0"/>
              </a:rPr>
              <a:t>Module 6: EtherChannel</a:t>
            </a:r>
            <a:br>
              <a:rPr lang="en-US" dirty="0">
                <a:latin typeface="Arial" charset="0"/>
              </a:rPr>
            </a:br>
            <a:r>
              <a:rPr lang="en-US" dirty="0">
                <a:latin typeface="Arial" charset="0"/>
              </a:rPr>
              <a:t>New Terms and Commands</a:t>
            </a:r>
          </a:p>
        </p:txBody>
      </p:sp>
      <p:sp>
        <p:nvSpPr>
          <p:cNvPr id="3" name="Content Placeholder 2">
            <a:extLst>
              <a:ext uri="{FF2B5EF4-FFF2-40B4-BE49-F238E27FC236}">
                <a16:creationId xmlns:a16="http://schemas.microsoft.com/office/drawing/2014/main" id="{CE8C6162-D86A-9644-A0EE-E1EE5E7020B3}"/>
              </a:ext>
            </a:extLst>
          </p:cNvPr>
          <p:cNvSpPr>
            <a:spLocks noGrp="1"/>
          </p:cNvSpPr>
          <p:nvPr>
            <p:ph idx="1"/>
          </p:nvPr>
        </p:nvSpPr>
        <p:spPr>
          <a:xfrm>
            <a:off x="144065" y="609056"/>
            <a:ext cx="4703064" cy="4155319"/>
          </a:xfrm>
        </p:spPr>
        <p:txBody>
          <a:bodyPr/>
          <a:lstStyle/>
          <a:p>
            <a:pPr>
              <a:spcBef>
                <a:spcPts val="0"/>
              </a:spcBef>
              <a:spcAft>
                <a:spcPts val="0"/>
              </a:spcAft>
              <a:buFont typeface="Arial" panose="020B0604020202020204" pitchFamily="34" charset="0"/>
              <a:buChar char="•"/>
            </a:pPr>
            <a:r>
              <a:rPr lang="en-US" sz="1600" dirty="0"/>
              <a:t>Link Aggregation</a:t>
            </a:r>
          </a:p>
          <a:p>
            <a:pPr>
              <a:spcBef>
                <a:spcPts val="0"/>
              </a:spcBef>
              <a:spcAft>
                <a:spcPts val="0"/>
              </a:spcAft>
              <a:buFont typeface="Arial" panose="020B0604020202020204" pitchFamily="34" charset="0"/>
              <a:buChar char="•"/>
            </a:pPr>
            <a:r>
              <a:rPr lang="en-US" sz="1600" dirty="0"/>
              <a:t>EtherChannel</a:t>
            </a:r>
          </a:p>
          <a:p>
            <a:pPr>
              <a:spcBef>
                <a:spcPts val="0"/>
              </a:spcBef>
              <a:spcAft>
                <a:spcPts val="0"/>
              </a:spcAft>
              <a:buFont typeface="Arial" panose="020B0604020202020204" pitchFamily="34" charset="0"/>
              <a:buChar char="•"/>
            </a:pPr>
            <a:r>
              <a:rPr lang="en-US" sz="1600" dirty="0"/>
              <a:t>Port Channel</a:t>
            </a:r>
          </a:p>
          <a:p>
            <a:pPr>
              <a:spcBef>
                <a:spcPts val="0"/>
              </a:spcBef>
              <a:spcAft>
                <a:spcPts val="0"/>
              </a:spcAft>
              <a:buFont typeface="Arial" panose="020B0604020202020204" pitchFamily="34" charset="0"/>
              <a:buChar char="•"/>
            </a:pPr>
            <a:r>
              <a:rPr lang="en-US" sz="1600" dirty="0"/>
              <a:t>Port Aggregation Protocol (PAgP)</a:t>
            </a:r>
          </a:p>
          <a:p>
            <a:pPr>
              <a:spcBef>
                <a:spcPts val="0"/>
              </a:spcBef>
              <a:spcAft>
                <a:spcPts val="0"/>
              </a:spcAft>
              <a:buFont typeface="Arial" panose="020B0604020202020204" pitchFamily="34" charset="0"/>
              <a:buChar char="•"/>
            </a:pPr>
            <a:r>
              <a:rPr lang="en-US" sz="1600" dirty="0"/>
              <a:t>Link Aggregation Control Protocol (LACP)</a:t>
            </a:r>
          </a:p>
          <a:p>
            <a:pPr>
              <a:spcBef>
                <a:spcPts val="0"/>
              </a:spcBef>
              <a:spcAft>
                <a:spcPts val="0"/>
              </a:spcAft>
              <a:buFont typeface="Arial" panose="020B0604020202020204" pitchFamily="34" charset="0"/>
              <a:buChar char="•"/>
            </a:pPr>
            <a:r>
              <a:rPr lang="en-US" sz="1600" dirty="0"/>
              <a:t>PAgP desirable</a:t>
            </a:r>
          </a:p>
          <a:p>
            <a:pPr>
              <a:spcBef>
                <a:spcPts val="0"/>
              </a:spcBef>
              <a:spcAft>
                <a:spcPts val="0"/>
              </a:spcAft>
              <a:buFont typeface="Arial" panose="020B0604020202020204" pitchFamily="34" charset="0"/>
              <a:buChar char="•"/>
            </a:pPr>
            <a:r>
              <a:rPr lang="en-US" sz="1600" dirty="0"/>
              <a:t>PAgP auto</a:t>
            </a:r>
          </a:p>
          <a:p>
            <a:pPr>
              <a:spcBef>
                <a:spcPts val="0"/>
              </a:spcBef>
              <a:spcAft>
                <a:spcPts val="0"/>
              </a:spcAft>
              <a:buFont typeface="Arial" panose="020B0604020202020204" pitchFamily="34" charset="0"/>
              <a:buChar char="•"/>
            </a:pPr>
            <a:r>
              <a:rPr lang="en-US" sz="1600" dirty="0"/>
              <a:t>LACP active</a:t>
            </a:r>
          </a:p>
          <a:p>
            <a:pPr>
              <a:spcBef>
                <a:spcPts val="0"/>
              </a:spcBef>
              <a:spcAft>
                <a:spcPts val="0"/>
              </a:spcAft>
              <a:buFont typeface="Arial" panose="020B0604020202020204" pitchFamily="34" charset="0"/>
              <a:buChar char="•"/>
            </a:pPr>
            <a:r>
              <a:rPr lang="en-US" sz="1600" dirty="0"/>
              <a:t>LACP passive</a:t>
            </a:r>
          </a:p>
          <a:p>
            <a:pPr>
              <a:spcBef>
                <a:spcPts val="0"/>
              </a:spcBef>
              <a:spcAft>
                <a:spcPts val="0"/>
              </a:spcAft>
              <a:buFont typeface="Arial" panose="020B0604020202020204" pitchFamily="34" charset="0"/>
              <a:buChar char="•"/>
            </a:pPr>
            <a:r>
              <a:rPr lang="en-US" sz="1600" b="1" dirty="0"/>
              <a:t>channel-group </a:t>
            </a:r>
            <a:r>
              <a:rPr lang="en-US" sz="1600" b="1" i="1" dirty="0"/>
              <a:t>X</a:t>
            </a:r>
            <a:r>
              <a:rPr lang="en-US" sz="1600" b="1" dirty="0"/>
              <a:t> mode [ desirable | auto | active | passive ]</a:t>
            </a:r>
          </a:p>
          <a:p>
            <a:pPr>
              <a:spcBef>
                <a:spcPts val="0"/>
              </a:spcBef>
              <a:spcAft>
                <a:spcPts val="0"/>
              </a:spcAft>
              <a:buFont typeface="Arial" panose="020B0604020202020204" pitchFamily="34" charset="0"/>
              <a:buChar char="•"/>
            </a:pPr>
            <a:r>
              <a:rPr lang="en-US" sz="1600" b="1" dirty="0"/>
              <a:t>interface port-channel </a:t>
            </a:r>
            <a:r>
              <a:rPr lang="en-US" sz="1600" b="1" i="1" dirty="0"/>
              <a:t>X</a:t>
            </a:r>
          </a:p>
          <a:p>
            <a:pPr>
              <a:spcBef>
                <a:spcPts val="0"/>
              </a:spcBef>
              <a:spcAft>
                <a:spcPts val="0"/>
              </a:spcAft>
              <a:buFont typeface="Arial" panose="020B0604020202020204" pitchFamily="34" charset="0"/>
              <a:buChar char="•"/>
            </a:pPr>
            <a:r>
              <a:rPr lang="en-US" sz="1600" b="1" dirty="0"/>
              <a:t>show interfaces port-channel</a:t>
            </a:r>
          </a:p>
          <a:p>
            <a:pPr>
              <a:spcBef>
                <a:spcPts val="0"/>
              </a:spcBef>
              <a:spcAft>
                <a:spcPts val="0"/>
              </a:spcAft>
              <a:buFont typeface="Arial" panose="020B0604020202020204" pitchFamily="34" charset="0"/>
              <a:buChar char="•"/>
            </a:pPr>
            <a:r>
              <a:rPr lang="en-US" sz="1600" b="1" dirty="0"/>
              <a:t>show etherchannel summary</a:t>
            </a:r>
          </a:p>
          <a:p>
            <a:pPr>
              <a:spcBef>
                <a:spcPts val="0"/>
              </a:spcBef>
              <a:spcAft>
                <a:spcPts val="0"/>
              </a:spcAft>
              <a:buFont typeface="Arial" panose="020B0604020202020204" pitchFamily="34" charset="0"/>
              <a:buChar char="•"/>
            </a:pPr>
            <a:r>
              <a:rPr lang="en-US" sz="1600" b="1" dirty="0"/>
              <a:t>show etherchannel port-channel</a:t>
            </a:r>
          </a:p>
          <a:p>
            <a:pPr>
              <a:spcBef>
                <a:spcPts val="0"/>
              </a:spcBef>
              <a:spcAft>
                <a:spcPts val="0"/>
              </a:spcAft>
              <a:buFont typeface="Arial" panose="020B0604020202020204" pitchFamily="34" charset="0"/>
              <a:buChar char="•"/>
            </a:pPr>
            <a:r>
              <a:rPr lang="en-US" sz="1600" b="1" dirty="0"/>
              <a:t>show interfaces etherchannel</a:t>
            </a:r>
          </a:p>
          <a:p>
            <a:pPr>
              <a:spcBef>
                <a:spcPts val="0"/>
              </a:spcBef>
              <a:spcAft>
                <a:spcPts val="0"/>
              </a:spcAft>
            </a:pPr>
            <a:endParaRPr lang="en-US" sz="1100" dirty="0"/>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170" name="Rectangle 33"/>
          <p:cNvSpPr>
            <a:spLocks noGrp="1" noChangeArrowheads="1"/>
          </p:cNvSpPr>
          <p:nvPr>
            <p:ph type="title"/>
          </p:nvPr>
        </p:nvSpPr>
        <p:spPr/>
        <p:txBody>
          <a:bodyPr/>
          <a:lstStyle/>
          <a:p>
            <a:pPr eaLnBrk="1" hangingPunct="1"/>
            <a:r>
              <a:rPr lang="en-US" dirty="0"/>
              <a:t>Check Your Understanding</a:t>
            </a:r>
          </a:p>
        </p:txBody>
      </p:sp>
      <p:sp>
        <p:nvSpPr>
          <p:cNvPr id="7171" name="Rectangle 34"/>
          <p:cNvSpPr>
            <a:spLocks noGrp="1" noChangeArrowheads="1"/>
          </p:cNvSpPr>
          <p:nvPr>
            <p:ph idx="1"/>
          </p:nvPr>
        </p:nvSpPr>
        <p:spPr>
          <a:xfrm>
            <a:off x="145357" y="965201"/>
            <a:ext cx="8878570" cy="3643747"/>
          </a:xfrm>
        </p:spPr>
        <p:txBody>
          <a:bodyPr/>
          <a:lstStyle/>
          <a:p>
            <a:pPr>
              <a:spcBef>
                <a:spcPct val="30000"/>
              </a:spcBef>
              <a:buFont typeface="Arial" panose="020B0604020202020204" pitchFamily="34" charset="0"/>
              <a:buChar char="•"/>
            </a:pPr>
            <a:r>
              <a:rPr lang="en-US" sz="1600" dirty="0"/>
              <a:t>Check Your Understanding activities are designed to let students quickly determine if they understand the content and can proceed, or if they need to review. </a:t>
            </a:r>
          </a:p>
          <a:p>
            <a:pPr>
              <a:spcBef>
                <a:spcPct val="30000"/>
              </a:spcBef>
              <a:buFont typeface="Arial" panose="020B0604020202020204" pitchFamily="34" charset="0"/>
              <a:buChar char="•"/>
            </a:pPr>
            <a:r>
              <a:rPr lang="en-US" sz="1600" dirty="0"/>
              <a:t>Check Your Understanding activities </a:t>
            </a:r>
            <a:r>
              <a:rPr lang="en-US" sz="1600" b="1" i="1" dirty="0"/>
              <a:t>do not </a:t>
            </a:r>
            <a:r>
              <a:rPr lang="en-US" sz="1600" dirty="0"/>
              <a:t>affect student grades.</a:t>
            </a:r>
          </a:p>
          <a:p>
            <a:pPr>
              <a:spcBef>
                <a:spcPct val="30000"/>
              </a:spcBef>
              <a:buFont typeface="Arial" panose="020B0604020202020204" pitchFamily="34" charset="0"/>
              <a:buChar char="•"/>
            </a:pPr>
            <a:r>
              <a:rPr lang="en-US" sz="1600" dirty="0"/>
              <a:t>There are no separate slides for these activities in the PPT. They are listed in the notes area of the slide that appears before these activities.</a:t>
            </a:r>
          </a:p>
          <a:p>
            <a:pPr marL="0" indent="0" eaLnBrk="1" hangingPunct="1">
              <a:spcBef>
                <a:spcPct val="30000"/>
              </a:spcBef>
              <a:buNone/>
            </a:pPr>
            <a:endParaRPr lang="en-US" dirty="0"/>
          </a:p>
          <a:p>
            <a:pPr eaLnBrk="1" hangingPunct="1">
              <a:spcBef>
                <a:spcPct val="30000"/>
              </a:spcBef>
            </a:pPr>
            <a:endParaRPr lang="en-US" dirty="0"/>
          </a:p>
        </p:txBody>
      </p:sp>
    </p:spTree>
    <p:custDataLst>
      <p:tags r:id="rId1"/>
    </p:custDataLst>
    <p:extLst>
      <p:ext uri="{BB962C8B-B14F-4D97-AF65-F5344CB8AC3E}">
        <p14:creationId xmlns:p14="http://schemas.microsoft.com/office/powerpoint/2010/main" val="34472702"/>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146" name="Rectangle 33"/>
          <p:cNvSpPr>
            <a:spLocks noGrp="1" noChangeArrowheads="1"/>
          </p:cNvSpPr>
          <p:nvPr>
            <p:ph type="title"/>
          </p:nvPr>
        </p:nvSpPr>
        <p:spPr/>
        <p:txBody>
          <a:bodyPr/>
          <a:lstStyle/>
          <a:p>
            <a:pPr eaLnBrk="1" hangingPunct="1"/>
            <a:r>
              <a:rPr lang="en-US" dirty="0"/>
              <a:t>Module 6: Activities</a:t>
            </a:r>
          </a:p>
        </p:txBody>
      </p:sp>
      <p:sp>
        <p:nvSpPr>
          <p:cNvPr id="6147" name="Rectangle 34"/>
          <p:cNvSpPr>
            <a:spLocks noGrp="1" noChangeArrowheads="1"/>
          </p:cNvSpPr>
          <p:nvPr>
            <p:ph idx="1"/>
          </p:nvPr>
        </p:nvSpPr>
        <p:spPr>
          <a:xfrm>
            <a:off x="144065" y="733629"/>
            <a:ext cx="8695135" cy="348414"/>
          </a:xfrm>
        </p:spPr>
        <p:txBody>
          <a:bodyPr/>
          <a:lstStyle/>
          <a:p>
            <a:pPr marL="0" indent="0">
              <a:spcBef>
                <a:spcPct val="30000"/>
              </a:spcBef>
              <a:buNone/>
            </a:pPr>
            <a:r>
              <a:rPr lang="en-US" dirty="0"/>
              <a:t>What activities are associated with this module?</a:t>
            </a:r>
            <a:endParaRPr lang="en-US" dirty="0">
              <a:solidFill>
                <a:srgbClr val="00B0F0"/>
              </a:solidFill>
            </a:endParaRPr>
          </a:p>
          <a:p>
            <a:pPr marL="0" indent="0">
              <a:spcBef>
                <a:spcPct val="30000"/>
              </a:spcBef>
              <a:buNone/>
            </a:pPr>
            <a:endParaRPr lang="en-US" dirty="0"/>
          </a:p>
          <a:p>
            <a:pPr marL="89297" indent="0">
              <a:spcBef>
                <a:spcPct val="30000"/>
              </a:spcBef>
              <a:buNone/>
            </a:pPr>
            <a:endParaRPr lang="en-US" dirty="0"/>
          </a:p>
          <a:p>
            <a:pPr marL="89297" indent="0">
              <a:spcBef>
                <a:spcPct val="30000"/>
              </a:spcBef>
              <a:buNone/>
            </a:pPr>
            <a:endParaRPr lang="en-US" dirty="0"/>
          </a:p>
        </p:txBody>
      </p:sp>
      <p:graphicFrame>
        <p:nvGraphicFramePr>
          <p:cNvPr id="7" name="Content Placeholder 3"/>
          <p:cNvGraphicFramePr>
            <a:graphicFrameLocks/>
          </p:cNvGraphicFramePr>
          <p:nvPr>
            <p:extLst>
              <p:ext uri="{D42A27DB-BD31-4B8C-83A1-F6EECF244321}">
                <p14:modId xmlns:p14="http://schemas.microsoft.com/office/powerpoint/2010/main" val="2804446746"/>
              </p:ext>
            </p:extLst>
          </p:nvPr>
        </p:nvGraphicFramePr>
        <p:xfrm>
          <a:off x="455999" y="1082042"/>
          <a:ext cx="8229418" cy="2055354"/>
        </p:xfrm>
        <a:graphic>
          <a:graphicData uri="http://schemas.openxmlformats.org/drawingml/2006/table">
            <a:tbl>
              <a:tblPr firstRow="1" bandRow="1">
                <a:tableStyleId>{5C22544A-7EE6-4342-B048-85BDC9FD1C3A}</a:tableStyleId>
              </a:tblPr>
              <a:tblGrid>
                <a:gridCol w="1129733">
                  <a:extLst>
                    <a:ext uri="{9D8B030D-6E8A-4147-A177-3AD203B41FA5}">
                      <a16:colId xmlns:a16="http://schemas.microsoft.com/office/drawing/2014/main" val="20001"/>
                    </a:ext>
                  </a:extLst>
                </a:gridCol>
                <a:gridCol w="1857736">
                  <a:extLst>
                    <a:ext uri="{9D8B030D-6E8A-4147-A177-3AD203B41FA5}">
                      <a16:colId xmlns:a16="http://schemas.microsoft.com/office/drawing/2014/main" val="3156509146"/>
                    </a:ext>
                  </a:extLst>
                </a:gridCol>
                <a:gridCol w="4080076">
                  <a:extLst>
                    <a:ext uri="{9D8B030D-6E8A-4147-A177-3AD203B41FA5}">
                      <a16:colId xmlns:a16="http://schemas.microsoft.com/office/drawing/2014/main" val="20002"/>
                    </a:ext>
                  </a:extLst>
                </a:gridCol>
                <a:gridCol w="1161873">
                  <a:extLst>
                    <a:ext uri="{9D8B030D-6E8A-4147-A177-3AD203B41FA5}">
                      <a16:colId xmlns:a16="http://schemas.microsoft.com/office/drawing/2014/main" val="20003"/>
                    </a:ext>
                  </a:extLst>
                </a:gridCol>
              </a:tblGrid>
              <a:tr h="301434">
                <a:tc>
                  <a:txBody>
                    <a:bodyPr/>
                    <a:lstStyle/>
                    <a:p>
                      <a:pPr marL="0" marR="0" lvl="0" indent="0" algn="ctr" defTabSz="685777" rtl="0" eaLnBrk="1" fontAlgn="auto" latinLnBrk="0" hangingPunct="1">
                        <a:lnSpc>
                          <a:spcPct val="100000"/>
                        </a:lnSpc>
                        <a:spcBef>
                          <a:spcPts val="0"/>
                        </a:spcBef>
                        <a:spcAft>
                          <a:spcPts val="0"/>
                        </a:spcAft>
                        <a:buClrTx/>
                        <a:buSzTx/>
                        <a:buFontTx/>
                        <a:buNone/>
                        <a:tabLst/>
                        <a:defRPr/>
                      </a:pPr>
                      <a:r>
                        <a:rPr lang="en-US" sz="1200" dirty="0"/>
                        <a:t>Page #</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200" dirty="0"/>
                        <a:t>Activity Type</a:t>
                      </a:r>
                    </a:p>
                  </a:txBody>
                  <a:tcPr marL="68580" marR="68580" marT="34290" marB="34290" anchor="ctr"/>
                </a:tc>
                <a:tc>
                  <a:txBody>
                    <a:bodyPr/>
                    <a:lstStyle/>
                    <a:p>
                      <a:r>
                        <a:rPr lang="en-US" sz="1200" dirty="0"/>
                        <a:t>Activity Name</a:t>
                      </a:r>
                    </a:p>
                  </a:txBody>
                  <a:tcPr marL="68580" marR="68580" marT="34290" marB="34290" anchor="ctr"/>
                </a:tc>
                <a:tc>
                  <a:txBody>
                    <a:bodyPr/>
                    <a:lstStyle/>
                    <a:p>
                      <a:r>
                        <a:rPr lang="en-US" sz="1200" dirty="0"/>
                        <a:t>Optional?</a:t>
                      </a:r>
                    </a:p>
                  </a:txBody>
                  <a:tcPr marL="68580" marR="68580" marT="34290" marB="34290" anchor="ctr"/>
                </a:tc>
                <a:extLst>
                  <a:ext uri="{0D108BD9-81ED-4DB2-BD59-A6C34878D82A}">
                    <a16:rowId xmlns:a16="http://schemas.microsoft.com/office/drawing/2014/main" val="10000"/>
                  </a:ext>
                </a:extLst>
              </a:tr>
              <a:tr h="350784">
                <a:tc>
                  <a:txBody>
                    <a:bodyPr/>
                    <a:lstStyle/>
                    <a:p>
                      <a:pPr algn="ctr"/>
                      <a:r>
                        <a:rPr lang="en-US" sz="1100" dirty="0">
                          <a:solidFill>
                            <a:srgbClr val="000000"/>
                          </a:solidFill>
                        </a:rPr>
                        <a:t>6.1.10</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Check Your Understanding</a:t>
                      </a:r>
                    </a:p>
                  </a:txBody>
                  <a:tcPr marL="68580" marR="68580" marT="34290" marB="34290" anchor="ctr"/>
                </a:tc>
                <a:tc>
                  <a:txBody>
                    <a:bodyPr/>
                    <a:lstStyle/>
                    <a:p>
                      <a:r>
                        <a:rPr lang="en-US" sz="1100" dirty="0">
                          <a:solidFill>
                            <a:srgbClr val="000000"/>
                          </a:solidFill>
                        </a:rPr>
                        <a:t>EtherChannel Operation</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1"/>
                  </a:ext>
                </a:extLst>
              </a:tr>
              <a:tr h="350784">
                <a:tc>
                  <a:txBody>
                    <a:bodyPr/>
                    <a:lstStyle/>
                    <a:p>
                      <a:pPr algn="ctr"/>
                      <a:r>
                        <a:rPr lang="en-US" sz="1100" dirty="0">
                          <a:solidFill>
                            <a:srgbClr val="000000"/>
                          </a:solidFill>
                        </a:rPr>
                        <a:t>6.2.3</a:t>
                      </a:r>
                    </a:p>
                  </a:txBody>
                  <a:tcPr marL="68580" marR="68580" marT="34290" marB="3429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solidFill>
                            <a:srgbClr val="000000"/>
                          </a:solidFill>
                        </a:rPr>
                        <a:t>Syntax Checker</a:t>
                      </a:r>
                    </a:p>
                  </a:txBody>
                  <a:tcPr marL="68580" marR="68580" marT="34290" marB="34290" anchor="ctr"/>
                </a:tc>
                <a:tc>
                  <a:txBody>
                    <a:bodyPr/>
                    <a:lstStyle/>
                    <a:p>
                      <a:r>
                        <a:rPr lang="en-US" sz="1100" dirty="0">
                          <a:solidFill>
                            <a:srgbClr val="000000"/>
                          </a:solidFill>
                        </a:rPr>
                        <a:t>Configure EtherChannel</a:t>
                      </a:r>
                    </a:p>
                  </a:txBody>
                  <a:tcPr marL="68580" marR="68580" marT="34290" marB="34290" anchor="ctr"/>
                </a:tc>
                <a:tc>
                  <a:txBody>
                    <a:bodyPr/>
                    <a:lstStyle/>
                    <a:p>
                      <a:r>
                        <a:rPr lang="en-US" sz="1100" dirty="0">
                          <a:solidFill>
                            <a:srgbClr val="000000"/>
                          </a:solidFill>
                        </a:rPr>
                        <a:t>Recommended</a:t>
                      </a:r>
                    </a:p>
                  </a:txBody>
                  <a:tcPr marL="68580" marR="68580" marT="34290" marB="34290" anchor="ctr"/>
                </a:tc>
                <a:extLst>
                  <a:ext uri="{0D108BD9-81ED-4DB2-BD59-A6C34878D82A}">
                    <a16:rowId xmlns:a16="http://schemas.microsoft.com/office/drawing/2014/main" val="10006"/>
                  </a:ext>
                </a:extLst>
              </a:tr>
              <a:tr h="350784">
                <a:tc>
                  <a:txBody>
                    <a:bodyPr/>
                    <a:lstStyle/>
                    <a:p>
                      <a:pPr algn="ctr"/>
                      <a:r>
                        <a:rPr lang="en-US" sz="1100" dirty="0">
                          <a:solidFill>
                            <a:srgbClr val="000000"/>
                          </a:solidFill>
                        </a:rPr>
                        <a:t>6.2.4</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Troubleshoot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10008"/>
                  </a:ext>
                </a:extLst>
              </a:tr>
              <a:tr h="350784">
                <a:tc>
                  <a:txBody>
                    <a:bodyPr/>
                    <a:lstStyle/>
                    <a:p>
                      <a:pPr algn="ctr"/>
                      <a:r>
                        <a:rPr lang="en-US" sz="1100" dirty="0">
                          <a:solidFill>
                            <a:srgbClr val="000000"/>
                          </a:solidFill>
                        </a:rPr>
                        <a:t>6.4.1</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Packet Tracer</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2582900979"/>
                  </a:ext>
                </a:extLst>
              </a:tr>
              <a:tr h="350784">
                <a:tc>
                  <a:txBody>
                    <a:bodyPr/>
                    <a:lstStyle/>
                    <a:p>
                      <a:pPr algn="ctr"/>
                      <a:r>
                        <a:rPr lang="en-US" sz="1100" dirty="0">
                          <a:solidFill>
                            <a:srgbClr val="000000"/>
                          </a:solidFill>
                        </a:rPr>
                        <a:t>6.4.2</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Lab</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lang="en-US" sz="1100" dirty="0">
                          <a:solidFill>
                            <a:srgbClr val="000000"/>
                          </a:solidFill>
                        </a:rPr>
                        <a:t>Implement EtherChannel</a:t>
                      </a:r>
                    </a:p>
                  </a:txBody>
                  <a:tcPr marL="68580" marR="68580" marT="34290" marB="34290" anchor="ctr"/>
                </a:tc>
                <a:tc>
                  <a:txBody>
                    <a:bodyPr/>
                    <a:lstStyle/>
                    <a:p>
                      <a:pPr marL="0" marR="0" lvl="0" indent="0" algn="l" defTabSz="685777" rtl="0" eaLnBrk="1" fontAlgn="auto" latinLnBrk="0" hangingPunct="1">
                        <a:lnSpc>
                          <a:spcPct val="100000"/>
                        </a:lnSpc>
                        <a:spcBef>
                          <a:spcPts val="0"/>
                        </a:spcBef>
                        <a:spcAft>
                          <a:spcPts val="0"/>
                        </a:spcAft>
                        <a:buClrTx/>
                        <a:buSzTx/>
                        <a:buFontTx/>
                        <a:buNone/>
                        <a:tabLst/>
                        <a:defRPr/>
                      </a:pPr>
                      <a:r>
                        <a:rPr kumimoji="0" lang="en-US" sz="1100" u="none" strike="noStrike" kern="1200" cap="none" spc="0" normalizeH="0" baseline="0" noProof="0" dirty="0">
                          <a:ln>
                            <a:noFill/>
                          </a:ln>
                          <a:solidFill>
                            <a:srgbClr val="000000"/>
                          </a:solidFill>
                          <a:effectLst/>
                          <a:uLnTx/>
                          <a:uFillTx/>
                        </a:rPr>
                        <a:t>Recommended</a:t>
                      </a:r>
                      <a:endParaRPr kumimoji="0" lang="en-US" sz="1100" b="0" i="0" u="none" strike="noStrike" kern="1200" cap="none" spc="0" normalizeH="0" baseline="0" noProof="0" dirty="0">
                        <a:ln>
                          <a:noFill/>
                        </a:ln>
                        <a:solidFill>
                          <a:srgbClr val="000000"/>
                        </a:solidFill>
                        <a:effectLst/>
                        <a:uLnTx/>
                        <a:uFillTx/>
                        <a:latin typeface="Arial"/>
                        <a:ea typeface="+mn-ea"/>
                        <a:cs typeface="+mn-cs"/>
                      </a:endParaRPr>
                    </a:p>
                  </a:txBody>
                  <a:tcPr marL="68580" marR="68580" marT="34290" marB="34290" anchor="ctr"/>
                </a:tc>
                <a:extLst>
                  <a:ext uri="{0D108BD9-81ED-4DB2-BD59-A6C34878D82A}">
                    <a16:rowId xmlns:a16="http://schemas.microsoft.com/office/drawing/2014/main" val="3522544737"/>
                  </a:ext>
                </a:extLst>
              </a:tr>
            </a:tbl>
          </a:graphicData>
        </a:graphic>
      </p:graphicFrame>
    </p:spTree>
    <p:custDataLst>
      <p:tags r:id="rId1"/>
    </p:custDataLst>
    <p:extLst>
      <p:ext uri="{BB962C8B-B14F-4D97-AF65-F5344CB8AC3E}">
        <p14:creationId xmlns:p14="http://schemas.microsoft.com/office/powerpoint/2010/main" val="2145273728"/>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Prior to teaching Module 6, the instructor should:</a:t>
            </a:r>
          </a:p>
          <a:p>
            <a:pPr>
              <a:lnSpc>
                <a:spcPct val="85000"/>
              </a:lnSpc>
              <a:spcBef>
                <a:spcPct val="30000"/>
              </a:spcBef>
              <a:buFont typeface="Arial" panose="020B0604020202020204" pitchFamily="34" charset="0"/>
              <a:buChar char="•"/>
            </a:pPr>
            <a:r>
              <a:rPr lang="en-US" sz="1600" dirty="0"/>
              <a:t>Review the activities and assessments for this module.</a:t>
            </a:r>
          </a:p>
          <a:p>
            <a:pPr>
              <a:lnSpc>
                <a:spcPct val="85000"/>
              </a:lnSpc>
              <a:spcBef>
                <a:spcPct val="30000"/>
              </a:spcBef>
              <a:buFont typeface="Arial" panose="020B0604020202020204" pitchFamily="34" charset="0"/>
              <a:buChar char="•"/>
            </a:pPr>
            <a:r>
              <a:rPr lang="en-US" sz="1600" dirty="0"/>
              <a:t>Try to include as many questions as possible to keep students engaged during classroom presentation.</a:t>
            </a:r>
          </a:p>
          <a:p>
            <a:pPr>
              <a:lnSpc>
                <a:spcPct val="85000"/>
              </a:lnSpc>
              <a:spcBef>
                <a:spcPct val="30000"/>
              </a:spcBef>
              <a:buFont typeface="Arial" panose="020B0604020202020204" pitchFamily="34" charset="0"/>
              <a:buChar char="•"/>
            </a:pPr>
            <a:r>
              <a:rPr lang="en-US" sz="1600" dirty="0"/>
              <a:t>After this Module, the Redundant Networks Exam is available, covering Modules 5-6.</a:t>
            </a:r>
          </a:p>
          <a:p>
            <a:pPr marL="0" indent="0">
              <a:lnSpc>
                <a:spcPct val="85000"/>
              </a:lnSpc>
              <a:spcBef>
                <a:spcPct val="30000"/>
              </a:spcBef>
              <a:buNone/>
            </a:pPr>
            <a:r>
              <a:rPr lang="en-US" sz="1600" dirty="0"/>
              <a:t>Topic 6.1</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is the purpose behind EtherChannel negotiation protocols?</a:t>
            </a:r>
          </a:p>
          <a:p>
            <a:pPr lvl="2">
              <a:lnSpc>
                <a:spcPct val="85000"/>
              </a:lnSpc>
              <a:spcBef>
                <a:spcPct val="30000"/>
              </a:spcBef>
            </a:pPr>
            <a:r>
              <a:rPr lang="en-US" sz="1600" dirty="0"/>
              <a:t>What is the difference between LACP and PAgP in terms of the number of interfaces that may be bundled into a group?</a:t>
            </a:r>
          </a:p>
        </p:txBody>
      </p:sp>
    </p:spTree>
    <p:custDataLst>
      <p:tags r:id="rId1"/>
    </p:custDataLst>
    <p:extLst>
      <p:ext uri="{BB962C8B-B14F-4D97-AF65-F5344CB8AC3E}">
        <p14:creationId xmlns:p14="http://schemas.microsoft.com/office/powerpoint/2010/main" val="2109317603"/>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6: Best Practices (Cont.)</a:t>
            </a:r>
          </a:p>
        </p:txBody>
      </p:sp>
      <p:sp>
        <p:nvSpPr>
          <p:cNvPr id="11266" name="Rectangle 34"/>
          <p:cNvSpPr>
            <a:spLocks noGrp="1" noChangeArrowheads="1"/>
          </p:cNvSpPr>
          <p:nvPr>
            <p:ph idx="1"/>
          </p:nvPr>
        </p:nvSpPr>
        <p:spPr>
          <a:xfrm>
            <a:off x="145357" y="684644"/>
            <a:ext cx="8853286" cy="4155319"/>
          </a:xfrm>
        </p:spPr>
        <p:txBody>
          <a:bodyPr/>
          <a:lstStyle/>
          <a:p>
            <a:pPr marL="0" indent="0">
              <a:lnSpc>
                <a:spcPct val="85000"/>
              </a:lnSpc>
              <a:spcBef>
                <a:spcPct val="30000"/>
              </a:spcBef>
              <a:buNone/>
            </a:pPr>
            <a:r>
              <a:rPr lang="en-US" sz="1600" dirty="0"/>
              <a:t>Topic 6.2</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What instance might you configure an EtherChannel bundle in access mode?</a:t>
            </a:r>
          </a:p>
          <a:p>
            <a:pPr lvl="2">
              <a:lnSpc>
                <a:spcPct val="85000"/>
              </a:lnSpc>
              <a:spcBef>
                <a:spcPct val="30000"/>
              </a:spcBef>
            </a:pPr>
            <a:r>
              <a:rPr lang="en-US" sz="1600" dirty="0"/>
              <a:t>Why do you think configuration changes must be done under the port-channel interface for existing port-channel groups?</a:t>
            </a:r>
          </a:p>
          <a:p>
            <a:pPr marL="0" indent="0">
              <a:lnSpc>
                <a:spcPct val="85000"/>
              </a:lnSpc>
              <a:spcBef>
                <a:spcPct val="30000"/>
              </a:spcBef>
              <a:buNone/>
            </a:pPr>
            <a:r>
              <a:rPr lang="en-US" sz="1600"/>
              <a:t>Topic </a:t>
            </a:r>
            <a:r>
              <a:rPr lang="en-US" sz="1600" dirty="0"/>
              <a:t>6.3</a:t>
            </a:r>
          </a:p>
          <a:p>
            <a:pPr lvl="1">
              <a:lnSpc>
                <a:spcPct val="85000"/>
              </a:lnSpc>
              <a:spcBef>
                <a:spcPct val="30000"/>
              </a:spcBef>
            </a:pPr>
            <a:r>
              <a:rPr lang="en-US" sz="1600" dirty="0"/>
              <a:t>Ask the students or have a class discussion</a:t>
            </a:r>
          </a:p>
          <a:p>
            <a:pPr lvl="2">
              <a:lnSpc>
                <a:spcPct val="85000"/>
              </a:lnSpc>
              <a:spcBef>
                <a:spcPct val="30000"/>
              </a:spcBef>
            </a:pPr>
            <a:r>
              <a:rPr lang="en-US" sz="1600" dirty="0"/>
              <a:t>How might the protocols DTP and EtherChannel be confused?</a:t>
            </a:r>
          </a:p>
          <a:p>
            <a:pPr lvl="2">
              <a:lnSpc>
                <a:spcPct val="85000"/>
              </a:lnSpc>
              <a:spcBef>
                <a:spcPct val="30000"/>
              </a:spcBef>
            </a:pPr>
            <a:r>
              <a:rPr lang="en-US" sz="1600" dirty="0"/>
              <a:t>What are some configuration settings that might cause a channel group not to successfully come up?</a:t>
            </a:r>
          </a:p>
          <a:p>
            <a:pPr lvl="1">
              <a:lnSpc>
                <a:spcPct val="85000"/>
              </a:lnSpc>
              <a:spcBef>
                <a:spcPct val="30000"/>
              </a:spcBef>
            </a:pPr>
            <a:endParaRPr lang="en-US" sz="1600" dirty="0"/>
          </a:p>
          <a:p>
            <a:pPr eaLnBrk="1" hangingPunct="1">
              <a:lnSpc>
                <a:spcPct val="85000"/>
              </a:lnSpc>
              <a:spcBef>
                <a:spcPct val="30000"/>
              </a:spcBef>
            </a:pPr>
            <a:endParaRPr lang="en-US" dirty="0"/>
          </a:p>
          <a:p>
            <a:pPr marL="630238" lvl="2" indent="-214313">
              <a:buFont typeface="Arial" panose="020B0604020202020204" pitchFamily="34" charset="0"/>
              <a:buChar char="•"/>
            </a:pPr>
            <a:endParaRPr lang="en-US" sz="1200" dirty="0"/>
          </a:p>
          <a:p>
            <a:pPr marL="630238" lvl="2" indent="-214313">
              <a:buFont typeface="Arial" panose="020B0604020202020204" pitchFamily="34" charset="0"/>
              <a:buChar char="•"/>
            </a:pPr>
            <a:endParaRPr lang="en-US" sz="1500" dirty="0"/>
          </a:p>
          <a:p>
            <a:pPr eaLnBrk="1" hangingPunct="1">
              <a:lnSpc>
                <a:spcPct val="85000"/>
              </a:lnSpc>
              <a:spcBef>
                <a:spcPct val="30000"/>
              </a:spcBef>
            </a:pPr>
            <a:endParaRPr lang="en-US" b="1" dirty="0">
              <a:solidFill>
                <a:srgbClr val="FF0000"/>
              </a:solidFill>
            </a:endParaRPr>
          </a:p>
          <a:p>
            <a:pPr eaLnBrk="1" hangingPunct="1">
              <a:lnSpc>
                <a:spcPct val="85000"/>
              </a:lnSpc>
              <a:spcBef>
                <a:spcPct val="30000"/>
              </a:spcBef>
            </a:pPr>
            <a:endParaRPr lang="en-US" dirty="0"/>
          </a:p>
        </p:txBody>
      </p:sp>
    </p:spTree>
    <p:custDataLst>
      <p:tags r:id="rId1"/>
    </p:custDataLst>
    <p:extLst>
      <p:ext uri="{BB962C8B-B14F-4D97-AF65-F5344CB8AC3E}">
        <p14:creationId xmlns:p14="http://schemas.microsoft.com/office/powerpoint/2010/main" val="178883702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6: EtherChannel</a:t>
            </a:r>
          </a:p>
        </p:txBody>
      </p:sp>
      <p:sp>
        <p:nvSpPr>
          <p:cNvPr id="7" name="Subtitle 6"/>
          <p:cNvSpPr>
            <a:spLocks noGrp="1"/>
          </p:cNvSpPr>
          <p:nvPr>
            <p:ph type="subTitle" idx="1"/>
          </p:nvPr>
        </p:nvSpPr>
        <p:spPr>
          <a:xfrm>
            <a:off x="469497" y="3809526"/>
            <a:ext cx="2368954" cy="902174"/>
          </a:xfrm>
        </p:spPr>
        <p:txBody>
          <a:bodyPr/>
          <a:lstStyle/>
          <a:p>
            <a:r>
              <a:rPr lang="en-US" dirty="0">
                <a:solidFill>
                  <a:schemeClr val="accent5">
                    <a:lumMod val="40000"/>
                    <a:lumOff val="60000"/>
                  </a:schemeClr>
                </a:solidFill>
              </a:rPr>
              <a:t>Switching, Routing and Wireless Essentials v7.0 (SRWE)</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16B4F81C551EB4CBCFBC019C3C1A6A7" ma:contentTypeVersion="9" ma:contentTypeDescription="Create a new document." ma:contentTypeScope="" ma:versionID="aa4225907c5e35364442eb0dce3d6a50">
  <xsd:schema xmlns:xsd="http://www.w3.org/2001/XMLSchema" xmlns:xs="http://www.w3.org/2001/XMLSchema" xmlns:p="http://schemas.microsoft.com/office/2006/metadata/properties" xmlns:ns2="bfa78f9b-f547-404c-a5fd-35ceaa0009fa" targetNamespace="http://schemas.microsoft.com/office/2006/metadata/properties" ma:root="true" ma:fieldsID="74093e2d02a63061ecac8cbc4823c20a" ns2:_="">
    <xsd:import namespace="bfa78f9b-f547-404c-a5fd-35ceaa0009f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78f9b-f547-404c-a5fd-35ceaa0009f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FBB8038-B7A7-4025-BEEF-2F3A015581AE}"/>
</file>

<file path=customXml/itemProps2.xml><?xml version="1.0" encoding="utf-8"?>
<ds:datastoreItem xmlns:ds="http://schemas.openxmlformats.org/officeDocument/2006/customXml" ds:itemID="{CE36C090-96A8-41CA-A22A-B2CD02E26E0E}"/>
</file>

<file path=customXml/itemProps3.xml><?xml version="1.0" encoding="utf-8"?>
<ds:datastoreItem xmlns:ds="http://schemas.openxmlformats.org/officeDocument/2006/customXml" ds:itemID="{61ADDC6D-5386-4203-B03F-6AE83D4DD1C4}"/>
</file>

<file path=docProps/app.xml><?xml version="1.0" encoding="utf-8"?>
<Properties xmlns="http://schemas.openxmlformats.org/officeDocument/2006/extended-properties" xmlns:vt="http://schemas.openxmlformats.org/officeDocument/2006/docPropsVTypes">
  <Template>Default Theme</Template>
  <TotalTime>5349</TotalTime>
  <Words>3516</Words>
  <Application>Microsoft Office PowerPoint</Application>
  <PresentationFormat>On-screen Show (16:9)</PresentationFormat>
  <Paragraphs>446</Paragraphs>
  <Slides>43</Slides>
  <Notes>41</Notes>
  <HiddenSlides>8</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CiscoSans</vt:lpstr>
      <vt:lpstr>CiscoSans ExtraLight</vt:lpstr>
      <vt:lpstr>Wingdings</vt:lpstr>
      <vt:lpstr>Default Theme</vt:lpstr>
      <vt:lpstr>Module 6: EtherChannel</vt:lpstr>
      <vt:lpstr>Instructor Materials – Module 6 Planning Guide</vt:lpstr>
      <vt:lpstr>What to Expect in this Module</vt:lpstr>
      <vt:lpstr>What to Expect in this Module (Cont.)</vt:lpstr>
      <vt:lpstr>Check Your Understanding</vt:lpstr>
      <vt:lpstr>Module 6: Activities</vt:lpstr>
      <vt:lpstr>Module 6: Best Practices</vt:lpstr>
      <vt:lpstr>Module 6: Best Practices (Cont.)</vt:lpstr>
      <vt:lpstr>Module 6: EtherChannel</vt:lpstr>
      <vt:lpstr>Module Objectives</vt:lpstr>
      <vt:lpstr>6.1 EtherChannel Operation</vt:lpstr>
      <vt:lpstr>EtherChannel Operation Link Aggregation</vt:lpstr>
      <vt:lpstr>EtherChannel Operation EtherChannel</vt:lpstr>
      <vt:lpstr>EtherChannel Operation Advantages of EtherChannel</vt:lpstr>
      <vt:lpstr>EtherChannel Operation Implementation Restrictions</vt:lpstr>
      <vt:lpstr>EtherChannel Operation AutoNegotiation Protocols</vt:lpstr>
      <vt:lpstr>EtherChannel Operation PAgP Operation</vt:lpstr>
      <vt:lpstr>EtherChannel Operation PAgP Operation (Cont.)</vt:lpstr>
      <vt:lpstr>EtherChannel Operation PAgP Mode Settings Example</vt:lpstr>
      <vt:lpstr>EtherChannel Operation LACP Operation</vt:lpstr>
      <vt:lpstr>EtherChannel Operation LACP Mode Settings Example</vt:lpstr>
      <vt:lpstr>6.2 Configure EtherChannel</vt:lpstr>
      <vt:lpstr>Configure EtherChannel Configuration Guidelines</vt:lpstr>
      <vt:lpstr>Configure EtherChannel Configuration Guidelines (Cont.)</vt:lpstr>
      <vt:lpstr>Configure EtherChannel LACP Configuration Example</vt:lpstr>
      <vt:lpstr>Configure EtherChannel Packet Tracer – Configure EtherChannel</vt:lpstr>
      <vt:lpstr>6.3 Verify and Troubleshoot EtherChannel</vt:lpstr>
      <vt:lpstr>Verify and Troubleshoot EtherChannel Verify EtherChannel</vt:lpstr>
      <vt:lpstr>Verify and Troubleshoot EtherChannel Common Issues with EtherChannel Configurations</vt:lpstr>
      <vt:lpstr>Verify and Troubleshoot EtherChannel Troubleshoot EtherChannel Example</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Troubleshoot EtherChannel Example (Cont.)</vt:lpstr>
      <vt:lpstr>Verify and Troubleshoot EtherChannel Packet Tracer – Troubleshoot EtherChannel</vt:lpstr>
      <vt:lpstr>6.4 Module Practice and Quiz</vt:lpstr>
      <vt:lpstr>Module Practice and Quiz Packet Tracer – Implement EtherChannel</vt:lpstr>
      <vt:lpstr>Module Practice and Quiz Lab – Implement EtherChannel</vt:lpstr>
      <vt:lpstr>Module Practice and Quiz What Did I Learn In This Module?</vt:lpstr>
      <vt:lpstr>Module Practice and Quiz What Did I Learn In This Module? (Cont.)</vt:lpstr>
      <vt:lpstr>Module Practice and Quiz What Did I Learn In This Module? (Cont.)</vt:lpstr>
      <vt:lpstr>Module 6: EtherChannel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Sue Livingston -X (suliving - UNICON INC at Cisco)</cp:lastModifiedBy>
  <cp:revision>366</cp:revision>
  <dcterms:created xsi:type="dcterms:W3CDTF">2019-10-18T06:21:22Z</dcterms:created>
  <dcterms:modified xsi:type="dcterms:W3CDTF">2019-12-06T17:06:22Z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y fmtid="{D5CDD505-2E9C-101B-9397-08002B2CF9AE}" pid="10" name="ContentTypeId">
    <vt:lpwstr>0x010100416B4F81C551EB4CBCFBC019C3C1A6A7</vt:lpwstr>
  </property>
</Properties>
</file>