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1.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26.xml" ContentType="application/vnd.openxmlformats-officedocument.presentationml.tags+xml"/>
  <Override PartName="/ppt/tags/tag36.xml" ContentType="application/vnd.openxmlformats-officedocument.presentationml.tags+xml"/>
  <Override PartName="/ppt/tags/tag43.xml" ContentType="application/vnd.openxmlformats-officedocument.presentationml.tags+xml"/>
  <Override PartName="/ppt/tags/tag27.xml" ContentType="application/vnd.openxmlformats-officedocument.presentationml.tags+xml"/>
  <Override PartName="/ppt/tags/tag37.xml" ContentType="application/vnd.openxmlformats-officedocument.presentationml.tags+xml"/>
  <Override PartName="/ppt/tags/tag41.xml" ContentType="application/vnd.openxmlformats-officedocument.presentationml.tags+xml"/>
  <Override PartName="/ppt/tags/tag28.xml" ContentType="application/vnd.openxmlformats-officedocument.presentationml.tags+xml"/>
  <Override PartName="/ppt/tags/tag38.xml" ContentType="application/vnd.openxmlformats-officedocument.presentationml.tags+xml"/>
  <Override PartName="/ppt/tags/tag44.xml" ContentType="application/vnd.openxmlformats-officedocument.presentationml.tags+xml"/>
  <Override PartName="/ppt/tags/tag25.xml" ContentType="application/vnd.openxmlformats-officedocument.presentationml.tags+xml"/>
  <Override PartName="/ppt/tags/tag40.xml" ContentType="application/vnd.openxmlformats-officedocument.presentationml.tags+xml"/>
  <Override PartName="/ppt/tags/tag45.xml" ContentType="application/vnd.openxmlformats-officedocument.presentationml.tags+xml"/>
  <Override PartName="/ppt/tags/tag42.xml" ContentType="application/vnd.openxmlformats-officedocument.presentationml.tags+xml"/>
  <Override PartName="/ppt/tags/tag29.xml" ContentType="application/vnd.openxmlformats-officedocument.presentationml.tags+xml"/>
  <Override PartName="/ppt/tags/tag24.xml" ContentType="application/vnd.openxmlformats-officedocument.presentationml.tags+xml"/>
  <Override PartName="/docProps/app.xml" ContentType="application/vnd.openxmlformats-officedocument.extended-properties+xml"/>
  <Override PartName="/docProps/custom.xml" ContentType="application/vnd.openxmlformats-officedocument.custom-properties+xml"/>
  <Override PartName="/ppt/tags/tag34.xml" ContentType="application/vnd.openxmlformats-officedocument.presentationml.tags+xml"/>
  <Override PartName="/ppt/tags/tag30.xml" ContentType="application/vnd.openxmlformats-officedocument.presentationml.tags+xml"/>
  <Override PartName="/ppt/tags/tag18.xml" ContentType="application/vnd.openxmlformats-officedocument.presentationml.tags+xml"/>
  <Override PartName="/ppt/tags/tag39.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6"/>
  </p:notesMasterIdLst>
  <p:sldIdLst>
    <p:sldId id="513" r:id="rId2"/>
    <p:sldId id="1209" r:id="rId3"/>
    <p:sldId id="1419" r:id="rId4"/>
    <p:sldId id="1420" r:id="rId5"/>
    <p:sldId id="1418" r:id="rId6"/>
    <p:sldId id="763" r:id="rId7"/>
    <p:sldId id="1052" r:id="rId8"/>
    <p:sldId id="1069" r:id="rId9"/>
    <p:sldId id="876" r:id="rId10"/>
    <p:sldId id="860" r:id="rId11"/>
    <p:sldId id="759" r:id="rId12"/>
    <p:sldId id="1108" r:id="rId13"/>
    <p:sldId id="1210" r:id="rId14"/>
    <p:sldId id="1211" r:id="rId15"/>
    <p:sldId id="1212" r:id="rId16"/>
    <p:sldId id="1213" r:id="rId17"/>
    <p:sldId id="1214" r:id="rId18"/>
    <p:sldId id="1056" r:id="rId19"/>
    <p:sldId id="1187" r:id="rId20"/>
    <p:sldId id="1215" r:id="rId21"/>
    <p:sldId id="1216" r:id="rId22"/>
    <p:sldId id="1217" r:id="rId23"/>
    <p:sldId id="1218" r:id="rId24"/>
    <p:sldId id="1219" r:id="rId25"/>
    <p:sldId id="1220" r:id="rId26"/>
    <p:sldId id="1103" r:id="rId27"/>
    <p:sldId id="1189" r:id="rId28"/>
    <p:sldId id="1221" r:id="rId29"/>
    <p:sldId id="1104" r:id="rId30"/>
    <p:sldId id="1194" r:id="rId31"/>
    <p:sldId id="1222" r:id="rId32"/>
    <p:sldId id="1223" r:id="rId33"/>
    <p:sldId id="1224" r:id="rId34"/>
    <p:sldId id="1225" r:id="rId35"/>
    <p:sldId id="1226" r:id="rId36"/>
    <p:sldId id="1227" r:id="rId37"/>
    <p:sldId id="1228" r:id="rId38"/>
    <p:sldId id="1229" r:id="rId39"/>
    <p:sldId id="957" r:id="rId40"/>
    <p:sldId id="1138" r:id="rId41"/>
    <p:sldId id="1230" r:id="rId42"/>
    <p:sldId id="1231" r:id="rId43"/>
    <p:sldId id="874" r:id="rId44"/>
    <p:sldId id="291" r:id="rId45"/>
  </p:sldIdLst>
  <p:sldSz cx="9144000" cy="5143500" type="screen16x9"/>
  <p:notesSz cx="6858000" cy="9144000"/>
  <p:custDataLst>
    <p:tags r:id="rId4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varScale="1">
        <p:scale>
          <a:sx n="77" d="100"/>
          <a:sy n="77" d="100"/>
        </p:scale>
        <p:origin x="1248"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4.1.4 - Packet Tracer - ACL Demonstration</a:t>
            </a:r>
          </a:p>
          <a:p>
            <a:r>
              <a:rPr lang="en-US" dirty="0"/>
              <a:t>4.1.5 - Check Your Understanding - Purpose of ACLs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80496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13584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3288" rtl="0" eaLnBrk="0" fontAlgn="base" latinLnBrk="0" hangingPunct="0">
              <a:lnSpc>
                <a:spcPct val="100000"/>
              </a:lnSpc>
              <a:spcBef>
                <a:spcPct val="0"/>
              </a:spcBef>
              <a:spcAft>
                <a:spcPct val="0"/>
              </a:spcAft>
              <a:buClrTx/>
              <a:buSzTx/>
              <a:buFontTx/>
              <a:buNone/>
              <a:tabLst/>
              <a:defRPr/>
            </a:pPr>
            <a:fld id="{7C839C26-801B-42B6-A101-60F37FE2B0A8}"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3288" rtl="0" eaLnBrk="0" fontAlgn="base" latinLnBrk="0" hangingPunct="0">
                <a:lnSpc>
                  <a:spcPct val="100000"/>
                </a:lnSpc>
                <a:spcBef>
                  <a:spcPct val="0"/>
                </a:spcBef>
                <a:spcAft>
                  <a:spcPct val="0"/>
                </a:spcAft>
                <a:buClrTx/>
                <a:buSzTx/>
                <a:buFontTx/>
                <a:buNone/>
                <a:tabLst/>
                <a:defRPr/>
              </a:pPr>
              <a:t>2</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marL="0" marR="0" lvl="0" indent="0" algn="r" defTabSz="901700" rtl="0" eaLnBrk="0" fontAlgn="base" latinLnBrk="0" hangingPunct="0">
              <a:lnSpc>
                <a:spcPct val="100000"/>
              </a:lnSpc>
              <a:spcBef>
                <a:spcPct val="0"/>
              </a:spcBef>
              <a:spcAft>
                <a:spcPct val="0"/>
              </a:spcAft>
              <a:buClrTx/>
              <a:buSzTx/>
              <a:buFontTx/>
              <a:buNone/>
              <a:tabLst/>
              <a:defRPr/>
            </a:pPr>
            <a:fld id="{ACE20BE7-F2F3-4E26-9454-50B18F790A4E}" type="slidenum">
              <a:rPr kumimoji="0" lang="en-US" sz="800" b="0" i="0" u="none" strike="noStrike" kern="1200" cap="none" spc="0" normalizeH="0" baseline="0" noProof="0">
                <a:ln>
                  <a:noFill/>
                </a:ln>
                <a:solidFill>
                  <a:prstClr val="black"/>
                </a:solidFill>
                <a:effectLst/>
                <a:uLnTx/>
                <a:uFillTx/>
                <a:latin typeface="Arial" charset="0"/>
                <a:ea typeface="ＭＳ Ｐゴシック" pitchFamily="34" charset="-128"/>
                <a:cs typeface="Arial" charset="0"/>
              </a:rPr>
              <a:pPr marL="0" marR="0" lvl="0" indent="0" algn="r" defTabSz="901700"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dirty="0">
              <a:ln>
                <a:noFill/>
              </a:ln>
              <a:solidFill>
                <a:prstClr val="black"/>
              </a:solidFill>
              <a:effectLst/>
              <a:uLnTx/>
              <a:uFillTx/>
              <a:latin typeface="Arial" charset="0"/>
              <a:ea typeface="ＭＳ Ｐゴシック" pitchFamily="34" charset="-128"/>
              <a:cs typeface="Arial"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390040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43</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4: ACL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6" y="3809526"/>
            <a:ext cx="3836690" cy="902174"/>
          </a:xfrm>
        </p:spPr>
        <p:txBody>
          <a:bodyPr/>
          <a:lstStyle/>
          <a:p>
            <a:pPr>
              <a:spcBef>
                <a:spcPts val="0"/>
              </a:spcBef>
            </a:pPr>
            <a:r>
              <a:rPr lang="en-US" dirty="0">
                <a:solidFill>
                  <a:schemeClr val="accent5">
                    <a:lumMod val="40000"/>
                    <a:lumOff val="60000"/>
                  </a:schemeClr>
                </a:solidFill>
              </a:rPr>
              <a:t>Enterprise Networking, Security, and Automationv7.0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ACL Concepts</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Explain how ACLs are used as part of a network security policy.</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04052279"/>
              </p:ext>
            </p:extLst>
          </p:nvPr>
        </p:nvGraphicFramePr>
        <p:xfrm>
          <a:off x="450866" y="1832941"/>
          <a:ext cx="7896830" cy="169545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sz="1600" b="1">
                          <a:effectLst/>
                        </a:rPr>
                        <a:t>Topic Title</a:t>
                      </a:r>
                      <a:endParaRPr lang="en-US" sz="1600">
                        <a:effectLst/>
                      </a:endParaRPr>
                    </a:p>
                  </a:txBody>
                  <a:tcPr marL="47625" marR="47625" marT="47625" marB="47625" anchor="ctr"/>
                </a:tc>
                <a:tc>
                  <a:txBody>
                    <a:bodyPr/>
                    <a:lstStyle/>
                    <a:p>
                      <a:pPr algn="l" fontAlgn="ctr"/>
                      <a:r>
                        <a:rPr lang="en-US" sz="1600" b="1">
                          <a:effectLst/>
                        </a:rPr>
                        <a:t>Topic Objective</a:t>
                      </a:r>
                      <a:endParaRPr lang="en-US" sz="1600">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sz="1600" b="1">
                          <a:solidFill>
                            <a:schemeClr val="bg1"/>
                          </a:solidFill>
                          <a:effectLst/>
                        </a:rPr>
                        <a:t>Purpose of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filter traffic.</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sz="1600" b="1">
                          <a:solidFill>
                            <a:schemeClr val="bg1"/>
                          </a:solidFill>
                          <a:effectLst/>
                        </a:rPr>
                        <a:t>Wildcard Masks in ACLs</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ACLs use wildcard masks.</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sz="1600" b="1">
                          <a:solidFill>
                            <a:schemeClr val="bg1"/>
                          </a:solidFill>
                          <a:effectLst/>
                        </a:rPr>
                        <a:t>Guidelines for ACL Creation</a:t>
                      </a:r>
                      <a:endParaRPr lang="en-US" sz="1600" b="0">
                        <a:solidFill>
                          <a:schemeClr val="bg1"/>
                        </a:solidFill>
                        <a:effectLst/>
                      </a:endParaRPr>
                    </a:p>
                  </a:txBody>
                  <a:tcPr marL="47625" marR="47625" marT="47625" marB="47625" anchor="ctr">
                    <a:solidFill>
                      <a:schemeClr val="accent1"/>
                    </a:solidFill>
                  </a:tcPr>
                </a:tc>
                <a:tc>
                  <a:txBody>
                    <a:bodyPr/>
                    <a:lstStyle/>
                    <a:p>
                      <a:pPr fontAlgn="ctr"/>
                      <a:r>
                        <a:rPr lang="en-US" sz="1600" b="0">
                          <a:effectLst/>
                        </a:rPr>
                        <a:t>Explain how to create ACLs.</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sz="1600" b="1" dirty="0">
                          <a:solidFill>
                            <a:schemeClr val="bg1"/>
                          </a:solidFill>
                          <a:effectLst/>
                        </a:rPr>
                        <a:t>Types of IPv4 ACLs</a:t>
                      </a:r>
                      <a:endParaRPr lang="en-US" sz="1600" b="0" dirty="0">
                        <a:solidFill>
                          <a:schemeClr val="bg1"/>
                        </a:solidFill>
                        <a:effectLst/>
                      </a:endParaRPr>
                    </a:p>
                  </a:txBody>
                  <a:tcPr marL="47625" marR="47625" marT="47625" marB="47625" anchor="ctr">
                    <a:solidFill>
                      <a:schemeClr val="accent1"/>
                    </a:solidFill>
                  </a:tcPr>
                </a:tc>
                <a:tc>
                  <a:txBody>
                    <a:bodyPr/>
                    <a:lstStyle/>
                    <a:p>
                      <a:pPr fontAlgn="ctr"/>
                      <a:r>
                        <a:rPr lang="en-US" sz="1600" b="0" dirty="0">
                          <a:effectLst/>
                        </a:rPr>
                        <a:t>Compare standard and extended IPv4 ACLs.</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4.1 Purpose of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Tracer - ACL Demonstration</a:t>
            </a:r>
          </a:p>
        </p:txBody>
      </p:sp>
      <p:sp>
        <p:nvSpPr>
          <p:cNvPr id="4" name="Content Placeholder 3">
            <a:extLst>
              <a:ext uri="{FF2B5EF4-FFF2-40B4-BE49-F238E27FC236}">
                <a16:creationId xmlns:a16="http://schemas.microsoft.com/office/drawing/2014/main" id="{684FC0F7-F891-A741-8A70-F327894A423F}"/>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 objectives:</a:t>
            </a:r>
          </a:p>
          <a:p>
            <a:pPr marL="0" indent="0" algn="l"/>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Part 1: Verify Local Connectivity and Test Access Control List </a:t>
            </a:r>
          </a:p>
          <a:p>
            <a:pPr marL="342900" indent="-342900" algn="l">
              <a:buFont typeface="Arial" panose="020B0604020202020204" pitchFamily="34" charset="0"/>
              <a:buChar char="•"/>
            </a:pPr>
            <a:r>
              <a:rPr lang="en-US" sz="1600" dirty="0">
                <a:solidFill>
                  <a:srgbClr val="000000"/>
                </a:solidFill>
              </a:rPr>
              <a:t>Part 2: Remove Access Control List and Repeat Test</a:t>
            </a:r>
          </a:p>
        </p:txBody>
      </p:sp>
    </p:spTree>
    <p:custDataLst>
      <p:tags r:id="rId1"/>
    </p:custDataLst>
    <p:extLst>
      <p:ext uri="{BB962C8B-B14F-4D97-AF65-F5344CB8AC3E}">
        <p14:creationId xmlns:p14="http://schemas.microsoft.com/office/powerpoint/2010/main" val="2192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4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62546906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marL="0" indent="0">
              <a:buNone/>
            </a:pPr>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42531692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91837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4 : Network Automation</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E4085204-9A6B-5840-B871-B1B4B52E0E2C}"/>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access control list (ACL)</a:t>
            </a:r>
          </a:p>
          <a:p>
            <a:pPr>
              <a:spcBef>
                <a:spcPts val="0"/>
              </a:spcBef>
              <a:spcAft>
                <a:spcPts val="0"/>
              </a:spcAft>
              <a:buFont typeface="Arial" panose="020B0604020202020204" pitchFamily="34" charset="0"/>
              <a:buChar char="•"/>
            </a:pPr>
            <a:r>
              <a:rPr lang="en-US" dirty="0"/>
              <a:t>access control element (ACE)</a:t>
            </a:r>
          </a:p>
          <a:p>
            <a:pPr>
              <a:spcBef>
                <a:spcPts val="0"/>
              </a:spcBef>
              <a:spcAft>
                <a:spcPts val="0"/>
              </a:spcAft>
              <a:buFont typeface="Arial" panose="020B0604020202020204" pitchFamily="34" charset="0"/>
              <a:buChar char="•"/>
            </a:pPr>
            <a:r>
              <a:rPr lang="en-US" dirty="0"/>
              <a:t>packet filtering</a:t>
            </a:r>
          </a:p>
          <a:p>
            <a:pPr>
              <a:spcBef>
                <a:spcPts val="0"/>
              </a:spcBef>
              <a:spcAft>
                <a:spcPts val="0"/>
              </a:spcAft>
              <a:buFont typeface="Arial" panose="020B0604020202020204" pitchFamily="34" charset="0"/>
              <a:buChar char="•"/>
            </a:pPr>
            <a:r>
              <a:rPr lang="en-US" dirty="0"/>
              <a:t>standard ACLs</a:t>
            </a:r>
          </a:p>
          <a:p>
            <a:pPr>
              <a:spcBef>
                <a:spcPts val="0"/>
              </a:spcBef>
              <a:spcAft>
                <a:spcPts val="0"/>
              </a:spcAft>
              <a:buFont typeface="Arial" panose="020B0604020202020204" pitchFamily="34" charset="0"/>
              <a:buChar char="•"/>
            </a:pPr>
            <a:r>
              <a:rPr lang="en-US" dirty="0"/>
              <a:t>extended ACLs</a:t>
            </a:r>
          </a:p>
          <a:p>
            <a:pPr>
              <a:spcBef>
                <a:spcPts val="0"/>
              </a:spcBef>
              <a:spcAft>
                <a:spcPts val="0"/>
              </a:spcAft>
              <a:buFont typeface="Arial" panose="020B0604020202020204" pitchFamily="34" charset="0"/>
              <a:buChar char="•"/>
            </a:pPr>
            <a:r>
              <a:rPr lang="en-US" dirty="0"/>
              <a:t>wildcard mask</a:t>
            </a:r>
          </a:p>
          <a:p>
            <a:pPr>
              <a:spcBef>
                <a:spcPts val="0"/>
              </a:spcBef>
              <a:spcAft>
                <a:spcPts val="0"/>
              </a:spcAft>
              <a:buFont typeface="Arial" panose="020B0604020202020204" pitchFamily="34" charset="0"/>
              <a:buChar char="•"/>
            </a:pPr>
            <a:r>
              <a:rPr lang="en-US" b="1" dirty="0"/>
              <a:t>host</a:t>
            </a:r>
            <a:r>
              <a:rPr lang="en-US" dirty="0"/>
              <a:t> keyword</a:t>
            </a:r>
          </a:p>
          <a:p>
            <a:pPr>
              <a:spcBef>
                <a:spcPts val="0"/>
              </a:spcBef>
              <a:spcAft>
                <a:spcPts val="0"/>
              </a:spcAft>
              <a:buFont typeface="Arial" panose="020B0604020202020204" pitchFamily="34" charset="0"/>
              <a:buChar char="•"/>
            </a:pPr>
            <a:r>
              <a:rPr lang="en-US" b="1" dirty="0"/>
              <a:t>any</a:t>
            </a:r>
            <a:r>
              <a:rPr lang="en-US" dirty="0"/>
              <a:t> keyword</a:t>
            </a:r>
          </a:p>
          <a:p>
            <a:pPr>
              <a:spcBef>
                <a:spcPts val="0"/>
              </a:spcBef>
              <a:spcAft>
                <a:spcPts val="0"/>
              </a:spcAft>
              <a:buFont typeface="Arial" panose="020B0604020202020204" pitchFamily="34" charset="0"/>
              <a:buChar char="•"/>
            </a:pPr>
            <a:r>
              <a:rPr lang="en-US" dirty="0"/>
              <a:t>numbered ACLs</a:t>
            </a:r>
          </a:p>
          <a:p>
            <a:pPr>
              <a:spcBef>
                <a:spcPts val="0"/>
              </a:spcBef>
              <a:spcAft>
                <a:spcPts val="0"/>
              </a:spcAft>
              <a:buFont typeface="Arial" panose="020B0604020202020204" pitchFamily="34" charset="0"/>
              <a:buChar char="•"/>
            </a:pPr>
            <a:r>
              <a:rPr lang="en-US" dirty="0"/>
              <a:t>named ACLs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4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400" dirty="0"/>
              <a:t>Check Your Understanding activities </a:t>
            </a:r>
            <a:r>
              <a:rPr lang="en-US" sz="1400" b="1" i="1" dirty="0"/>
              <a:t>do not </a:t>
            </a:r>
            <a:r>
              <a:rPr lang="en-US" sz="1400" dirty="0"/>
              <a:t>affect student grades.</a:t>
            </a:r>
          </a:p>
          <a:p>
            <a:pPr>
              <a:spcBef>
                <a:spcPct val="30000"/>
              </a:spcBef>
              <a:buFont typeface="Arial" panose="020B0604020202020204" pitchFamily="34" charset="0"/>
              <a:buChar char="•"/>
            </a:pPr>
            <a:r>
              <a:rPr lang="en-US" sz="14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8613923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348692714"/>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4.1.4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ALC Demonstration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91944591"/>
                  </a:ext>
                </a:extLst>
              </a:tr>
              <a:tr h="350784">
                <a:tc>
                  <a:txBody>
                    <a:bodyPr/>
                    <a:lstStyle/>
                    <a:p>
                      <a:pPr algn="ctr"/>
                      <a:r>
                        <a:rPr lang="en-US" sz="1100" dirty="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Purpose of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4.2.5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Wildcard Masks in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4.3.3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Creation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4.4.6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Guidelines for ACL Placement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dirty="0"/>
              <a:t>Prior to teaching Module 4,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400" dirty="0"/>
              <a:t>Topic 4.1</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Discuss and clarify what inbound and outbound mean with regard to ACLs.</a:t>
            </a:r>
          </a:p>
          <a:p>
            <a:pPr lvl="2">
              <a:lnSpc>
                <a:spcPct val="85000"/>
              </a:lnSpc>
              <a:spcBef>
                <a:spcPct val="30000"/>
              </a:spcBef>
            </a:pPr>
            <a:r>
              <a:rPr lang="en-US" sz="1400" dirty="0"/>
              <a:t>What system or mechanism might provide filtering above Layer 4?</a:t>
            </a:r>
          </a:p>
          <a:p>
            <a:pPr marL="0" indent="0">
              <a:lnSpc>
                <a:spcPct val="85000"/>
              </a:lnSpc>
              <a:spcBef>
                <a:spcPct val="30000"/>
              </a:spcBef>
              <a:buNone/>
            </a:pPr>
            <a:r>
              <a:rPr lang="en-US" sz="1400" dirty="0"/>
              <a:t>Topic 4.2</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Create several exercises to reinforce how wildcard masks are calculated for ranges of networks.</a:t>
            </a:r>
          </a:p>
          <a:p>
            <a:pPr lvl="2">
              <a:lnSpc>
                <a:spcPct val="85000"/>
              </a:lnSpc>
              <a:spcBef>
                <a:spcPct val="30000"/>
              </a:spcBef>
            </a:pPr>
            <a:r>
              <a:rPr lang="en-US" sz="1400" dirty="0"/>
              <a:t>What is the main benefit derived from the </a:t>
            </a:r>
            <a:r>
              <a:rPr lang="en-US" sz="1400" b="1" dirty="0"/>
              <a:t>host</a:t>
            </a:r>
            <a:r>
              <a:rPr lang="en-US" sz="1400" dirty="0"/>
              <a:t> and </a:t>
            </a:r>
            <a:r>
              <a:rPr lang="en-US" sz="1400" b="1" dirty="0"/>
              <a:t>any</a:t>
            </a:r>
            <a:r>
              <a:rPr lang="en-US" sz="1400" dirty="0"/>
              <a:t> keywords?</a:t>
            </a:r>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4: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eaLnBrk="1" hangingPunct="1">
              <a:lnSpc>
                <a:spcPct val="85000"/>
              </a:lnSpc>
              <a:spcBef>
                <a:spcPct val="30000"/>
              </a:spcBef>
              <a:buNone/>
            </a:pPr>
            <a:r>
              <a:rPr lang="en-US" sz="1400" dirty="0"/>
              <a:t>Topic 4.3</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Why is writing an ACL out in a text editor considered a best practice?</a:t>
            </a:r>
          </a:p>
          <a:p>
            <a:pPr lvl="2">
              <a:lnSpc>
                <a:spcPct val="85000"/>
              </a:lnSpc>
              <a:spcBef>
                <a:spcPct val="30000"/>
              </a:spcBef>
            </a:pPr>
            <a:r>
              <a:rPr lang="en-US" sz="1400" dirty="0"/>
              <a:t>What are the different ways that an ACL might be documented?</a:t>
            </a:r>
          </a:p>
          <a:p>
            <a:pPr marL="0" indent="0">
              <a:lnSpc>
                <a:spcPct val="85000"/>
              </a:lnSpc>
              <a:spcBef>
                <a:spcPct val="30000"/>
              </a:spcBef>
              <a:buNone/>
            </a:pPr>
            <a:r>
              <a:rPr lang="en-US" sz="1400" dirty="0"/>
              <a:t>Topic 4.4</a:t>
            </a:r>
          </a:p>
          <a:p>
            <a:pPr lvl="1">
              <a:lnSpc>
                <a:spcPct val="85000"/>
              </a:lnSpc>
              <a:spcBef>
                <a:spcPct val="30000"/>
              </a:spcBef>
            </a:pPr>
            <a:r>
              <a:rPr lang="en-US" dirty="0"/>
              <a:t>Ask the students or have a class discussion</a:t>
            </a:r>
          </a:p>
          <a:p>
            <a:pPr lvl="2">
              <a:lnSpc>
                <a:spcPct val="85000"/>
              </a:lnSpc>
              <a:spcBef>
                <a:spcPct val="30000"/>
              </a:spcBef>
            </a:pPr>
            <a:r>
              <a:rPr lang="en-US" sz="1400" dirty="0"/>
              <a:t>What is the main concept behind the guidelines for where to place ACLs?</a:t>
            </a:r>
          </a:p>
          <a:p>
            <a:pPr lvl="2">
              <a:lnSpc>
                <a:spcPct val="85000"/>
              </a:lnSpc>
              <a:spcBef>
                <a:spcPct val="30000"/>
              </a:spcBef>
            </a:pPr>
            <a:r>
              <a:rPr lang="en-US" sz="1400" dirty="0"/>
              <a:t>Create several exercises to reinforce ACL placement guidelines.</a:t>
            </a:r>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BC2F3D-AE75-4B17-82B8-45FA5F67EB7B}"/>
</file>

<file path=customXml/itemProps2.xml><?xml version="1.0" encoding="utf-8"?>
<ds:datastoreItem xmlns:ds="http://schemas.openxmlformats.org/officeDocument/2006/customXml" ds:itemID="{835C9E9B-0E40-42D7-A50E-25DD589242E0}"/>
</file>

<file path=customXml/itemProps3.xml><?xml version="1.0" encoding="utf-8"?>
<ds:datastoreItem xmlns:ds="http://schemas.openxmlformats.org/officeDocument/2006/customXml" ds:itemID="{8A4A25FA-FD47-49F3-9F7D-FA7711E0DFAE}"/>
</file>

<file path=docProps/app.xml><?xml version="1.0" encoding="utf-8"?>
<Properties xmlns="http://schemas.openxmlformats.org/officeDocument/2006/extended-properties" xmlns:vt="http://schemas.openxmlformats.org/officeDocument/2006/docPropsVTypes">
  <Template>Default Theme</Template>
  <TotalTime>6109</TotalTime>
  <Words>3770</Words>
  <Application>Microsoft Office PowerPoint</Application>
  <PresentationFormat>On-screen Show (16:9)</PresentationFormat>
  <Paragraphs>509</Paragraphs>
  <Slides>44</Slides>
  <Notes>42</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CiscoSans ExtraLight</vt:lpstr>
      <vt:lpstr>Courier New</vt:lpstr>
      <vt:lpstr>Wingdings</vt:lpstr>
      <vt:lpstr>Default Theme</vt:lpstr>
      <vt:lpstr>Module 4: ACL Concepts</vt:lpstr>
      <vt:lpstr>Instructor Materials – Module 4 Planning Guide</vt:lpstr>
      <vt:lpstr>What to Expect in this Module</vt:lpstr>
      <vt:lpstr>What to Expect in this Module (Cont.)</vt:lpstr>
      <vt:lpstr>Check Your Understanding</vt:lpstr>
      <vt:lpstr>Module 4: Activities</vt:lpstr>
      <vt:lpstr>Module 4: Best Practices</vt:lpstr>
      <vt:lpstr>Module 4: Best Practices (Cont.)</vt:lpstr>
      <vt:lpstr>Module 4: ACL Concepts</vt:lpstr>
      <vt:lpstr>Module Objectives</vt:lpstr>
      <vt:lpstr>4.1 Purpose of ACLs</vt:lpstr>
      <vt:lpstr>Purpose of ACLs What is an ACL?</vt:lpstr>
      <vt:lpstr>Purpose of ACLs What is an ACL? (Cont.)</vt:lpstr>
      <vt:lpstr>Purpose of ACLs Packet Filtering</vt:lpstr>
      <vt:lpstr>Purpose of ACLs ACL Operation</vt:lpstr>
      <vt:lpstr>Purpose of ACLs ACL Operation (Cont.)</vt:lpstr>
      <vt:lpstr>Purpose of ACLs Packet Tracer - ACL Demonstration</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Module 4 : Network Automation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431</cp:revision>
  <dcterms:created xsi:type="dcterms:W3CDTF">2019-10-18T06:21:22Z</dcterms:created>
  <dcterms:modified xsi:type="dcterms:W3CDTF">2019-12-06T18:15:29Z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