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37.xml" ContentType="application/vnd.openxmlformats-officedocument.presentationml.notesSlide+xml"/>
  <Override PartName="/ppt/notesSlides/notesSlide5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2.xml" ContentType="application/vnd.openxmlformats-officedocument.presentationml.tags+xml"/>
  <Override PartName="/ppt/tags/tag11.xml" ContentType="application/vnd.openxmlformats-officedocument.presentationml.tags+xml"/>
  <Override PartName="/ppt/tags/tag14.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15.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2.xml" ContentType="application/vnd.openxmlformats-officedocument.presentationml.tags+xml"/>
  <Override PartName="/ppt/tags/tag19.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ppt/tags/tag13.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2.xml" ContentType="application/vnd.openxmlformats-officedocument.presentationml.tags+xml"/>
  <Override PartName="/ppt/tags/tag20.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513" r:id="rId2"/>
    <p:sldId id="1209" r:id="rId3"/>
    <p:sldId id="1297" r:id="rId4"/>
    <p:sldId id="1071" r:id="rId5"/>
    <p:sldId id="1298"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276" r:id="rId19"/>
    <p:sldId id="1056" r:id="rId20"/>
    <p:sldId id="1187"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69" r:id="rId39"/>
    <p:sldId id="1264" r:id="rId40"/>
    <p:sldId id="1290" r:id="rId41"/>
    <p:sldId id="1291" r:id="rId42"/>
    <p:sldId id="1292" r:id="rId43"/>
    <p:sldId id="1293" r:id="rId44"/>
    <p:sldId id="1294" r:id="rId45"/>
    <p:sldId id="957" r:id="rId46"/>
    <p:sldId id="1205" r:id="rId47"/>
    <p:sldId id="1270" r:id="rId48"/>
    <p:sldId id="1138" r:id="rId49"/>
    <p:sldId id="1295" r:id="rId50"/>
    <p:sldId id="1296"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275" autoAdjust="0"/>
  </p:normalViewPr>
  <p:slideViewPr>
    <p:cSldViewPr snapToGrid="0" showGuides="1">
      <p:cViewPr varScale="1">
        <p:scale>
          <a:sx n="76" d="100"/>
          <a:sy n="76" d="100"/>
        </p:scale>
        <p:origin x="560"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2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2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2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2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2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6569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200" dirty="0"/>
              <a:t>IPv6 Starting Routing Tables</a:t>
            </a:r>
          </a:p>
          <a:p>
            <a:r>
              <a:rPr lang="en-US" sz="12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2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2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2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2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2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200" dirty="0"/>
              <a:t>Test the Floating Static Routes</a:t>
            </a:r>
          </a:p>
          <a:p>
            <a:r>
              <a:rPr lang="en-US" sz="12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2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2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200" dirty="0"/>
              <a:t>Configure IPv6 Static Host Route with Link-Local Next-Hop</a:t>
            </a:r>
          </a:p>
          <a:p>
            <a:r>
              <a:rPr lang="en-US" sz="12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15.6.1 - Packet Tracer -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15.6 - Module Practice and Quiz</a:t>
            </a:r>
          </a:p>
          <a:p>
            <a:r>
              <a:rPr lang="en-US" dirty="0"/>
              <a:t>15.6.2 - Lab- Configure IPv4 and IPv6 Static and Default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3014327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15- IP Static Routing</a:t>
            </a:r>
          </a:p>
          <a:p>
            <a:pPr>
              <a:buFontTx/>
              <a:buNone/>
            </a:pPr>
            <a:r>
              <a:rPr lang="en-GB" dirty="0"/>
              <a:t>15.0 – Introduction</a:t>
            </a:r>
          </a:p>
          <a:p>
            <a:pPr>
              <a:buFontTx/>
              <a:buNone/>
            </a:pPr>
            <a:r>
              <a:rPr lang="en-GB" dirty="0"/>
              <a:t>15.0.2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15: IP Static Routing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5357" y="673109"/>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ea typeface="Calibri" panose="020F0502020204030204" pitchFamily="34" charset="0"/>
                <a:cs typeface="Calibri" panose="020F0502020204030204" pitchFamily="34" charset="0"/>
              </a:rPr>
              <a:t>IP Static Routing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Configure IPv4 and IPv6 static routes.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631556624"/>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command syntax for static routes.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IP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routes.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IP Default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default static routes.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Floating Static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floating static route to provide a backup connection.</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Configure Static Host Routes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IPv4 and IPv6 static host routes that direct traffic to a specific host.</a:t>
                      </a:r>
                    </a:p>
                  </a:txBody>
                  <a:tcPr marL="47625" marR="47625" marT="47625" marB="47625" anchor="ctr"/>
                </a:tc>
                <a:extLst>
                  <a:ext uri="{0D108BD9-81ED-4DB2-BD59-A6C34878D82A}">
                    <a16:rowId xmlns:a16="http://schemas.microsoft.com/office/drawing/2014/main" val="361647342"/>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15.1 Static Routes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394767603"/>
              </p:ext>
            </p:extLst>
          </p:nvPr>
        </p:nvGraphicFramePr>
        <p:xfrm>
          <a:off x="291944" y="1338063"/>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15.6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95693"/>
            <a:ext cx="8345488" cy="731837"/>
          </a:xfrm>
        </p:spPr>
        <p:txBody>
          <a:bodyPr/>
          <a:lstStyle/>
          <a:p>
            <a:r>
              <a:rPr lang="en-US" sz="1600" dirty="0"/>
              <a:t>Module Practice and Quiz</a:t>
            </a:r>
            <a:br>
              <a:rPr lang="en-US" sz="1600" dirty="0"/>
            </a:br>
            <a:r>
              <a:rPr lang="en-US" sz="2400" dirty="0"/>
              <a:t>Packet Tracer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946298"/>
            <a:ext cx="8280057" cy="3475436"/>
          </a:xfrm>
        </p:spPr>
        <p:txBody>
          <a:bodyPr/>
          <a:lstStyle/>
          <a:p>
            <a:pPr marL="0" indent="0" algn="l"/>
            <a:r>
              <a:rPr lang="en-US" sz="1800" dirty="0">
                <a:solidFill>
                  <a:srgbClr val="000000"/>
                </a:solidFill>
              </a:rPr>
              <a:t>In this Packet Tracer, you will do the following:</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Configure IPv4 Static and floating static default routers</a:t>
            </a:r>
          </a:p>
          <a:p>
            <a:pPr marL="342900" indent="-342900" algn="l">
              <a:buFont typeface="Arial" panose="020B0604020202020204" pitchFamily="34" charset="0"/>
              <a:buChar char="•"/>
            </a:pPr>
            <a:r>
              <a:rPr lang="en-US" sz="1800" dirty="0">
                <a:solidFill>
                  <a:srgbClr val="000000"/>
                </a:solidFill>
              </a:rPr>
              <a:t>Configure IPv6 static and floating static default routes</a:t>
            </a:r>
          </a:p>
          <a:p>
            <a:pPr marL="342900" indent="-342900" algn="l">
              <a:buFont typeface="Arial" panose="020B0604020202020204" pitchFamily="34" charset="0"/>
              <a:buChar char="•"/>
            </a:pPr>
            <a:r>
              <a:rPr lang="en-US" sz="1800" dirty="0">
                <a:solidFill>
                  <a:srgbClr val="000000"/>
                </a:solidFill>
              </a:rPr>
              <a:t>ConfigureIPv4 static and floating static routes to internal LANs</a:t>
            </a:r>
          </a:p>
          <a:p>
            <a:pPr marL="342900" indent="-342900" algn="l">
              <a:buFont typeface="Arial" panose="020B0604020202020204" pitchFamily="34" charset="0"/>
              <a:buChar char="•"/>
            </a:pPr>
            <a:r>
              <a:rPr lang="en-US" sz="1800" dirty="0">
                <a:solidFill>
                  <a:srgbClr val="000000"/>
                </a:solidFill>
              </a:rPr>
              <a:t>Configure IPv6 static and floating static routes to the internal LANS</a:t>
            </a:r>
          </a:p>
          <a:p>
            <a:pPr marL="342900" indent="-342900" algn="l">
              <a:buFont typeface="Arial" panose="020B0604020202020204" pitchFamily="34" charset="0"/>
              <a:buChar char="•"/>
            </a:pPr>
            <a:r>
              <a:rPr lang="en-US" sz="1800" dirty="0">
                <a:solidFill>
                  <a:srgbClr val="000000"/>
                </a:solidFill>
              </a:rPr>
              <a:t>Configure IPv4 host routes</a:t>
            </a:r>
          </a:p>
          <a:p>
            <a:pPr marL="342900" indent="-342900" algn="l">
              <a:buFont typeface="Arial" panose="020B0604020202020204" pitchFamily="34" charset="0"/>
              <a:buChar char="•"/>
            </a:pPr>
            <a:r>
              <a:rPr lang="en-US" sz="1800" dirty="0">
                <a:solidFill>
                  <a:srgbClr val="000000"/>
                </a:solidFill>
              </a:rPr>
              <a:t>Configure IPv6 host routes</a:t>
            </a: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Configure IPv4 and IPv6 Static and Default Routes</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IP and IPv6 Addressing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IPv4 on R1 and R2</a:t>
            </a:r>
          </a:p>
          <a:p>
            <a:pPr marL="342900" indent="-342900" algn="l">
              <a:buFont typeface="Arial" panose="020B0604020202020204" pitchFamily="34" charset="0"/>
              <a:buChar char="•"/>
            </a:pPr>
            <a:r>
              <a:rPr lang="en-US" sz="1800" dirty="0">
                <a:solidFill>
                  <a:srgbClr val="000000"/>
                </a:solidFill>
              </a:rPr>
              <a:t>Configure and Verify Static and Default Routing for IPv6 on R1 and R2</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12265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66771946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15: IP Static Routing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24BC69AB-46D4-B341-AA9E-B6E1189E5BDD}"/>
              </a:ext>
            </a:extLst>
          </p:cNvPr>
          <p:cNvSpPr>
            <a:spLocks noGrp="1"/>
          </p:cNvSpPr>
          <p:nvPr>
            <p:ph idx="1"/>
          </p:nvPr>
        </p:nvSpPr>
        <p:spPr/>
        <p:txBody>
          <a:bodyPr/>
          <a:lstStyle/>
          <a:p>
            <a:pPr>
              <a:spcBef>
                <a:spcPts val="0"/>
              </a:spcBef>
              <a:spcAft>
                <a:spcPts val="0"/>
              </a:spcAft>
            </a:pPr>
            <a:r>
              <a:rPr lang="en-US" sz="1200" dirty="0"/>
              <a:t>static route</a:t>
            </a:r>
          </a:p>
          <a:p>
            <a:pPr>
              <a:spcBef>
                <a:spcPts val="0"/>
              </a:spcBef>
              <a:spcAft>
                <a:spcPts val="0"/>
              </a:spcAft>
            </a:pPr>
            <a:r>
              <a:rPr lang="en-US" sz="1200" dirty="0"/>
              <a:t>default static route</a:t>
            </a:r>
          </a:p>
          <a:p>
            <a:pPr>
              <a:spcBef>
                <a:spcPts val="0"/>
              </a:spcBef>
              <a:spcAft>
                <a:spcPts val="0"/>
              </a:spcAft>
            </a:pPr>
            <a:r>
              <a:rPr lang="en-US" sz="1200" dirty="0"/>
              <a:t>floating static route</a:t>
            </a:r>
          </a:p>
          <a:p>
            <a:pPr>
              <a:spcBef>
                <a:spcPts val="0"/>
              </a:spcBef>
              <a:spcAft>
                <a:spcPts val="0"/>
              </a:spcAft>
            </a:pPr>
            <a:r>
              <a:rPr lang="en-US" sz="1200" dirty="0"/>
              <a:t>summary static route</a:t>
            </a:r>
          </a:p>
          <a:p>
            <a:pPr>
              <a:spcBef>
                <a:spcPts val="0"/>
              </a:spcBef>
              <a:spcAft>
                <a:spcPts val="0"/>
              </a:spcAft>
            </a:pPr>
            <a:r>
              <a:rPr lang="en-US" sz="1200" dirty="0"/>
              <a:t>next-hop route</a:t>
            </a:r>
          </a:p>
          <a:p>
            <a:pPr>
              <a:spcBef>
                <a:spcPts val="0"/>
              </a:spcBef>
              <a:spcAft>
                <a:spcPts val="0"/>
              </a:spcAft>
            </a:pPr>
            <a:r>
              <a:rPr lang="en-US" sz="1200" dirty="0"/>
              <a:t>directly connected static route</a:t>
            </a:r>
          </a:p>
          <a:p>
            <a:pPr>
              <a:spcBef>
                <a:spcPts val="0"/>
              </a:spcBef>
              <a:spcAft>
                <a:spcPts val="0"/>
              </a:spcAft>
            </a:pPr>
            <a:r>
              <a:rPr lang="en-US" sz="1200" dirty="0"/>
              <a:t>Fully specified static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network-address subnet-mask { ip-address | exit-intf [ip-address]}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ipv6-prefix/prefix-length {ipv6-address | exit-intf [ipv6-address]} [distance]</a:t>
            </a:r>
          </a:p>
          <a:p>
            <a:pPr>
              <a:spcBef>
                <a:spcPts val="0"/>
              </a:spcBef>
              <a:spcAft>
                <a:spcPts val="0"/>
              </a:spcAft>
            </a:pPr>
            <a:r>
              <a:rPr lang="en-US" sz="1200" b="1" dirty="0">
                <a:latin typeface="Courier New" panose="02070309020205020404" pitchFamily="49" charset="0"/>
                <a:cs typeface="Courier New" panose="02070309020205020404" pitchFamily="49" charset="0"/>
              </a:rPr>
              <a:t>show ip route static</a:t>
            </a:r>
          </a:p>
          <a:p>
            <a:pPr>
              <a:spcBef>
                <a:spcPts val="0"/>
              </a:spcBef>
              <a:spcAft>
                <a:spcPts val="0"/>
              </a:spcAft>
            </a:pPr>
            <a:r>
              <a:rPr lang="en-US" sz="1200" b="1" dirty="0">
                <a:latin typeface="Courier New" panose="02070309020205020404" pitchFamily="49" charset="0"/>
                <a:cs typeface="Courier New" panose="02070309020205020404" pitchFamily="49" charset="0"/>
              </a:rPr>
              <a:t>show ipv6 route static</a:t>
            </a:r>
          </a:p>
          <a:p>
            <a:pPr>
              <a:spcBef>
                <a:spcPts val="0"/>
              </a:spcBef>
              <a:spcAft>
                <a:spcPts val="0"/>
              </a:spcAft>
            </a:pPr>
            <a:r>
              <a:rPr lang="en-US" sz="1200" dirty="0"/>
              <a:t>quad-zero route</a:t>
            </a:r>
          </a:p>
          <a:p>
            <a:pPr>
              <a:spcBef>
                <a:spcPts val="0"/>
              </a:spcBef>
              <a:spcAft>
                <a:spcPts val="0"/>
              </a:spcAft>
            </a:pPr>
            <a:r>
              <a:rPr lang="en-US" sz="1200" b="1" dirty="0">
                <a:latin typeface="Courier New" panose="02070309020205020404" pitchFamily="49" charset="0"/>
                <a:cs typeface="Courier New" panose="02070309020205020404" pitchFamily="49" charset="0"/>
              </a:rPr>
              <a:t>ip route 0.0.0.0 0.0.0.0 {ip-address | exit-intf}</a:t>
            </a:r>
          </a:p>
          <a:p>
            <a:pPr>
              <a:spcBef>
                <a:spcPts val="0"/>
              </a:spcBef>
              <a:spcAft>
                <a:spcPts val="0"/>
              </a:spcAft>
            </a:pPr>
            <a:r>
              <a:rPr lang="en-US" sz="1200" b="1" dirty="0">
                <a:latin typeface="Courier New" panose="02070309020205020404" pitchFamily="49" charset="0"/>
                <a:cs typeface="Courier New" panose="02070309020205020404" pitchFamily="49" charset="0"/>
              </a:rPr>
              <a:t>ipv6 route ::/0 {ipv6-address | exit-intf}</a:t>
            </a:r>
          </a:p>
          <a:p>
            <a:pPr>
              <a:spcBef>
                <a:spcPts val="0"/>
              </a:spcBef>
              <a:spcAft>
                <a:spcPts val="0"/>
              </a:spcAft>
            </a:pPr>
            <a:r>
              <a:rPr lang="en-US" sz="1200" dirty="0"/>
              <a:t>host route</a:t>
            </a:r>
          </a:p>
          <a:p>
            <a:pPr>
              <a:spcBef>
                <a:spcPts val="0"/>
              </a:spcBef>
              <a:spcAft>
                <a:spcPts val="0"/>
              </a:spcAft>
            </a:pPr>
            <a:r>
              <a:rPr lang="en-US" sz="1200" dirty="0"/>
              <a:t>local host route</a:t>
            </a:r>
          </a:p>
          <a:p>
            <a:pPr>
              <a:spcBef>
                <a:spcPts val="0"/>
              </a:spcBef>
              <a:spcAft>
                <a:spcPts val="0"/>
              </a:spcAft>
            </a:pPr>
            <a:r>
              <a:rPr lang="en-US" sz="1200" dirty="0"/>
              <a:t>static host route</a:t>
            </a:r>
          </a:p>
          <a:p>
            <a:pPr>
              <a:spcBef>
                <a:spcPts val="0"/>
              </a:spcBef>
              <a:spcAft>
                <a:spcPts val="0"/>
              </a:spcAft>
            </a:pPr>
            <a:endParaRPr lang="en-US" sz="12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15: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20706714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15.2.8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Static Routes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15.3.4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Default Static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15.4.4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Floating Static Route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15.5.7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Static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15.6.1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15.6.2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IPv4 and IPv6 Static and Default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Why are static routes a necessity in modern networks?</a:t>
            </a:r>
          </a:p>
          <a:p>
            <a:pPr lvl="2">
              <a:lnSpc>
                <a:spcPct val="85000"/>
              </a:lnSpc>
              <a:spcBef>
                <a:spcPct val="30000"/>
              </a:spcBef>
            </a:pPr>
            <a:r>
              <a:rPr lang="en-US" sz="1600" dirty="0"/>
              <a:t>What is the drawback to using static routes in your network?</a:t>
            </a:r>
          </a:p>
          <a:p>
            <a:pPr marL="0" indent="0">
              <a:lnSpc>
                <a:spcPct val="85000"/>
              </a:lnSpc>
              <a:spcBef>
                <a:spcPct val="30000"/>
              </a:spcBef>
              <a:buNone/>
            </a:pPr>
            <a:r>
              <a:rPr lang="en-US" sz="1600" dirty="0"/>
              <a:t>Topic 15.2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Have the students develop analogies to help explain the different types of static routes.</a:t>
            </a:r>
          </a:p>
          <a:p>
            <a:pPr lvl="2">
              <a:lnSpc>
                <a:spcPct val="85000"/>
              </a:lnSpc>
              <a:spcBef>
                <a:spcPct val="30000"/>
              </a:spcBef>
            </a:pPr>
            <a:r>
              <a:rPr lang="en-US" sz="1600" dirty="0"/>
              <a:t>Have the students develop an analogy to illustrate the need for a fully specified static route.</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15.3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a default route the default or the last resort?</a:t>
            </a:r>
          </a:p>
          <a:p>
            <a:pPr lvl="2">
              <a:lnSpc>
                <a:spcPct val="85000"/>
              </a:lnSpc>
              <a:spcBef>
                <a:spcPct val="30000"/>
              </a:spcBef>
            </a:pPr>
            <a:r>
              <a:rPr lang="en-US" sz="1600" dirty="0"/>
              <a:t>Have the students explain the significance of the 0-bit mask used with default routes.</a:t>
            </a:r>
          </a:p>
          <a:p>
            <a:pPr marL="0" indent="0">
              <a:lnSpc>
                <a:spcPct val="85000"/>
              </a:lnSpc>
              <a:spcBef>
                <a:spcPct val="30000"/>
              </a:spcBef>
              <a:buNone/>
            </a:pPr>
            <a:r>
              <a:rPr lang="en-US" sz="1600" dirty="0"/>
              <a:t>Topic 15.4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value to a floating static route when the local router has only one path out of the network?</a:t>
            </a:r>
          </a:p>
          <a:p>
            <a:pPr marL="0" indent="0">
              <a:lnSpc>
                <a:spcPct val="85000"/>
              </a:lnSpc>
              <a:spcBef>
                <a:spcPct val="30000"/>
              </a:spcBef>
              <a:buNone/>
            </a:pPr>
            <a:r>
              <a:rPr lang="en-US" sz="1600" dirty="0"/>
              <a:t>Topic 15.5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benefit do local host routes provide to the IOS?</a:t>
            </a:r>
          </a:p>
          <a:p>
            <a:pPr lvl="2">
              <a:lnSpc>
                <a:spcPct val="85000"/>
              </a:lnSpc>
              <a:spcBef>
                <a:spcPct val="30000"/>
              </a:spcBef>
            </a:pPr>
            <a:r>
              <a:rPr lang="en-US" sz="1600" dirty="0"/>
              <a:t>Can you think of a situation where a static host route might be the tool you need to solve a routing problem?</a:t>
            </a:r>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2F03BE-350A-4658-B91B-34E0CC6EC35D}"/>
</file>

<file path=customXml/itemProps2.xml><?xml version="1.0" encoding="utf-8"?>
<ds:datastoreItem xmlns:ds="http://schemas.openxmlformats.org/officeDocument/2006/customXml" ds:itemID="{29FAB614-CF93-4E5E-AC30-588CB3EC5EB2}"/>
</file>

<file path=customXml/itemProps3.xml><?xml version="1.0" encoding="utf-8"?>
<ds:datastoreItem xmlns:ds="http://schemas.openxmlformats.org/officeDocument/2006/customXml" ds:itemID="{1DAA2E63-DF35-4E78-AFCF-A7E4513D1BB9}"/>
</file>

<file path=docProps/app.xml><?xml version="1.0" encoding="utf-8"?>
<Properties xmlns="http://schemas.openxmlformats.org/officeDocument/2006/extended-properties" xmlns:vt="http://schemas.openxmlformats.org/officeDocument/2006/docPropsVTypes">
  <Template>Default Theme</Template>
  <TotalTime>5135</TotalTime>
  <Words>4144</Words>
  <Application>Microsoft Office PowerPoint</Application>
  <PresentationFormat>On-screen Show (16:9)</PresentationFormat>
  <Paragraphs>568</Paragraphs>
  <Slides>52</Slides>
  <Notes>50</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 ExtraLight</vt:lpstr>
      <vt:lpstr>Courier New</vt:lpstr>
      <vt:lpstr>Wingdings</vt:lpstr>
      <vt:lpstr>Default Theme</vt:lpstr>
      <vt:lpstr>Module 15: IP Static Routing</vt:lpstr>
      <vt:lpstr>Instructor Materials – Module 15 Planning Guide</vt:lpstr>
      <vt:lpstr>What to Expect in this Module</vt:lpstr>
      <vt:lpstr>What to Expect in this Module (Cont.)</vt:lpstr>
      <vt:lpstr>Check Your Understanding</vt:lpstr>
      <vt:lpstr>Module 15: Activities</vt:lpstr>
      <vt:lpstr>Module 15: Best Practices</vt:lpstr>
      <vt:lpstr>Module 15: Best Practices (Cont.)</vt:lpstr>
      <vt:lpstr>Module 15: IP Static Routing</vt:lpstr>
      <vt:lpstr>Module Objectives</vt:lpstr>
      <vt:lpstr>15.1 Static Routes</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15.6 Module Practice and Quiz</vt:lpstr>
      <vt:lpstr>Module Practice and Quiz Packet Tracer – Configure IPv4 and IPv6 Static and Default Routes</vt:lpstr>
      <vt:lpstr>Module Practice and Quiz Lab - Configure IPv4 and IPv6 Static and Default Routes</vt:lpstr>
      <vt:lpstr>Module Practice and Quiz What Did I Learn In This Module?</vt:lpstr>
      <vt:lpstr>Module Practice and Quiz What Did I Learn In This Module? (Cont.)</vt:lpstr>
      <vt:lpstr>Module Practice and Quiz What Did I Learn In This Module? (Cont.)</vt:lpstr>
      <vt:lpstr>Module 15: IP Static Routing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353</cp:revision>
  <dcterms:created xsi:type="dcterms:W3CDTF">2019-10-18T06:21:22Z</dcterms:created>
  <dcterms:modified xsi:type="dcterms:W3CDTF">2019-12-06T17:40:34Z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