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38.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29.xml" ContentType="application/vnd.openxmlformats-officedocument.presentationml.notesSlide+xml"/>
  <Override PartName="/ppt/notesSlides/notesSlide3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12.xml" ContentType="application/vnd.openxmlformats-officedocument.presentationml.tags+xml"/>
  <Override PartName="/ppt/tags/tag10.xml" ContentType="application/vnd.openxmlformats-officedocument.presentationml.tags+xml"/>
  <Override PartName="/ppt/tags/tag9.xml" ContentType="application/vnd.openxmlformats-officedocument.presentationml.tags+xml"/>
  <Override PartName="/ppt/tags/tag8.xml" ContentType="application/vnd.openxmlformats-officedocument.presentationml.tags+xml"/>
  <Override PartName="/ppt/tags/tag11.xml" ContentType="application/vnd.openxmlformats-officedocument.presentationml.tags+xml"/>
  <Override PartName="/ppt/tags/tag14.xml" ContentType="application/vnd.openxmlformats-officedocument.presentationml.tags+xml"/>
  <Override PartName="/ppt/tags/tag20.xml" ContentType="application/vnd.openxmlformats-officedocument.presentationml.tags+xml"/>
  <Override PartName="/ppt/tags/tag7.xml" ContentType="application/vnd.openxmlformats-officedocument.presentationml.tags+xml"/>
  <Override PartName="/ppt/tags/tag15.xml" ContentType="application/vnd.openxmlformats-officedocument.presentationml.tags+xml"/>
  <Override PartName="/docProps/custom.xml" ContentType="application/vnd.openxmlformats-officedocument.custom-properties+xml"/>
  <Override PartName="/ppt/tags/tag6.xml" ContentType="application/vnd.openxmlformats-officedocument.presentationml.tags+xml"/>
  <Override PartName="/ppt/tags/tag5.xml" ContentType="application/vnd.openxmlformats-officedocument.presentationml.tags+xml"/>
  <Override PartName="/ppt/tags/tag21.xml" ContentType="application/vnd.openxmlformats-officedocument.presentationml.tags+xml"/>
  <Override PartName="/ppt/tags/tag4.xml" ContentType="application/vnd.openxmlformats-officedocument.presentationml.tags+xml"/>
  <Override PartName="/ppt/tags/tag17.xml" ContentType="application/vnd.openxmlformats-officedocument.presentationml.tags+xml"/>
  <Override PartName="/ppt/tags/tag3.xml" ContentType="application/vnd.openxmlformats-officedocument.presentationml.tags+xml"/>
  <Override PartName="/ppt/tags/tag18.xml" ContentType="application/vnd.openxmlformats-officedocument.presentationml.tags+xml"/>
  <Override PartName="/ppt/tags/tag16.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1.xml" ContentType="application/vnd.openxmlformats-officedocument.presentationml.tags+xml"/>
  <Override PartName="/ppt/tags/tag13.xml" ContentType="application/vnd.openxmlformats-officedocument.presentationml.tag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3"/>
  </p:notesMasterIdLst>
  <p:sldIdLst>
    <p:sldId id="513" r:id="rId2"/>
    <p:sldId id="730" r:id="rId3"/>
    <p:sldId id="1195" r:id="rId4"/>
    <p:sldId id="1071" r:id="rId5"/>
    <p:sldId id="1053" r:id="rId6"/>
    <p:sldId id="763" r:id="rId7"/>
    <p:sldId id="1052" r:id="rId8"/>
    <p:sldId id="1069" r:id="rId9"/>
    <p:sldId id="876" r:id="rId10"/>
    <p:sldId id="860" r:id="rId11"/>
    <p:sldId id="759" r:id="rId12"/>
    <p:sldId id="1108" r:id="rId13"/>
    <p:sldId id="1177" r:id="rId14"/>
    <p:sldId id="1178" r:id="rId15"/>
    <p:sldId id="1179" r:id="rId16"/>
    <p:sldId id="1103" r:id="rId17"/>
    <p:sldId id="1172" r:id="rId18"/>
    <p:sldId id="1180" r:id="rId19"/>
    <p:sldId id="1196" r:id="rId20"/>
    <p:sldId id="1181" r:id="rId21"/>
    <p:sldId id="1182" r:id="rId22"/>
    <p:sldId id="1183" r:id="rId23"/>
    <p:sldId id="1184" r:id="rId24"/>
    <p:sldId id="1186" r:id="rId25"/>
    <p:sldId id="1185" r:id="rId26"/>
    <p:sldId id="1187" r:id="rId27"/>
    <p:sldId id="1188" r:id="rId28"/>
    <p:sldId id="1189" r:id="rId29"/>
    <p:sldId id="1190" r:id="rId30"/>
    <p:sldId id="1191" r:id="rId31"/>
    <p:sldId id="1171" r:id="rId32"/>
    <p:sldId id="1173" r:id="rId33"/>
    <p:sldId id="1192" r:id="rId34"/>
    <p:sldId id="1193" r:id="rId35"/>
    <p:sldId id="957" r:id="rId36"/>
    <p:sldId id="1138" r:id="rId37"/>
    <p:sldId id="1176" r:id="rId38"/>
    <p:sldId id="1175" r:id="rId39"/>
    <p:sldId id="1194" r:id="rId40"/>
    <p:sldId id="874" r:id="rId41"/>
    <p:sldId id="291" r:id="rId42"/>
  </p:sldIdLst>
  <p:sldSz cx="9144000" cy="5143500" type="screen16x9"/>
  <p:notesSz cx="6858000" cy="9144000"/>
  <p:custDataLst>
    <p:tags r:id="rId4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93" autoAdjust="0"/>
    <p:restoredTop sz="82527" autoAdjust="0"/>
  </p:normalViewPr>
  <p:slideViewPr>
    <p:cSldViewPr snapToGrid="0" showGuides="1">
      <p:cViewPr varScale="1">
        <p:scale>
          <a:sx n="73" d="100"/>
          <a:sy n="73" d="100"/>
        </p:scale>
        <p:origin x="792" y="4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7: DHCPv4</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7.1.1 – DHCPv4 Server and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7.1.2 – DHCPv4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917139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7.1.3 – Steps to Obtain a Lease</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898321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7.1.4 – Steps to Renew a Lease</a:t>
            </a:r>
          </a:p>
          <a:p>
            <a:r>
              <a:rPr lang="en-US" dirty="0"/>
              <a:t>7.1.5 – Check Your Understanding – DHCPv4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98587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7.2 – Configure a Cisco IOS DHCPv4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 – Cisco IOS DHCPv4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3081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388959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7.2.3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04864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7.2.4 – DHCPv4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2080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9551448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48579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367613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7.2.6 – Syntax Checker – Configure DHCPv4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967274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7.2.7 – Disable the Cisco IOS DHCPv4 Server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84842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1913948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 (Cont.)</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510931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7.2.9 – </a:t>
            </a:r>
            <a:r>
              <a:rPr lang="en-US" sz="1200" dirty="0"/>
              <a:t>Other Service Broadcasts Relayed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12065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7.2.10 – Packet Tracer – Configure DHCPv4</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527014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7.3 – Configure a DHCPv4 Client</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7.3.1  - Cisco Router as a DHCPv4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7.3.2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564195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7.3.3 – </a:t>
            </a:r>
            <a:r>
              <a:rPr lang="en-US" sz="1200" dirty="0"/>
              <a:t>Home Router as a DHCPv4 Client</a:t>
            </a:r>
          </a:p>
          <a:p>
            <a:r>
              <a:rPr lang="en-US" sz="1200" dirty="0"/>
              <a:t>7.3.4 – Syntax Checker – Configure a Cisco IOS Router as DHCP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517011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7.4.1 – Packet Tracer – Implement DHCPv4</a:t>
            </a:r>
          </a:p>
        </p:txBody>
      </p:sp>
    </p:spTree>
    <p:extLst>
      <p:ext uri="{BB962C8B-B14F-4D97-AF65-F5344CB8AC3E}">
        <p14:creationId xmlns:p14="http://schemas.microsoft.com/office/powerpoint/2010/main" val="25279157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7.4.2 – Lab – Implement DHCPv4</a:t>
            </a:r>
          </a:p>
        </p:txBody>
      </p:sp>
    </p:spTree>
    <p:extLst>
      <p:ext uri="{BB962C8B-B14F-4D97-AF65-F5344CB8AC3E}">
        <p14:creationId xmlns:p14="http://schemas.microsoft.com/office/powerpoint/2010/main" val="25732397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 DHCPv4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7.4.4 – Module Quiz – DHCPv4</a:t>
            </a:r>
          </a:p>
        </p:txBody>
      </p:sp>
    </p:spTree>
    <p:extLst>
      <p:ext uri="{BB962C8B-B14F-4D97-AF65-F5344CB8AC3E}">
        <p14:creationId xmlns:p14="http://schemas.microsoft.com/office/powerpoint/2010/main" val="23599295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914929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7 – DHCPv4</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7.0 – Introduction</a:t>
            </a:r>
          </a:p>
          <a:p>
            <a:pPr>
              <a:buFontTx/>
              <a:buNone/>
            </a:pPr>
            <a:r>
              <a:rPr lang="en-GB" dirty="0"/>
              <a:t>7.0.2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7.1 – DHCPv4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7: DHCPv4</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DHCPv4</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 Implement DHCPv4 to operate across multiple LANs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971836092"/>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DHCP4 Concepts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Explain how DHCPv4 operates in a small- to medium-sized business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pt-BR" b="1">
                          <a:solidFill>
                            <a:schemeClr val="bg1"/>
                          </a:solidFill>
                          <a:effectLst/>
                        </a:rPr>
                        <a:t>Configure a Cisco IOS DHCP4 Server</a:t>
                      </a:r>
                      <a:endParaRPr lang="pt-BR"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server.</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Configure a DHCP4 Client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router as a DHCPv4 client.</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7.1 DHCPv4 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Server and Client</a:t>
            </a:r>
          </a:p>
        </p:txBody>
      </p:sp>
      <p:sp>
        <p:nvSpPr>
          <p:cNvPr id="4" name="Content Placeholder 3">
            <a:extLst>
              <a:ext uri="{FF2B5EF4-FFF2-40B4-BE49-F238E27FC236}">
                <a16:creationId xmlns:a16="http://schemas.microsoft.com/office/drawing/2014/main" id="{8E952AC5-0C8E-4632-AC30-2EBF64451CC7}"/>
              </a:ext>
            </a:extLst>
          </p:cNvPr>
          <p:cNvSpPr>
            <a:spLocks noGrp="1"/>
          </p:cNvSpPr>
          <p:nvPr>
            <p:ph idx="1"/>
          </p:nvPr>
        </p:nvSpPr>
        <p:spPr>
          <a:xfrm>
            <a:off x="66502" y="640397"/>
            <a:ext cx="8877991" cy="3689897"/>
          </a:xfrm>
        </p:spPr>
        <p:txBody>
          <a:bodyPr/>
          <a:lstStyle/>
          <a:p>
            <a:pPr marL="342900" indent="-342900" algn="l">
              <a:buFont typeface="Arial" panose="020B0604020202020204" pitchFamily="34" charset="0"/>
              <a:buChar char="•"/>
            </a:pPr>
            <a:r>
              <a:rPr lang="en-US" sz="1600" dirty="0">
                <a:solidFill>
                  <a:srgbClr val="000000"/>
                </a:solidFill>
              </a:rPr>
              <a:t>Dynamic Host Configuration Protocol v4 (DHCPv4) assigns IPv4 addresses and other network configuration information dynamically. Because desktop clients typically make up the bulk of network nodes, DHCPv4 is an extremely useful and timesaving tool for network administrators.</a:t>
            </a:r>
          </a:p>
          <a:p>
            <a:pPr marL="342900" indent="-342900" algn="l">
              <a:buFont typeface="Arial" panose="020B0604020202020204" pitchFamily="34" charset="0"/>
              <a:buChar char="•"/>
            </a:pPr>
            <a:r>
              <a:rPr lang="en-US" sz="1600" dirty="0">
                <a:solidFill>
                  <a:srgbClr val="000000"/>
                </a:solidFill>
              </a:rPr>
              <a:t>A dedicated DHCPv4 server is scalable and relatively easy to manage. However, in a small branch or SOHO location, a Cisco router can be configured to provide DHCPv4 services without the need for a dedicated server. Cisco IOS software supports an optional, full-featured DHCPv4 server.</a:t>
            </a:r>
          </a:p>
          <a:p>
            <a:pPr marL="342900" indent="-342900" algn="l">
              <a:buFont typeface="Arial" panose="020B0604020202020204" pitchFamily="34" charset="0"/>
              <a:buChar char="•"/>
            </a:pPr>
            <a:r>
              <a:rPr lang="en-US" sz="1600" dirty="0">
                <a:solidFill>
                  <a:srgbClr val="000000"/>
                </a:solidFill>
              </a:rPr>
              <a:t>The DHCPv4 server dynamically assigns, or leases, an IPv4 address from a pool of addresses for a limited period of time chosen by the server, or until the client no longer needs the address.</a:t>
            </a:r>
          </a:p>
          <a:p>
            <a:pPr marL="342900" indent="-342900" algn="l">
              <a:buFont typeface="Arial" panose="020B0604020202020204" pitchFamily="34" charset="0"/>
              <a:buChar char="•"/>
            </a:pPr>
            <a:r>
              <a:rPr lang="en-US" sz="1600" dirty="0">
                <a:solidFill>
                  <a:srgbClr val="000000"/>
                </a:solidFill>
              </a:rPr>
              <a:t>Clients lease the information from the server for an administratively defined period. Administrators configure DHCPv4 servers to set the leases to time out at different intervals. The lease is typically anywhere from 24 hours to a week or more. When the lease expires, the client must ask for another address, although the client is typically reassigned the same address.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DHCPv4 Operation</a:t>
            </a:r>
          </a:p>
        </p:txBody>
      </p:sp>
      <p:sp>
        <p:nvSpPr>
          <p:cNvPr id="5" name="Content Placeholder 4">
            <a:extLst>
              <a:ext uri="{FF2B5EF4-FFF2-40B4-BE49-F238E27FC236}">
                <a16:creationId xmlns:a16="http://schemas.microsoft.com/office/drawing/2014/main" id="{C5FC0476-2379-4FAD-BD06-94F54CF25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works in a client/server mode. When a client communicates with a DHCPv4 server, the server assigns or leases an IPv4 address to that client. </a:t>
            </a:r>
          </a:p>
          <a:p>
            <a:pPr marL="285750" indent="-285750" algn="l">
              <a:buFont typeface="Arial" panose="020B0604020202020204" pitchFamily="34" charset="0"/>
              <a:buChar char="•"/>
            </a:pPr>
            <a:r>
              <a:rPr lang="en-US" sz="1600" dirty="0">
                <a:solidFill>
                  <a:srgbClr val="000000"/>
                </a:solidFill>
              </a:rPr>
              <a:t>The client connects to the network with that leased IPv4 address until the lease expires. The client must contact the DHCP server periodically to extend the lease. </a:t>
            </a:r>
          </a:p>
          <a:p>
            <a:pPr marL="285750" indent="-285750" algn="l">
              <a:buFont typeface="Arial" panose="020B0604020202020204" pitchFamily="34" charset="0"/>
              <a:buChar char="•"/>
            </a:pPr>
            <a:r>
              <a:rPr lang="en-US" sz="1600" dirty="0">
                <a:solidFill>
                  <a:srgbClr val="000000"/>
                </a:solidFill>
              </a:rPr>
              <a:t>This lease mechanism ensures that clients that move or power off do not keep addresses that they no longer need. </a:t>
            </a:r>
          </a:p>
          <a:p>
            <a:pPr marL="285750" indent="-285750" algn="l">
              <a:buFont typeface="Arial" panose="020B0604020202020204" pitchFamily="34" charset="0"/>
              <a:buChar char="•"/>
            </a:pPr>
            <a:r>
              <a:rPr lang="en-US" sz="1600" dirty="0">
                <a:solidFill>
                  <a:srgbClr val="000000"/>
                </a:solidFill>
              </a:rPr>
              <a:t>When a lease expires, the DHCP server returns the address to the pool where it can be reallocated as necessary.</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Obtain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86117" y="982201"/>
            <a:ext cx="2996774" cy="2985433"/>
          </a:xfrm>
          <a:prstGeom prst="rect">
            <a:avLst/>
          </a:prstGeom>
          <a:noFill/>
        </p:spPr>
        <p:txBody>
          <a:bodyPr wrap="square" rtlCol="0">
            <a:spAutoFit/>
          </a:bodyPr>
          <a:lstStyle/>
          <a:p>
            <a:r>
              <a:rPr lang="en-US" sz="1600" dirty="0">
                <a:solidFill>
                  <a:srgbClr val="000000"/>
                </a:solidFill>
              </a:rPr>
              <a:t>When the client boots (or otherwise wants to join a network), it begins a four-step process to obtain a lease:</a:t>
            </a:r>
          </a:p>
          <a:p>
            <a:pPr marL="228600" indent="-228600">
              <a:buFont typeface="+mj-lt"/>
              <a:buAutoNum type="arabicPeriod"/>
            </a:pPr>
            <a:r>
              <a:rPr lang="en-US" sz="1600" dirty="0">
                <a:solidFill>
                  <a:srgbClr val="000000"/>
                </a:solidFill>
              </a:rPr>
              <a:t>DHCP Discover (DHCPDISCOVER)</a:t>
            </a:r>
          </a:p>
          <a:p>
            <a:pPr marL="228600" indent="-228600">
              <a:buFont typeface="+mj-lt"/>
              <a:buAutoNum type="arabicPeriod"/>
            </a:pPr>
            <a:r>
              <a:rPr lang="en-US" sz="1600" dirty="0">
                <a:solidFill>
                  <a:srgbClr val="000000"/>
                </a:solidFill>
              </a:rPr>
              <a:t>DHCP Offer (DHCPOFFER)</a:t>
            </a:r>
          </a:p>
          <a:p>
            <a:pPr marL="228600" indent="-228600">
              <a:buFont typeface="+mj-lt"/>
              <a:buAutoNum type="arabicPeriod"/>
            </a:pPr>
            <a:r>
              <a:rPr lang="en-US" sz="1600" dirty="0">
                <a:solidFill>
                  <a:srgbClr val="000000"/>
                </a:solidFill>
              </a:rPr>
              <a:t>DHCP Request (DHCPREQUEST)</a:t>
            </a:r>
          </a:p>
          <a:p>
            <a:pPr marL="228600" indent="-228600">
              <a:buFont typeface="+mj-lt"/>
              <a:buAutoNum type="arabicPeriod"/>
            </a:pPr>
            <a:r>
              <a:rPr lang="en-US" sz="1600" dirty="0">
                <a:solidFill>
                  <a:srgbClr val="000000"/>
                </a:solidFill>
              </a:rPr>
              <a:t>DHCP Acknowledgment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id="{12FBBEC9-755B-498B-AF2B-6626C0401C21}"/>
              </a:ext>
            </a:extLst>
          </p:cNvPr>
          <p:cNvPicPr>
            <a:picLocks noGrp="1" noChangeAspect="1"/>
          </p:cNvPicPr>
          <p:nvPr>
            <p:ph idx="1"/>
          </p:nvPr>
        </p:nvPicPr>
        <p:blipFill>
          <a:blip r:embed="rId3"/>
          <a:stretch>
            <a:fillRect/>
          </a:stretch>
        </p:blipFill>
        <p:spPr>
          <a:xfrm>
            <a:off x="3304131" y="820849"/>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DHCPv4 Concepts</a:t>
            </a:r>
            <a:br>
              <a:rPr lang="en-US" dirty="0"/>
            </a:br>
            <a:r>
              <a:rPr lang="en-US" sz="2400" dirty="0"/>
              <a:t>Steps to Renew a Lease</a:t>
            </a:r>
          </a:p>
        </p:txBody>
      </p:sp>
      <p:sp>
        <p:nvSpPr>
          <p:cNvPr id="7" name="TextBox 6">
            <a:extLst>
              <a:ext uri="{FF2B5EF4-FFF2-40B4-BE49-F238E27FC236}">
                <a16:creationId xmlns:a16="http://schemas.microsoft.com/office/drawing/2014/main" id="{6F9234A2-E0F1-4518-996D-48D6934C6664}"/>
              </a:ext>
            </a:extLst>
          </p:cNvPr>
          <p:cNvSpPr txBox="1"/>
          <p:nvPr/>
        </p:nvSpPr>
        <p:spPr>
          <a:xfrm>
            <a:off x="193999" y="731837"/>
            <a:ext cx="4136931" cy="3939540"/>
          </a:xfrm>
          <a:prstGeom prst="rect">
            <a:avLst/>
          </a:prstGeom>
          <a:noFill/>
        </p:spPr>
        <p:txBody>
          <a:bodyPr wrap="square" rtlCol="0">
            <a:spAutoFit/>
          </a:bodyPr>
          <a:lstStyle/>
          <a:p>
            <a:r>
              <a:rPr lang="en-US" sz="1400" dirty="0">
                <a:solidFill>
                  <a:srgbClr val="000000"/>
                </a:solidFill>
              </a:rPr>
              <a:t>Prior to lease expiration, the client begins a two-step process to renew the lease with the DHCPv4 server, as shown in the figure:</a:t>
            </a:r>
          </a:p>
          <a:p>
            <a:endParaRPr lang="en-US" sz="1400" dirty="0">
              <a:solidFill>
                <a:srgbClr val="000000"/>
              </a:solidFill>
            </a:endParaRPr>
          </a:p>
          <a:p>
            <a:r>
              <a:rPr lang="en-US" sz="1400" b="1" dirty="0">
                <a:solidFill>
                  <a:srgbClr val="000000"/>
                </a:solidFill>
              </a:rPr>
              <a:t>1. DHCP Request (DHCPREQUEST)</a:t>
            </a:r>
            <a:endParaRPr lang="en-US" sz="1400" dirty="0">
              <a:solidFill>
                <a:srgbClr val="000000"/>
              </a:solidFill>
            </a:endParaRPr>
          </a:p>
          <a:p>
            <a:r>
              <a:rPr lang="en-US" sz="1400" dirty="0">
                <a:solidFill>
                  <a:srgbClr val="000000"/>
                </a:solidFill>
              </a:rPr>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p>
          <a:p>
            <a:endParaRPr lang="en-US" sz="1400" dirty="0">
              <a:solidFill>
                <a:srgbClr val="000000"/>
              </a:solidFill>
            </a:endParaRPr>
          </a:p>
          <a:p>
            <a:r>
              <a:rPr lang="en-US" sz="1400" b="1" dirty="0">
                <a:solidFill>
                  <a:srgbClr val="000000"/>
                </a:solidFill>
              </a:rPr>
              <a:t>2. DHCP Acknowledgment (DHCPACK)</a:t>
            </a:r>
            <a:endParaRPr lang="en-US" sz="1400" dirty="0">
              <a:solidFill>
                <a:srgbClr val="000000"/>
              </a:solidFill>
            </a:endParaRPr>
          </a:p>
          <a:p>
            <a:r>
              <a:rPr lang="en-US" sz="1400" dirty="0">
                <a:solidFill>
                  <a:srgbClr val="000000"/>
                </a:solidFill>
              </a:rPr>
              <a:t>On receiving the DHCPREQUEST message, the server verifies the lease information by returning a DHCPACK.</a:t>
            </a:r>
          </a:p>
          <a:p>
            <a:endParaRPr lang="en-US" sz="1200" dirty="0">
              <a:solidFill>
                <a:srgbClr val="000000"/>
              </a:solidFill>
            </a:endParaRPr>
          </a:p>
        </p:txBody>
      </p:sp>
      <p:pic>
        <p:nvPicPr>
          <p:cNvPr id="5" name="Content Placeholder 4">
            <a:extLst>
              <a:ext uri="{FF2B5EF4-FFF2-40B4-BE49-F238E27FC236}">
                <a16:creationId xmlns:a16="http://schemas.microsoft.com/office/drawing/2014/main" id="{D4AC536C-5805-4F87-AD6B-AF8190594F2F}"/>
              </a:ext>
            </a:extLst>
          </p:cNvPr>
          <p:cNvPicPr>
            <a:picLocks noGrp="1" noChangeAspect="1"/>
          </p:cNvPicPr>
          <p:nvPr>
            <p:ph idx="1"/>
          </p:nvPr>
        </p:nvPicPr>
        <p:blipFill>
          <a:blip r:embed="rId3"/>
          <a:stretch>
            <a:fillRect/>
          </a:stretch>
        </p:blipFill>
        <p:spPr>
          <a:xfrm>
            <a:off x="4572000" y="965448"/>
            <a:ext cx="4197020" cy="1736159"/>
          </a:xfrm>
          <a:prstGeom prst="rect">
            <a:avLst/>
          </a:prstGeom>
        </p:spPr>
      </p:pic>
      <p:sp>
        <p:nvSpPr>
          <p:cNvPr id="2" name="Rectangle 1">
            <a:extLst>
              <a:ext uri="{FF2B5EF4-FFF2-40B4-BE49-F238E27FC236}">
                <a16:creationId xmlns:a16="http://schemas.microsoft.com/office/drawing/2014/main" id="{6BC24396-2A31-466F-BA99-B4647CAF2357}"/>
              </a:ext>
            </a:extLst>
          </p:cNvPr>
          <p:cNvSpPr/>
          <p:nvPr/>
        </p:nvSpPr>
        <p:spPr>
          <a:xfrm>
            <a:off x="4447309" y="3096838"/>
            <a:ext cx="4802418" cy="738664"/>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These messages (primarily the DHCPOFFER and DHCPACK) can be sent as unicast or broadcast according to IETF RFC 2131.</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7.2 Configure a Cisco IOS DHCPv4 Server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Cisco IOS DHCPv4 Server</a:t>
            </a:r>
          </a:p>
        </p:txBody>
      </p:sp>
      <p:sp>
        <p:nvSpPr>
          <p:cNvPr id="4" name="Content Placeholder 3">
            <a:extLst>
              <a:ext uri="{FF2B5EF4-FFF2-40B4-BE49-F238E27FC236}">
                <a16:creationId xmlns:a16="http://schemas.microsoft.com/office/drawing/2014/main" id="{7BC7BF0D-8C8B-4F73-8AEF-C93C8E218CAF}"/>
              </a:ext>
            </a:extLst>
          </p:cNvPr>
          <p:cNvSpPr>
            <a:spLocks noGrp="1"/>
          </p:cNvSpPr>
          <p:nvPr>
            <p:ph idx="1"/>
          </p:nvPr>
        </p:nvSpPr>
        <p:spPr>
          <a:xfrm>
            <a:off x="474662" y="731838"/>
            <a:ext cx="8280057" cy="1201466"/>
          </a:xfrm>
        </p:spPr>
        <p:txBody>
          <a:bodyPr/>
          <a:lstStyle/>
          <a:p>
            <a:pPr marL="0" indent="0" algn="l"/>
            <a:r>
              <a:rPr lang="en-US" sz="1600" dirty="0">
                <a:solidFill>
                  <a:srgbClr val="000000"/>
                </a:solidFill>
              </a:rPr>
              <a:t>Now you have a basic understanding of how DHCPv4 works and how it can make your job a bit easier. A Cisco router running Cisco IOS software can be configured to act as a DHCPv4 server. The Cisco IOS DHCPv4 server assigns and manages IPv4 addresses from specified address pools within the router to DHCPv4 clients.</a:t>
            </a:r>
          </a:p>
        </p:txBody>
      </p:sp>
      <p:pic>
        <p:nvPicPr>
          <p:cNvPr id="2" name="Picture 1">
            <a:extLst>
              <a:ext uri="{FF2B5EF4-FFF2-40B4-BE49-F238E27FC236}">
                <a16:creationId xmlns:a16="http://schemas.microsoft.com/office/drawing/2014/main" id="{4C20E8DC-078E-4FFB-8F79-760ABADAD249}"/>
              </a:ext>
            </a:extLst>
          </p:cNvPr>
          <p:cNvPicPr>
            <a:picLocks noChangeAspect="1"/>
          </p:cNvPicPr>
          <p:nvPr/>
        </p:nvPicPr>
        <p:blipFill>
          <a:blip r:embed="rId3"/>
          <a:stretch>
            <a:fillRect/>
          </a:stretch>
        </p:blipFill>
        <p:spPr>
          <a:xfrm>
            <a:off x="1655378" y="2245627"/>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configure a Cisco IOS DHCPv4 server:</a:t>
            </a:r>
          </a:p>
          <a:p>
            <a:pPr marL="171450" indent="-171450" algn="l">
              <a:buFont typeface="Arial" panose="020B0604020202020204" pitchFamily="34" charset="0"/>
              <a:buChar char="•"/>
            </a:pPr>
            <a:r>
              <a:rPr lang="en-US" sz="1600" b="1" dirty="0">
                <a:solidFill>
                  <a:srgbClr val="000000"/>
                </a:solidFill>
              </a:rPr>
              <a:t>Step 1</a:t>
            </a:r>
            <a:r>
              <a:rPr lang="en-US" sz="1600" dirty="0">
                <a:solidFill>
                  <a:srgbClr val="000000"/>
                </a:solidFill>
              </a:rPr>
              <a:t>. Exclude IPv4 addresses. A single address or a range of addresses can be excluded by specifying the </a:t>
            </a:r>
            <a:r>
              <a:rPr lang="en-US" sz="1600" i="1" dirty="0">
                <a:solidFill>
                  <a:srgbClr val="000000"/>
                </a:solidFill>
              </a:rPr>
              <a:t>low-address</a:t>
            </a:r>
            <a:r>
              <a:rPr lang="en-US" sz="1600" dirty="0">
                <a:solidFill>
                  <a:srgbClr val="000000"/>
                </a:solidFill>
              </a:rPr>
              <a:t> and </a:t>
            </a:r>
            <a:r>
              <a:rPr lang="en-US" sz="1600" i="1" dirty="0">
                <a:solidFill>
                  <a:srgbClr val="000000"/>
                </a:solidFill>
              </a:rPr>
              <a:t>high-address</a:t>
            </a:r>
            <a:r>
              <a:rPr lang="en-US" sz="1600" dirty="0">
                <a:solidFill>
                  <a:srgbClr val="000000"/>
                </a:solidFill>
              </a:rPr>
              <a:t> of the range. Excluded addresses should be those addresses that are assigned to routers, servers, printers, and other devices that have been, or will be, manually configured. You can also enter the command multiple times. The command is </a:t>
            </a:r>
            <a:r>
              <a:rPr lang="en-US" sz="1600" b="1" dirty="0">
                <a:solidFill>
                  <a:srgbClr val="000000"/>
                </a:solidFill>
                <a:cs typeface="Courier New" panose="02070309020205020404" pitchFamily="49" charset="0"/>
              </a:rPr>
              <a:t>ip dhcp excluded-address </a:t>
            </a:r>
            <a:r>
              <a:rPr lang="en-US" sz="1600" b="1" i="1" dirty="0">
                <a:solidFill>
                  <a:srgbClr val="000000"/>
                </a:solidFill>
                <a:cs typeface="Courier New" panose="02070309020205020404" pitchFamily="49" charset="0"/>
              </a:rPr>
              <a:t>low-address [high-address]</a:t>
            </a:r>
          </a:p>
          <a:p>
            <a:pPr marL="171450" indent="-171450" algn="l">
              <a:buFont typeface="Arial" panose="020B0604020202020204" pitchFamily="34" charset="0"/>
              <a:buChar char="•"/>
            </a:pPr>
            <a:r>
              <a:rPr lang="en-US" sz="1600" b="1" dirty="0">
                <a:solidFill>
                  <a:srgbClr val="000000"/>
                </a:solidFill>
              </a:rPr>
              <a:t>Step 2</a:t>
            </a:r>
            <a:r>
              <a:rPr lang="en-US" sz="1600" dirty="0">
                <a:solidFill>
                  <a:srgbClr val="000000"/>
                </a:solidFill>
              </a:rPr>
              <a:t>. Define a DHCPv4 pool name. The </a:t>
            </a:r>
            <a:r>
              <a:rPr lang="en-US" sz="1600" b="1" dirty="0">
                <a:solidFill>
                  <a:srgbClr val="000000"/>
                </a:solidFill>
              </a:rPr>
              <a:t>ip dhcp pool</a:t>
            </a:r>
            <a:r>
              <a:rPr lang="en-US" sz="1600" dirty="0">
                <a:solidFill>
                  <a:srgbClr val="000000"/>
                </a:solidFill>
              </a:rPr>
              <a:t> </a:t>
            </a:r>
            <a:r>
              <a:rPr lang="en-US" sz="1600" b="1" i="1" dirty="0">
                <a:solidFill>
                  <a:srgbClr val="000000"/>
                </a:solidFill>
              </a:rPr>
              <a:t>pool-name</a:t>
            </a:r>
            <a:r>
              <a:rPr lang="en-US" sz="1600" dirty="0">
                <a:solidFill>
                  <a:srgbClr val="000000"/>
                </a:solidFill>
              </a:rPr>
              <a:t> command creates a pool with the specified name and puts the router in DHCPv4 configuration mode, which is identified by the prompt </a:t>
            </a:r>
            <a:r>
              <a:rPr lang="en-US" sz="1600" b="1" dirty="0">
                <a:solidFill>
                  <a:srgbClr val="000000"/>
                </a:solidFill>
              </a:rPr>
              <a:t>Router(dhcp-config)#.</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Steps to Configure a Cisco IOS DHCPv4 Server (Cont.)</a:t>
            </a:r>
          </a:p>
        </p:txBody>
      </p:sp>
      <p:sp>
        <p:nvSpPr>
          <p:cNvPr id="6" name="Content Placeholder 5">
            <a:extLst>
              <a:ext uri="{FF2B5EF4-FFF2-40B4-BE49-F238E27FC236}">
                <a16:creationId xmlns:a16="http://schemas.microsoft.com/office/drawing/2014/main" id="{8C0E4483-A663-4DD0-B550-6C6E46A4233D}"/>
              </a:ext>
            </a:extLst>
          </p:cNvPr>
          <p:cNvSpPr>
            <a:spLocks noGrp="1"/>
          </p:cNvSpPr>
          <p:nvPr>
            <p:ph idx="1"/>
          </p:nvPr>
        </p:nvSpPr>
        <p:spPr>
          <a:xfrm>
            <a:off x="235132" y="731838"/>
            <a:ext cx="8519588" cy="1027294"/>
          </a:xfrm>
        </p:spPr>
        <p:txBody>
          <a:bodyPr/>
          <a:lstStyle/>
          <a:p>
            <a:pPr marL="171450" indent="-171450" algn="l">
              <a:buFont typeface="Arial" panose="020B0604020202020204" pitchFamily="34" charset="0"/>
              <a:buChar char="•"/>
            </a:pPr>
            <a:r>
              <a:rPr lang="en-US" sz="1600" b="1" dirty="0">
                <a:solidFill>
                  <a:srgbClr val="000000"/>
                </a:solidFill>
              </a:rPr>
              <a:t>Step 3</a:t>
            </a:r>
            <a:r>
              <a:rPr lang="en-US" sz="1600" dirty="0">
                <a:solidFill>
                  <a:srgbClr val="000000"/>
                </a:solidFill>
              </a:rPr>
              <a:t>. Configure the DHCPv4 pool. The address pool and default gateway router must be configured. Use the </a:t>
            </a:r>
            <a:r>
              <a:rPr lang="en-US" sz="1600" b="1" dirty="0">
                <a:solidFill>
                  <a:srgbClr val="000000"/>
                </a:solidFill>
              </a:rPr>
              <a:t>network</a:t>
            </a:r>
            <a:r>
              <a:rPr lang="en-US" sz="1600" dirty="0">
                <a:solidFill>
                  <a:srgbClr val="000000"/>
                </a:solidFill>
              </a:rPr>
              <a:t> statement to define the range of available addresses. Use the </a:t>
            </a:r>
            <a:r>
              <a:rPr lang="en-US" sz="1600" b="1" dirty="0">
                <a:solidFill>
                  <a:srgbClr val="000000"/>
                </a:solidFill>
              </a:rPr>
              <a:t>default-router</a:t>
            </a:r>
            <a:r>
              <a:rPr lang="en-US" sz="1600" dirty="0">
                <a:solidFill>
                  <a:srgbClr val="000000"/>
                </a:solidFill>
              </a:rPr>
              <a:t> command to define the default gateway router. These commands and other optional commands are shown in the table.</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id="{8160675C-1F4E-46AB-AAC6-BAA24635C806}"/>
              </a:ext>
            </a:extLst>
          </p:cNvPr>
          <p:cNvGraphicFramePr>
            <a:graphicFrameLocks noGrp="1"/>
          </p:cNvGraphicFramePr>
          <p:nvPr>
            <p:extLst>
              <p:ext uri="{D42A27DB-BD31-4B8C-83A1-F6EECF244321}">
                <p14:modId xmlns:p14="http://schemas.microsoft.com/office/powerpoint/2010/main" val="356289604"/>
              </p:ext>
            </p:extLst>
          </p:nvPr>
        </p:nvGraphicFramePr>
        <p:xfrm>
          <a:off x="853442" y="1898469"/>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val="3365508779"/>
                    </a:ext>
                  </a:extLst>
                </a:gridCol>
                <a:gridCol w="4142764">
                  <a:extLst>
                    <a:ext uri="{9D8B030D-6E8A-4147-A177-3AD203B41FA5}">
                      <a16:colId xmlns:a16="http://schemas.microsoft.com/office/drawing/2014/main" val="2426411092"/>
                    </a:ext>
                  </a:extLst>
                </a:gridCol>
              </a:tblGrid>
              <a:tr h="389771">
                <a:tc>
                  <a:txBody>
                    <a:bodyPr/>
                    <a:lstStyle/>
                    <a:p>
                      <a:pPr algn="l" fontAlgn="ctr"/>
                      <a:r>
                        <a:rPr lang="en-US" sz="1000" b="1" dirty="0">
                          <a:effectLst/>
                        </a:rPr>
                        <a:t>Task</a:t>
                      </a:r>
                      <a:endParaRPr lang="en-US" sz="1000" dirty="0">
                        <a:effectLst/>
                      </a:endParaRPr>
                    </a:p>
                  </a:txBody>
                  <a:tcPr marL="47625" marR="47625" marT="47625" marB="47625" anchor="ctr"/>
                </a:tc>
                <a:tc>
                  <a:txBody>
                    <a:bodyPr/>
                    <a:lstStyle/>
                    <a:p>
                      <a:pPr algn="l" fontAlgn="ctr"/>
                      <a:r>
                        <a:rPr lang="en-US" sz="1000" b="1" dirty="0">
                          <a:effectLst/>
                        </a:rPr>
                        <a:t>IOS Command</a:t>
                      </a:r>
                      <a:endParaRPr lang="en-US" sz="1000" dirty="0">
                        <a:effectLst/>
                      </a:endParaRPr>
                    </a:p>
                  </a:txBody>
                  <a:tcPr marL="47625" marR="47625" marT="47625" marB="47625" anchor="ctr"/>
                </a:tc>
                <a:extLst>
                  <a:ext uri="{0D108BD9-81ED-4DB2-BD59-A6C34878D82A}">
                    <a16:rowId xmlns:a16="http://schemas.microsoft.com/office/drawing/2014/main" val="592760898"/>
                  </a:ext>
                </a:extLst>
              </a:tr>
              <a:tr h="389771">
                <a:tc>
                  <a:txBody>
                    <a:bodyPr/>
                    <a:lstStyle/>
                    <a:p>
                      <a:pPr fontAlgn="ctr"/>
                      <a:r>
                        <a:rPr lang="en-US" sz="1000" b="0" dirty="0">
                          <a:effectLst/>
                        </a:rPr>
                        <a:t>Define the address pool.</a:t>
                      </a:r>
                    </a:p>
                  </a:txBody>
                  <a:tcPr marL="47625" marR="47625" marT="47625" marB="47625" anchor="ctr"/>
                </a:tc>
                <a:tc>
                  <a:txBody>
                    <a:bodyPr/>
                    <a:lstStyle/>
                    <a:p>
                      <a:pPr rtl="0" fontAlgn="ctr"/>
                      <a:r>
                        <a:rPr lang="en-US" sz="1000" b="1" dirty="0">
                          <a:effectLst/>
                        </a:rPr>
                        <a:t>network</a:t>
                      </a:r>
                      <a:r>
                        <a:rPr lang="en-US" sz="1000" b="0" dirty="0">
                          <a:effectLst/>
                        </a:rPr>
                        <a:t> </a:t>
                      </a:r>
                      <a:r>
                        <a:rPr lang="en-US" sz="1000" b="0" i="1" dirty="0">
                          <a:effectLst/>
                        </a:rPr>
                        <a:t>network-number</a:t>
                      </a:r>
                      <a:r>
                        <a:rPr lang="en-US" sz="1000" b="0" dirty="0">
                          <a:effectLst/>
                        </a:rPr>
                        <a:t> [</a:t>
                      </a:r>
                      <a:r>
                        <a:rPr lang="en-US" sz="1000" b="0" i="1" dirty="0">
                          <a:effectLst/>
                        </a:rPr>
                        <a:t>mask</a:t>
                      </a:r>
                      <a:r>
                        <a:rPr lang="en-US" sz="1000" b="0" dirty="0">
                          <a:effectLst/>
                        </a:rPr>
                        <a:t> | / </a:t>
                      </a:r>
                      <a:r>
                        <a:rPr lang="en-US" sz="1000" b="0" i="1" dirty="0">
                          <a:effectLst/>
                        </a:rPr>
                        <a:t>prefix-length</a:t>
                      </a:r>
                      <a:r>
                        <a:rPr lang="en-US" sz="1000" b="0" dirty="0">
                          <a:effectLst/>
                        </a:rPr>
                        <a:t>]</a:t>
                      </a:r>
                    </a:p>
                  </a:txBody>
                  <a:tcPr marL="47625" marR="47625" marT="47625" marB="47625" anchor="ctr"/>
                </a:tc>
                <a:extLst>
                  <a:ext uri="{0D108BD9-81ED-4DB2-BD59-A6C34878D82A}">
                    <a16:rowId xmlns:a16="http://schemas.microsoft.com/office/drawing/2014/main" val="3973781449"/>
                  </a:ext>
                </a:extLst>
              </a:tr>
              <a:tr h="389771">
                <a:tc>
                  <a:txBody>
                    <a:bodyPr/>
                    <a:lstStyle/>
                    <a:p>
                      <a:pPr fontAlgn="ctr"/>
                      <a:r>
                        <a:rPr lang="en-US" sz="1000" b="0" dirty="0">
                          <a:effectLst/>
                        </a:rPr>
                        <a:t>Define the default router or gateway.</a:t>
                      </a:r>
                    </a:p>
                  </a:txBody>
                  <a:tcPr marL="47625" marR="47625" marT="47625" marB="47625" anchor="ctr"/>
                </a:tc>
                <a:tc>
                  <a:txBody>
                    <a:bodyPr/>
                    <a:lstStyle/>
                    <a:p>
                      <a:pPr rtl="0" fontAlgn="ctr"/>
                      <a:r>
                        <a:rPr lang="en-US" sz="1000" b="1" dirty="0">
                          <a:effectLst/>
                        </a:rPr>
                        <a:t>default-router</a:t>
                      </a:r>
                      <a:r>
                        <a:rPr lang="en-US" sz="1000" b="0" dirty="0">
                          <a:effectLst/>
                        </a:rPr>
                        <a:t> address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883745937"/>
                  </a:ext>
                </a:extLst>
              </a:tr>
              <a:tr h="389771">
                <a:tc>
                  <a:txBody>
                    <a:bodyPr/>
                    <a:lstStyle/>
                    <a:p>
                      <a:pPr fontAlgn="ctr"/>
                      <a:r>
                        <a:rPr lang="en-US" sz="1000" b="0" dirty="0">
                          <a:effectLst/>
                        </a:rPr>
                        <a:t>Define a DNS server.</a:t>
                      </a:r>
                    </a:p>
                  </a:txBody>
                  <a:tcPr marL="47625" marR="47625" marT="47625" marB="47625" anchor="ctr"/>
                </a:tc>
                <a:tc>
                  <a:txBody>
                    <a:bodyPr/>
                    <a:lstStyle/>
                    <a:p>
                      <a:pPr rtl="0" fontAlgn="ctr"/>
                      <a:r>
                        <a:rPr lang="en-US" sz="1000" b="1" dirty="0">
                          <a:effectLst/>
                        </a:rPr>
                        <a:t>dns-server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2884302629"/>
                  </a:ext>
                </a:extLst>
              </a:tr>
              <a:tr h="389771">
                <a:tc>
                  <a:txBody>
                    <a:bodyPr/>
                    <a:lstStyle/>
                    <a:p>
                      <a:pPr fontAlgn="ctr"/>
                      <a:r>
                        <a:rPr lang="en-US" sz="1000" b="0" dirty="0">
                          <a:effectLst/>
                        </a:rPr>
                        <a:t>Define the domain name.</a:t>
                      </a:r>
                    </a:p>
                  </a:txBody>
                  <a:tcPr marL="47625" marR="47625" marT="47625" marB="47625" anchor="ctr"/>
                </a:tc>
                <a:tc>
                  <a:txBody>
                    <a:bodyPr/>
                    <a:lstStyle/>
                    <a:p>
                      <a:pPr rtl="0" fontAlgn="ctr"/>
                      <a:r>
                        <a:rPr lang="en-US" sz="1000" b="1" dirty="0">
                          <a:effectLst/>
                        </a:rPr>
                        <a:t>domain-name</a:t>
                      </a:r>
                      <a:r>
                        <a:rPr lang="en-US" sz="1000" b="0" dirty="0">
                          <a:effectLst/>
                        </a:rPr>
                        <a:t> </a:t>
                      </a:r>
                      <a:r>
                        <a:rPr lang="en-US" sz="1000" b="0" i="1" dirty="0">
                          <a:effectLst/>
                        </a:rPr>
                        <a:t>domain</a:t>
                      </a:r>
                      <a:endParaRPr lang="en-US" sz="1000" b="0" dirty="0">
                        <a:effectLst/>
                      </a:endParaRPr>
                    </a:p>
                  </a:txBody>
                  <a:tcPr marL="47625" marR="47625" marT="47625" marB="47625" anchor="ctr"/>
                </a:tc>
                <a:extLst>
                  <a:ext uri="{0D108BD9-81ED-4DB2-BD59-A6C34878D82A}">
                    <a16:rowId xmlns:a16="http://schemas.microsoft.com/office/drawing/2014/main" val="830131601"/>
                  </a:ext>
                </a:extLst>
              </a:tr>
              <a:tr h="389771">
                <a:tc>
                  <a:txBody>
                    <a:bodyPr/>
                    <a:lstStyle/>
                    <a:p>
                      <a:pPr fontAlgn="ctr"/>
                      <a:r>
                        <a:rPr lang="en-US" sz="1000" b="0" dirty="0">
                          <a:effectLst/>
                        </a:rPr>
                        <a:t>Define the duration of the DHCP lease.</a:t>
                      </a:r>
                    </a:p>
                  </a:txBody>
                  <a:tcPr marL="47625" marR="47625" marT="47625" marB="47625" anchor="ctr"/>
                </a:tc>
                <a:tc>
                  <a:txBody>
                    <a:bodyPr/>
                    <a:lstStyle/>
                    <a:p>
                      <a:pPr rtl="0" fontAlgn="ctr"/>
                      <a:r>
                        <a:rPr lang="en-US" sz="1000" b="1" dirty="0">
                          <a:effectLst/>
                        </a:rPr>
                        <a:t>lease</a:t>
                      </a:r>
                      <a:r>
                        <a:rPr lang="en-US" sz="1000" b="0" dirty="0">
                          <a:effectLst/>
                        </a:rPr>
                        <a:t> {</a:t>
                      </a:r>
                      <a:r>
                        <a:rPr lang="en-US" sz="1000" b="0" i="1" dirty="0">
                          <a:effectLst/>
                        </a:rPr>
                        <a:t>days</a:t>
                      </a:r>
                      <a:r>
                        <a:rPr lang="en-US" sz="1000" b="0" dirty="0">
                          <a:effectLst/>
                        </a:rPr>
                        <a:t> [</a:t>
                      </a:r>
                      <a:r>
                        <a:rPr lang="en-US" sz="1000" b="0" i="1" dirty="0">
                          <a:effectLst/>
                        </a:rPr>
                        <a:t>hours</a:t>
                      </a:r>
                      <a:r>
                        <a:rPr lang="en-US" sz="1000" b="0" dirty="0">
                          <a:effectLst/>
                        </a:rPr>
                        <a:t> [ </a:t>
                      </a:r>
                      <a:r>
                        <a:rPr lang="en-US" sz="1000" b="0" i="1" dirty="0">
                          <a:effectLst/>
                        </a:rPr>
                        <a:t>minutes</a:t>
                      </a:r>
                      <a:r>
                        <a:rPr lang="en-US" sz="1000" b="0" dirty="0">
                          <a:effectLst/>
                        </a:rPr>
                        <a:t>]] | </a:t>
                      </a:r>
                      <a:r>
                        <a:rPr lang="en-US" sz="1000" b="1" dirty="0">
                          <a:effectLst/>
                        </a:rPr>
                        <a:t>infinite</a:t>
                      </a:r>
                      <a:r>
                        <a:rPr lang="en-US" sz="1000" b="0" dirty="0">
                          <a:effectLst/>
                        </a:rPr>
                        <a:t>}</a:t>
                      </a:r>
                    </a:p>
                  </a:txBody>
                  <a:tcPr marL="47625" marR="47625" marT="47625" marB="47625" anchor="ctr"/>
                </a:tc>
                <a:extLst>
                  <a:ext uri="{0D108BD9-81ED-4DB2-BD59-A6C34878D82A}">
                    <a16:rowId xmlns:a16="http://schemas.microsoft.com/office/drawing/2014/main" val="633431326"/>
                  </a:ext>
                </a:extLst>
              </a:tr>
              <a:tr h="389771">
                <a:tc>
                  <a:txBody>
                    <a:bodyPr/>
                    <a:lstStyle/>
                    <a:p>
                      <a:pPr fontAlgn="ctr"/>
                      <a:r>
                        <a:rPr lang="en-US" sz="1000" b="0" dirty="0">
                          <a:effectLst/>
                        </a:rPr>
                        <a:t>Define the NetBIOS WINS server.</a:t>
                      </a:r>
                    </a:p>
                  </a:txBody>
                  <a:tcPr marL="47625" marR="47625" marT="47625" marB="47625" anchor="ctr"/>
                </a:tc>
                <a:tc>
                  <a:txBody>
                    <a:bodyPr/>
                    <a:lstStyle/>
                    <a:p>
                      <a:pPr fontAlgn="ctr"/>
                      <a:r>
                        <a:rPr lang="en-US" sz="1000" b="1" dirty="0">
                          <a:effectLst/>
                        </a:rPr>
                        <a:t>netbios-name-server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7 Planning Guide</a:t>
            </a:r>
          </a:p>
        </p:txBody>
      </p:sp>
      <p:sp>
        <p:nvSpPr>
          <p:cNvPr id="4099" name="Rectangle 34"/>
          <p:cNvSpPr>
            <a:spLocks noGrp="1" noChangeArrowheads="1"/>
          </p:cNvSpPr>
          <p:nvPr>
            <p:ph idx="1"/>
          </p:nvPr>
        </p:nvSpPr>
        <p:spPr>
          <a:xfrm>
            <a:off x="145357" y="808180"/>
            <a:ext cx="8583007" cy="3193936"/>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r>
              <a:rPr lang="en-CA" dirty="0"/>
              <a:t>Information to help you become familiar with the module</a:t>
            </a:r>
          </a:p>
          <a:p>
            <a:pPr lvl="1"/>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Configuration Example</a:t>
            </a:r>
          </a:p>
        </p:txBody>
      </p:sp>
      <p:pic>
        <p:nvPicPr>
          <p:cNvPr id="7" name="Picture 6">
            <a:extLst>
              <a:ext uri="{FF2B5EF4-FFF2-40B4-BE49-F238E27FC236}">
                <a16:creationId xmlns:a16="http://schemas.microsoft.com/office/drawing/2014/main"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id="{48A352A4-12D1-4C7B-9C59-DE39C85BE918}"/>
              </a:ext>
            </a:extLst>
          </p:cNvPr>
          <p:cNvPicPr>
            <a:picLocks noChangeAspect="1"/>
          </p:cNvPicPr>
          <p:nvPr/>
        </p:nvPicPr>
        <p:blipFill>
          <a:blip r:embed="rId4"/>
          <a:stretch>
            <a:fillRect/>
          </a:stretch>
        </p:blipFill>
        <p:spPr>
          <a:xfrm>
            <a:off x="845593" y="2404288"/>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Verification</a:t>
            </a:r>
          </a:p>
        </p:txBody>
      </p:sp>
      <p:sp>
        <p:nvSpPr>
          <p:cNvPr id="9" name="Rectangle 8">
            <a:extLst>
              <a:ext uri="{FF2B5EF4-FFF2-40B4-BE49-F238E27FC236}">
                <a16:creationId xmlns:a16="http://schemas.microsoft.com/office/drawing/2014/main" id="{44134660-1FDB-493B-BCA0-5294308F4A83}"/>
              </a:ext>
            </a:extLst>
          </p:cNvPr>
          <p:cNvSpPr/>
          <p:nvPr/>
        </p:nvSpPr>
        <p:spPr>
          <a:xfrm>
            <a:off x="257628" y="900929"/>
            <a:ext cx="8625115" cy="338554"/>
          </a:xfrm>
          <a:prstGeom prst="rect">
            <a:avLst/>
          </a:prstGeom>
        </p:spPr>
        <p:txBody>
          <a:bodyPr wrap="square">
            <a:spAutoFit/>
          </a:bodyPr>
          <a:lstStyle/>
          <a:p>
            <a:r>
              <a:rPr lang="en-US" sz="1600" dirty="0">
                <a:solidFill>
                  <a:srgbClr val="58585B"/>
                </a:solidFill>
                <a:latin typeface="+mn-lt"/>
              </a:rPr>
              <a:t>Use the commands in the table to verify that the Cisco IOS DHCPv4 server is operational</a:t>
            </a:r>
            <a:r>
              <a:rPr lang="en-US" sz="1400" dirty="0">
                <a:solidFill>
                  <a:srgbClr val="58585B"/>
                </a:solidFill>
                <a:latin typeface="+mn-lt"/>
              </a:rPr>
              <a:t>.</a:t>
            </a:r>
            <a:endParaRPr lang="en-US" sz="1400" dirty="0">
              <a:latin typeface="+mn-lt"/>
            </a:endParaRPr>
          </a:p>
        </p:txBody>
      </p:sp>
      <p:graphicFrame>
        <p:nvGraphicFramePr>
          <p:cNvPr id="5" name="Table 6">
            <a:extLst>
              <a:ext uri="{FF2B5EF4-FFF2-40B4-BE49-F238E27FC236}">
                <a16:creationId xmlns:a16="http://schemas.microsoft.com/office/drawing/2014/main"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val="4044248977"/>
                    </a:ext>
                  </a:extLst>
                </a:gridCol>
                <a:gridCol w="5188587">
                  <a:extLst>
                    <a:ext uri="{9D8B030D-6E8A-4147-A177-3AD203B41FA5}">
                      <a16:colId xmlns:a16="http://schemas.microsoft.com/office/drawing/2014/main" val="2025141453"/>
                    </a:ext>
                  </a:extLst>
                </a:gridCol>
              </a:tblGrid>
              <a:tr h="439329">
                <a:tc>
                  <a:txBody>
                    <a:bodyPr/>
                    <a:lstStyle/>
                    <a:p>
                      <a:pPr algn="l" fontAlgn="ctr"/>
                      <a:r>
                        <a:rPr lang="en-US" sz="1200" b="1" dirty="0">
                          <a:effectLst/>
                        </a:rPr>
                        <a:t>Command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3423516778"/>
                  </a:ext>
                </a:extLst>
              </a:tr>
              <a:tr h="439329">
                <a:tc>
                  <a:txBody>
                    <a:bodyPr/>
                    <a:lstStyle/>
                    <a:p>
                      <a:pPr rtl="0" fontAlgn="ctr"/>
                      <a:r>
                        <a:rPr lang="en-US" sz="1200" b="1" dirty="0">
                          <a:effectLst/>
                        </a:rPr>
                        <a:t>show running-config | section dhcp</a:t>
                      </a:r>
                      <a:endParaRPr lang="en-US" sz="1200" b="0" dirty="0">
                        <a:effectLst/>
                      </a:endParaRPr>
                    </a:p>
                  </a:txBody>
                  <a:tcPr marL="47625" marR="47625" marT="47625" marB="47625" anchor="ctr"/>
                </a:tc>
                <a:tc>
                  <a:txBody>
                    <a:bodyPr/>
                    <a:lstStyle/>
                    <a:p>
                      <a:pPr fontAlgn="ctr"/>
                      <a:r>
                        <a:rPr lang="en-US" sz="1200" b="0" dirty="0">
                          <a:effectLst/>
                        </a:rPr>
                        <a:t>Displays the DHCPv4 commands configured on the router.</a:t>
                      </a:r>
                    </a:p>
                  </a:txBody>
                  <a:tcPr marL="47625" marR="47625" marT="47625" marB="47625" anchor="ctr"/>
                </a:tc>
                <a:extLst>
                  <a:ext uri="{0D108BD9-81ED-4DB2-BD59-A6C34878D82A}">
                    <a16:rowId xmlns:a16="http://schemas.microsoft.com/office/drawing/2014/main" val="1819816803"/>
                  </a:ext>
                </a:extLst>
              </a:tr>
              <a:tr h="546153">
                <a:tc>
                  <a:txBody>
                    <a:bodyPr/>
                    <a:lstStyle/>
                    <a:p>
                      <a:pPr rtl="0" fontAlgn="ctr"/>
                      <a:r>
                        <a:rPr lang="en-US" sz="1200" b="1" dirty="0">
                          <a:effectLst/>
                        </a:rPr>
                        <a:t>show ip dhcp binding</a:t>
                      </a:r>
                      <a:endParaRPr lang="en-US" sz="1200" b="0" dirty="0">
                        <a:effectLst/>
                      </a:endParaRPr>
                    </a:p>
                  </a:txBody>
                  <a:tcPr marL="47625" marR="47625" marT="47625" marB="47625" anchor="ctr"/>
                </a:tc>
                <a:tc>
                  <a:txBody>
                    <a:bodyPr/>
                    <a:lstStyle/>
                    <a:p>
                      <a:pPr fontAlgn="ctr"/>
                      <a:r>
                        <a:rPr lang="en-US" sz="1200" b="0" dirty="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val="1655001922"/>
                  </a:ext>
                </a:extLst>
              </a:tr>
              <a:tr h="546153">
                <a:tc>
                  <a:txBody>
                    <a:bodyPr/>
                    <a:lstStyle/>
                    <a:p>
                      <a:pPr rtl="0" fontAlgn="ctr"/>
                      <a:r>
                        <a:rPr lang="en-US" sz="1200" b="1" dirty="0">
                          <a:effectLst/>
                        </a:rPr>
                        <a:t>show ip dhcp server statistics</a:t>
                      </a:r>
                      <a:endParaRPr lang="en-US" sz="1200" b="0" dirty="0">
                        <a:effectLst/>
                      </a:endParaRPr>
                    </a:p>
                  </a:txBody>
                  <a:tcPr marL="47625" marR="47625" marT="47625" marB="47625" anchor="ctr"/>
                </a:tc>
                <a:tc>
                  <a:txBody>
                    <a:bodyPr/>
                    <a:lstStyle/>
                    <a:p>
                      <a:pPr fontAlgn="ctr"/>
                      <a:r>
                        <a:rPr lang="en-US" sz="1200" b="0" dirty="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1070836"/>
          </a:xfrm>
        </p:spPr>
        <p:txBody>
          <a:bodyPr/>
          <a:lstStyle/>
          <a:p>
            <a:pPr marL="0" indent="0" algn="l"/>
            <a:r>
              <a:rPr lang="en-US" sz="1600" b="1" dirty="0">
                <a:solidFill>
                  <a:srgbClr val="000000"/>
                </a:solidFill>
              </a:rPr>
              <a:t>Verify the DHCPv4 Configuration: </a:t>
            </a:r>
            <a:r>
              <a:rPr lang="en-US" sz="1600" dirty="0">
                <a:solidFill>
                  <a:srgbClr val="000000"/>
                </a:solidFill>
              </a:rPr>
              <a:t>As shown in the example, the </a:t>
            </a:r>
            <a:r>
              <a:rPr lang="en-US" sz="1600" b="1" dirty="0">
                <a:solidFill>
                  <a:srgbClr val="000000"/>
                </a:solidFill>
              </a:rPr>
              <a:t>show running-config | section dhcp</a:t>
            </a:r>
            <a:r>
              <a:rPr lang="en-US" sz="1600" dirty="0">
                <a:solidFill>
                  <a:srgbClr val="000000"/>
                </a:solidFill>
              </a:rPr>
              <a:t> command output displays the DHCPv4 commands configured on R1. The </a:t>
            </a:r>
            <a:r>
              <a:rPr lang="en-US" sz="1600" b="1" dirty="0">
                <a:solidFill>
                  <a:srgbClr val="000000"/>
                </a:solidFill>
              </a:rPr>
              <a:t>| section</a:t>
            </a:r>
            <a:r>
              <a:rPr lang="en-US" sz="1600" dirty="0">
                <a:solidFill>
                  <a:srgbClr val="000000"/>
                </a:solidFill>
              </a:rPr>
              <a:t> parameter displays only the commands associated with DHCPv4 configuration.</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F86EBC52-F8CB-4958-AF40-6045FA0BA5F7}"/>
              </a:ext>
            </a:extLst>
          </p:cNvPr>
          <p:cNvPicPr>
            <a:picLocks noChangeAspect="1"/>
          </p:cNvPicPr>
          <p:nvPr/>
        </p:nvPicPr>
        <p:blipFill>
          <a:blip r:embed="rId3"/>
          <a:stretch>
            <a:fillRect/>
          </a:stretch>
        </p:blipFill>
        <p:spPr>
          <a:xfrm>
            <a:off x="2124152" y="1924595"/>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4" name="Content Placeholder 3">
            <a:extLst>
              <a:ext uri="{FF2B5EF4-FFF2-40B4-BE49-F238E27FC236}">
                <a16:creationId xmlns:a16="http://schemas.microsoft.com/office/drawing/2014/main" id="{B4C3649A-1CC4-4545-9ECB-0D52ABAB99FD}"/>
              </a:ext>
            </a:extLst>
          </p:cNvPr>
          <p:cNvSpPr>
            <a:spLocks noGrp="1"/>
          </p:cNvSpPr>
          <p:nvPr>
            <p:ph idx="1"/>
          </p:nvPr>
        </p:nvSpPr>
        <p:spPr>
          <a:xfrm>
            <a:off x="474662" y="731838"/>
            <a:ext cx="8280057" cy="861832"/>
          </a:xfrm>
        </p:spPr>
        <p:txBody>
          <a:bodyPr/>
          <a:lstStyle/>
          <a:p>
            <a:pPr marL="0" indent="0" algn="l"/>
            <a:r>
              <a:rPr lang="en-US" sz="1600" b="1" dirty="0">
                <a:solidFill>
                  <a:srgbClr val="000000"/>
                </a:solidFill>
              </a:rPr>
              <a:t>Verify DHCPv4 Bindings: </a:t>
            </a:r>
            <a:r>
              <a:rPr lang="en-US" sz="1600" dirty="0">
                <a:solidFill>
                  <a:srgbClr val="000000"/>
                </a:solidFill>
              </a:rPr>
              <a:t>As shown in the example, the operation of DHCPv4 can be verified using the </a:t>
            </a:r>
            <a:r>
              <a:rPr lang="en-US" sz="1600" b="1" dirty="0">
                <a:solidFill>
                  <a:srgbClr val="000000"/>
                </a:solidFill>
              </a:rPr>
              <a:t>show ip dhcp binding</a:t>
            </a:r>
            <a:r>
              <a:rPr lang="en-US" sz="1600" dirty="0">
                <a:solidFill>
                  <a:srgbClr val="000000"/>
                </a:solidFill>
              </a:rPr>
              <a:t> command. This command displays a list of all IPv4 address to MAC address bindings that have been provided by the DHCPv4 service.</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BD5D6C03-2202-48EC-800E-9A50526482C0}"/>
              </a:ext>
            </a:extLst>
          </p:cNvPr>
          <p:cNvPicPr>
            <a:picLocks noChangeAspect="1"/>
          </p:cNvPicPr>
          <p:nvPr/>
        </p:nvPicPr>
        <p:blipFill>
          <a:blip r:embed="rId3"/>
          <a:stretch>
            <a:fillRect/>
          </a:stretch>
        </p:blipFill>
        <p:spPr>
          <a:xfrm>
            <a:off x="557212" y="1709737"/>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6" name="Content Placeholder 5">
            <a:extLst>
              <a:ext uri="{FF2B5EF4-FFF2-40B4-BE49-F238E27FC236}">
                <a16:creationId xmlns:a16="http://schemas.microsoft.com/office/drawing/2014/main" id="{3FAFF9D8-0045-439D-9855-1D9957EBC531}"/>
              </a:ext>
            </a:extLst>
          </p:cNvPr>
          <p:cNvSpPr>
            <a:spLocks noGrp="1"/>
          </p:cNvSpPr>
          <p:nvPr>
            <p:ph idx="1"/>
          </p:nvPr>
        </p:nvSpPr>
        <p:spPr>
          <a:xfrm>
            <a:off x="182880" y="957943"/>
            <a:ext cx="3845211" cy="3463791"/>
          </a:xfrm>
        </p:spPr>
        <p:txBody>
          <a:bodyPr/>
          <a:lstStyle/>
          <a:p>
            <a:pPr marL="0" indent="0" algn="l"/>
            <a:r>
              <a:rPr lang="en-US" sz="1600" b="1" dirty="0">
                <a:solidFill>
                  <a:srgbClr val="000000"/>
                </a:solidFill>
              </a:rPr>
              <a:t>Verify DHCPv4 Statistics: </a:t>
            </a:r>
            <a:r>
              <a:rPr lang="en-US" sz="1600" dirty="0">
                <a:solidFill>
                  <a:srgbClr val="000000"/>
                </a:solidFill>
              </a:rPr>
              <a:t>The output of the </a:t>
            </a:r>
            <a:r>
              <a:rPr lang="en-US" sz="1600" b="1" dirty="0">
                <a:solidFill>
                  <a:srgbClr val="000000"/>
                </a:solidFill>
              </a:rPr>
              <a:t>show ip dhcp server statistics</a:t>
            </a:r>
            <a:r>
              <a:rPr lang="en-US" sz="1600" dirty="0">
                <a:solidFill>
                  <a:srgbClr val="000000"/>
                </a:solidFill>
              </a:rPr>
              <a:t> is used to verify that messages are being received or sent by the router. This command displays count information regarding the number of DHCPv4 messages that have been sent and received.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C51AAFB8-3CA2-4650-94B3-16337A1A7BBF}"/>
              </a:ext>
            </a:extLst>
          </p:cNvPr>
          <p:cNvPicPr>
            <a:picLocks noChangeAspect="1"/>
          </p:cNvPicPr>
          <p:nvPr/>
        </p:nvPicPr>
        <p:blipFill>
          <a:blip r:embed="rId3"/>
          <a:stretch>
            <a:fillRect/>
          </a:stretch>
        </p:blipFill>
        <p:spPr>
          <a:xfrm>
            <a:off x="4841966" y="627017"/>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Verify DHCPv4 is Operational (Cont.)</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95794" y="731837"/>
            <a:ext cx="3466012" cy="4302034"/>
          </a:xfrm>
        </p:spPr>
        <p:txBody>
          <a:bodyPr/>
          <a:lstStyle/>
          <a:p>
            <a:pPr marL="0" indent="0" algn="l"/>
            <a:r>
              <a:rPr lang="en-US" sz="1500" b="1" dirty="0">
                <a:solidFill>
                  <a:srgbClr val="000000"/>
                </a:solidFill>
              </a:rPr>
              <a:t>Verify DHCPv4 Client Received IPv4 Addressing: </a:t>
            </a:r>
            <a:r>
              <a:rPr lang="en-US" sz="1500" dirty="0">
                <a:solidFill>
                  <a:srgbClr val="000000"/>
                </a:solidFill>
              </a:rPr>
              <a:t>The </a:t>
            </a:r>
            <a:r>
              <a:rPr lang="en-US" sz="1500" b="1" dirty="0">
                <a:solidFill>
                  <a:srgbClr val="000000"/>
                </a:solidFill>
              </a:rPr>
              <a:t>ipconfig /all</a:t>
            </a:r>
            <a:r>
              <a:rPr lang="en-US" sz="1500" dirty="0">
                <a:solidFill>
                  <a:srgbClr val="000000"/>
                </a:solidFill>
              </a:rPr>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p>
          <a:p>
            <a:pPr marL="0" indent="0" algn="l"/>
            <a:endParaRPr lang="en-US" sz="1200" dirty="0">
              <a:solidFill>
                <a:srgbClr val="000000"/>
              </a:solidFill>
            </a:endParaRPr>
          </a:p>
        </p:txBody>
      </p:sp>
      <p:pic>
        <p:nvPicPr>
          <p:cNvPr id="10" name="Picture 9">
            <a:extLst>
              <a:ext uri="{FF2B5EF4-FFF2-40B4-BE49-F238E27FC236}">
                <a16:creationId xmlns:a16="http://schemas.microsoft.com/office/drawing/2014/main" id="{BBDA6BC5-079E-408E-B22F-EFCAE218B3AD}"/>
              </a:ext>
            </a:extLst>
          </p:cNvPr>
          <p:cNvPicPr>
            <a:picLocks noChangeAspect="1"/>
          </p:cNvPicPr>
          <p:nvPr/>
        </p:nvPicPr>
        <p:blipFill>
          <a:blip r:embed="rId3"/>
          <a:stretch>
            <a:fillRect/>
          </a:stretch>
        </p:blipFill>
        <p:spPr>
          <a:xfrm>
            <a:off x="3699916" y="937815"/>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Disable the Cisco IOS DHCPv4 Server</a:t>
            </a:r>
          </a:p>
        </p:txBody>
      </p:sp>
      <p:sp>
        <p:nvSpPr>
          <p:cNvPr id="9" name="Content Placeholder 8">
            <a:extLst>
              <a:ext uri="{FF2B5EF4-FFF2-40B4-BE49-F238E27FC236}">
                <a16:creationId xmlns:a16="http://schemas.microsoft.com/office/drawing/2014/main" id="{2457F7C7-C14C-4B3D-8D4A-D99B875C7C0D}"/>
              </a:ext>
            </a:extLst>
          </p:cNvPr>
          <p:cNvSpPr>
            <a:spLocks noGrp="1"/>
          </p:cNvSpPr>
          <p:nvPr>
            <p:ph idx="1"/>
          </p:nvPr>
        </p:nvSpPr>
        <p:spPr>
          <a:xfrm>
            <a:off x="439828" y="827631"/>
            <a:ext cx="3492092" cy="3689897"/>
          </a:xfrm>
        </p:spPr>
        <p:txBody>
          <a:bodyPr/>
          <a:lstStyle/>
          <a:p>
            <a:pPr marL="0" indent="0" algn="l"/>
            <a:r>
              <a:rPr lang="en-US" sz="1600" dirty="0">
                <a:solidFill>
                  <a:srgbClr val="000000"/>
                </a:solidFill>
              </a:rPr>
              <a:t>The DHCPv4 service is enabled by default. To disable the service, use the </a:t>
            </a:r>
            <a:r>
              <a:rPr lang="en-US" sz="1600" b="1" dirty="0">
                <a:solidFill>
                  <a:srgbClr val="000000"/>
                </a:solidFill>
              </a:rPr>
              <a:t>no service dhcp</a:t>
            </a:r>
            <a:r>
              <a:rPr lang="en-US" sz="1600" dirty="0">
                <a:solidFill>
                  <a:srgbClr val="000000"/>
                </a:solidFill>
              </a:rPr>
              <a:t> global configuration mode command. Use the </a:t>
            </a:r>
            <a:r>
              <a:rPr lang="en-US" sz="1600" b="1" dirty="0">
                <a:solidFill>
                  <a:srgbClr val="000000"/>
                </a:solidFill>
              </a:rPr>
              <a:t>service dhcp</a:t>
            </a:r>
            <a:r>
              <a:rPr lang="en-US" sz="1600" dirty="0">
                <a:solidFill>
                  <a:srgbClr val="000000"/>
                </a:solidFill>
              </a:rPr>
              <a:t> global configuration mode command to re-enable the DHCPv4 server process, as shown in the example. Enabling the service has no effect if the parameters are not configured.</a:t>
            </a:r>
          </a:p>
          <a:p>
            <a:pPr marL="0" indent="0" algn="l"/>
            <a:r>
              <a:rPr lang="en-US" sz="1600" b="1" dirty="0">
                <a:solidFill>
                  <a:srgbClr val="000000"/>
                </a:solidFill>
              </a:rPr>
              <a:t>Note</a:t>
            </a:r>
            <a:r>
              <a:rPr lang="en-US" sz="1600" dirty="0">
                <a:solidFill>
                  <a:srgbClr val="000000"/>
                </a:solidFill>
              </a:rPr>
              <a:t>: Clearing the DHCP bindings or stopping and restarting the DHCP service may result in duplicate IP addresses being temporarily assigned on the network.</a:t>
            </a:r>
          </a:p>
          <a:p>
            <a:pPr marL="0" indent="0" algn="l"/>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a:t>
            </a:r>
          </a:p>
        </p:txBody>
      </p:sp>
      <p:sp>
        <p:nvSpPr>
          <p:cNvPr id="5" name="Content Placeholder 4">
            <a:extLst>
              <a:ext uri="{FF2B5EF4-FFF2-40B4-BE49-F238E27FC236}">
                <a16:creationId xmlns:a16="http://schemas.microsoft.com/office/drawing/2014/main" id="{B6E09C11-E0C2-42E1-B7FE-DA2CDC296F8F}"/>
              </a:ext>
            </a:extLst>
          </p:cNvPr>
          <p:cNvSpPr>
            <a:spLocks noGrp="1"/>
          </p:cNvSpPr>
          <p:nvPr>
            <p:ph idx="1"/>
          </p:nvPr>
        </p:nvSpPr>
        <p:spPr>
          <a:xfrm>
            <a:off x="69670" y="731838"/>
            <a:ext cx="8685050" cy="1454014"/>
          </a:xfrm>
        </p:spPr>
        <p:txBody>
          <a:bodyPr/>
          <a:lstStyle/>
          <a:p>
            <a:pPr marL="342900" indent="-342900" algn="l">
              <a:buFont typeface="Arial" panose="020B0604020202020204" pitchFamily="34" charset="0"/>
              <a:buChar char="•"/>
            </a:pPr>
            <a:r>
              <a:rPr lang="en-US" sz="1400" dirty="0">
                <a:solidFill>
                  <a:srgbClr val="000000"/>
                </a:solidFill>
              </a:rPr>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p>
          <a:p>
            <a:pPr marL="342900" indent="-342900" algn="l">
              <a:buFont typeface="Arial" panose="020B0604020202020204" pitchFamily="34" charset="0"/>
              <a:buChar char="•"/>
            </a:pPr>
            <a:r>
              <a:rPr lang="en-US" sz="1400" dirty="0">
                <a:solidFill>
                  <a:srgbClr val="000000"/>
                </a:solidFill>
              </a:rPr>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id="{143C2444-5112-4369-B834-C7BFAA5D7C33}"/>
              </a:ext>
            </a:extLst>
          </p:cNvPr>
          <p:cNvPicPr>
            <a:picLocks noChangeAspect="1"/>
          </p:cNvPicPr>
          <p:nvPr/>
        </p:nvPicPr>
        <p:blipFill>
          <a:blip r:embed="rId3"/>
          <a:stretch>
            <a:fillRect/>
          </a:stretch>
        </p:blipFill>
        <p:spPr>
          <a:xfrm>
            <a:off x="1933657" y="2560866"/>
            <a:ext cx="5276685" cy="2272536"/>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DHCPv4 Relay (Cont.)</a:t>
            </a:r>
          </a:p>
        </p:txBody>
      </p:sp>
      <p:sp>
        <p:nvSpPr>
          <p:cNvPr id="4" name="Content Placeholder 3">
            <a:extLst>
              <a:ext uri="{FF2B5EF4-FFF2-40B4-BE49-F238E27FC236}">
                <a16:creationId xmlns:a16="http://schemas.microsoft.com/office/drawing/2014/main" id="{B80CB5D6-5ECD-4631-A8B6-534033273036}"/>
              </a:ext>
            </a:extLst>
          </p:cNvPr>
          <p:cNvSpPr>
            <a:spLocks noGrp="1"/>
          </p:cNvSpPr>
          <p:nvPr>
            <p:ph idx="1"/>
          </p:nvPr>
        </p:nvSpPr>
        <p:spPr>
          <a:xfrm>
            <a:off x="474662" y="731838"/>
            <a:ext cx="8280057" cy="2107140"/>
          </a:xfrm>
        </p:spPr>
        <p:txBody>
          <a:bodyPr/>
          <a:lstStyle/>
          <a:p>
            <a:pPr marL="342900" indent="-342900" algn="l">
              <a:buFont typeface="Arial" panose="020B0604020202020204" pitchFamily="34" charset="0"/>
              <a:buChar char="•"/>
            </a:pPr>
            <a:r>
              <a:rPr lang="en-US" sz="1600" dirty="0">
                <a:solidFill>
                  <a:srgbClr val="000000"/>
                </a:solidFill>
              </a:rPr>
              <a:t>Configure R1 with the </a:t>
            </a:r>
            <a:r>
              <a:rPr lang="en-US" sz="1600" b="1" dirty="0">
                <a:solidFill>
                  <a:srgbClr val="000000"/>
                </a:solidFill>
              </a:rPr>
              <a:t>ip helper-address</a:t>
            </a:r>
            <a:r>
              <a:rPr lang="en-US" sz="1600" dirty="0">
                <a:solidFill>
                  <a:srgbClr val="000000"/>
                </a:solidFill>
              </a:rPr>
              <a:t> </a:t>
            </a:r>
            <a:r>
              <a:rPr lang="en-US" sz="1600" i="1" dirty="0">
                <a:solidFill>
                  <a:srgbClr val="000000"/>
                </a:solidFill>
              </a:rPr>
              <a:t>address</a:t>
            </a:r>
            <a:r>
              <a:rPr lang="en-US" sz="1600" dirty="0">
                <a:solidFill>
                  <a:srgbClr val="000000"/>
                </a:solidFill>
              </a:rPr>
              <a:t> interface configuration command. This will cause R1 to relay DHCPv4 broadcasts to the DHCPv4 server. As shown in the example, the interface on R1 receiving the broadcast from PC1 is configured to relay DHCPv4 address to the DHCPv4 server at 192.168.11.6.</a:t>
            </a:r>
          </a:p>
          <a:p>
            <a:pPr marL="342900" indent="-342900" algn="l">
              <a:buFont typeface="Arial" panose="020B0604020202020204" pitchFamily="34" charset="0"/>
              <a:buChar char="•"/>
            </a:pPr>
            <a:r>
              <a:rPr lang="en-US" sz="1600" dirty="0">
                <a:solidFill>
                  <a:srgbClr val="000000"/>
                </a:solidFill>
              </a:rPr>
              <a:t>When R1 has been configured as a DHCPv4 relay agent, it accepts broadcast requests for the DHCPv4 service and then forwards those requests as a unicast to the IPv4 address 192.168.11.6. The network administrator can use the </a:t>
            </a:r>
            <a:r>
              <a:rPr lang="en-US" sz="1600" b="1" dirty="0">
                <a:solidFill>
                  <a:srgbClr val="000000"/>
                </a:solidFill>
              </a:rPr>
              <a:t>show ip interface</a:t>
            </a:r>
            <a:r>
              <a:rPr lang="en-US" sz="1600" dirty="0">
                <a:solidFill>
                  <a:srgbClr val="000000"/>
                </a:solidFill>
              </a:rPr>
              <a:t> command to verify the configuration.</a:t>
            </a:r>
          </a:p>
        </p:txBody>
      </p:sp>
      <p:pic>
        <p:nvPicPr>
          <p:cNvPr id="7" name="Picture 6">
            <a:extLst>
              <a:ext uri="{FF2B5EF4-FFF2-40B4-BE49-F238E27FC236}">
                <a16:creationId xmlns:a16="http://schemas.microsoft.com/office/drawing/2014/main" id="{4C2BCC5F-EC54-4C13-B73D-BD162833666B}"/>
              </a:ext>
            </a:extLst>
          </p:cNvPr>
          <p:cNvPicPr>
            <a:picLocks noChangeAspect="1"/>
          </p:cNvPicPr>
          <p:nvPr/>
        </p:nvPicPr>
        <p:blipFill>
          <a:blip r:embed="rId3"/>
          <a:stretch>
            <a:fillRect/>
          </a:stretch>
        </p:blipFill>
        <p:spPr>
          <a:xfrm>
            <a:off x="709793" y="2899937"/>
            <a:ext cx="3205257" cy="1013061"/>
          </a:xfrm>
          <a:prstGeom prst="rect">
            <a:avLst/>
          </a:prstGeom>
        </p:spPr>
      </p:pic>
      <p:pic>
        <p:nvPicPr>
          <p:cNvPr id="8" name="Picture 7">
            <a:extLst>
              <a:ext uri="{FF2B5EF4-FFF2-40B4-BE49-F238E27FC236}">
                <a16:creationId xmlns:a16="http://schemas.microsoft.com/office/drawing/2014/main" id="{94E9B43E-1199-40D4-95EE-4955AF297B97}"/>
              </a:ext>
            </a:extLst>
          </p:cNvPr>
          <p:cNvPicPr>
            <a:picLocks noChangeAspect="1"/>
          </p:cNvPicPr>
          <p:nvPr/>
        </p:nvPicPr>
        <p:blipFill>
          <a:blip r:embed="rId4"/>
          <a:stretch>
            <a:fillRect/>
          </a:stretch>
        </p:blipFill>
        <p:spPr>
          <a:xfrm>
            <a:off x="4572000" y="2838977"/>
            <a:ext cx="3771900" cy="1876425"/>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Other Service Broadcasts Relayed</a:t>
            </a:r>
          </a:p>
        </p:txBody>
      </p:sp>
      <p:sp>
        <p:nvSpPr>
          <p:cNvPr id="5" name="Content Placeholder 4">
            <a:extLst>
              <a:ext uri="{FF2B5EF4-FFF2-40B4-BE49-F238E27FC236}">
                <a16:creationId xmlns:a16="http://schemas.microsoft.com/office/drawing/2014/main" id="{95D01B9E-FC90-4A46-9EBA-0917DA93EEC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is not the only service that the router can be configured to relay. By default, the </a:t>
            </a:r>
            <a:r>
              <a:rPr lang="en-US" sz="1600" b="1" dirty="0">
                <a:solidFill>
                  <a:srgbClr val="000000"/>
                </a:solidFill>
              </a:rPr>
              <a:t>ip helper-address</a:t>
            </a:r>
            <a:r>
              <a:rPr lang="en-US" sz="1600" dirty="0">
                <a:solidFill>
                  <a:srgbClr val="000000"/>
                </a:solidFill>
              </a:rPr>
              <a:t> command forwards the following eight UDP services:</a:t>
            </a:r>
          </a:p>
          <a:p>
            <a:pPr marL="342900" indent="-342900" algn="l">
              <a:buFont typeface="Arial" panose="020B0604020202020204" pitchFamily="34" charset="0"/>
              <a:buChar char="•"/>
            </a:pPr>
            <a:r>
              <a:rPr lang="en-US" sz="1600" dirty="0">
                <a:solidFill>
                  <a:srgbClr val="000000"/>
                </a:solidFill>
              </a:rPr>
              <a:t>Port 37: Time</a:t>
            </a:r>
          </a:p>
          <a:p>
            <a:pPr marL="342900" indent="-342900" algn="l">
              <a:buFont typeface="Arial" panose="020B0604020202020204" pitchFamily="34" charset="0"/>
              <a:buChar char="•"/>
            </a:pPr>
            <a:r>
              <a:rPr lang="en-US" sz="1600" dirty="0">
                <a:solidFill>
                  <a:srgbClr val="000000"/>
                </a:solidFill>
              </a:rPr>
              <a:t>Port 49: TACACS</a:t>
            </a:r>
          </a:p>
          <a:p>
            <a:pPr marL="342900" indent="-342900" algn="l">
              <a:buFont typeface="Arial" panose="020B0604020202020204" pitchFamily="34" charset="0"/>
              <a:buChar char="•"/>
            </a:pPr>
            <a:r>
              <a:rPr lang="en-US" sz="1600" dirty="0">
                <a:solidFill>
                  <a:srgbClr val="000000"/>
                </a:solidFill>
              </a:rPr>
              <a:t>Port 53: DNS</a:t>
            </a:r>
          </a:p>
          <a:p>
            <a:pPr marL="342900" indent="-342900" algn="l">
              <a:buFont typeface="Arial" panose="020B0604020202020204" pitchFamily="34" charset="0"/>
              <a:buChar char="•"/>
            </a:pPr>
            <a:r>
              <a:rPr lang="en-US" sz="1600" dirty="0">
                <a:solidFill>
                  <a:srgbClr val="000000"/>
                </a:solidFill>
              </a:rPr>
              <a:t>Port 67: DHCP/BOOTP server</a:t>
            </a:r>
          </a:p>
          <a:p>
            <a:pPr marL="342900" indent="-342900" algn="l">
              <a:buFont typeface="Arial" panose="020B0604020202020204" pitchFamily="34" charset="0"/>
              <a:buChar char="•"/>
            </a:pPr>
            <a:r>
              <a:rPr lang="en-US" sz="1600" dirty="0">
                <a:solidFill>
                  <a:srgbClr val="000000"/>
                </a:solidFill>
              </a:rPr>
              <a:t>Port 68: DHCP/BOOTP client</a:t>
            </a:r>
          </a:p>
          <a:p>
            <a:pPr marL="342900" indent="-342900" algn="l">
              <a:buFont typeface="Arial" panose="020B0604020202020204" pitchFamily="34" charset="0"/>
              <a:buChar char="•"/>
            </a:pPr>
            <a:r>
              <a:rPr lang="en-US" sz="1600" dirty="0">
                <a:solidFill>
                  <a:srgbClr val="000000"/>
                </a:solidFill>
              </a:rPr>
              <a:t>Port 69: TFTP</a:t>
            </a:r>
          </a:p>
          <a:p>
            <a:pPr marL="342900" indent="-342900" algn="l">
              <a:buFont typeface="Arial" panose="020B0604020202020204" pitchFamily="34" charset="0"/>
              <a:buChar char="•"/>
            </a:pPr>
            <a:r>
              <a:rPr lang="en-US" sz="1600" dirty="0">
                <a:solidFill>
                  <a:srgbClr val="000000"/>
                </a:solidFill>
              </a:rPr>
              <a:t>Port 137: NetBIOS name service</a:t>
            </a:r>
          </a:p>
          <a:p>
            <a:pPr marL="342900" indent="-342900" algn="l">
              <a:buFont typeface="Arial" panose="020B0604020202020204" pitchFamily="34" charset="0"/>
              <a:buChar char="•"/>
            </a:pPr>
            <a:r>
              <a:rPr lang="en-US" sz="1600" dirty="0">
                <a:solidFill>
                  <a:srgbClr val="000000"/>
                </a:solidFill>
              </a:rPr>
              <a:t>Port 138: NetBIOS datagram service</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12960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br>
              <a:rPr lang="en-US" dirty="0"/>
            </a:br>
            <a:r>
              <a:rPr lang="en-US" sz="2400" dirty="0"/>
              <a:t>Packet Tracer – Configure DHCPv4</a:t>
            </a:r>
          </a:p>
        </p:txBody>
      </p:sp>
      <p:sp>
        <p:nvSpPr>
          <p:cNvPr id="4" name="Content Placeholder 3">
            <a:extLst>
              <a:ext uri="{FF2B5EF4-FFF2-40B4-BE49-F238E27FC236}">
                <a16:creationId xmlns:a16="http://schemas.microsoft.com/office/drawing/2014/main" id="{FC459A8E-0490-4278-8D7B-54968822293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complete the following objectives:</a:t>
            </a:r>
          </a:p>
          <a:p>
            <a:pPr marL="342900" indent="-342900" algn="l">
              <a:buFont typeface="Arial" panose="020B0604020202020204" pitchFamily="34" charset="0"/>
              <a:buChar char="•"/>
            </a:pPr>
            <a:r>
              <a:rPr lang="en-US" sz="1600" dirty="0">
                <a:solidFill>
                  <a:srgbClr val="000000"/>
                </a:solidFill>
              </a:rPr>
              <a:t>Part 1: Configure a Router as a DHCP Server</a:t>
            </a:r>
          </a:p>
          <a:p>
            <a:pPr marL="342900" indent="-342900" algn="l">
              <a:buFont typeface="Arial" panose="020B0604020202020204" pitchFamily="34" charset="0"/>
              <a:buChar char="•"/>
            </a:pPr>
            <a:r>
              <a:rPr lang="en-US" sz="1600" dirty="0">
                <a:solidFill>
                  <a:srgbClr val="000000"/>
                </a:solidFill>
              </a:rPr>
              <a:t>Part 2: Configure DHCP Relay</a:t>
            </a:r>
          </a:p>
          <a:p>
            <a:pPr marL="342900" indent="-342900" algn="l">
              <a:buFont typeface="Arial" panose="020B0604020202020204" pitchFamily="34" charset="0"/>
              <a:buChar char="•"/>
            </a:pPr>
            <a:r>
              <a:rPr lang="en-US" sz="1600" dirty="0">
                <a:solidFill>
                  <a:srgbClr val="000000"/>
                </a:solidFill>
              </a:rPr>
              <a:t>Part 3: Configure a Router as a DHCP Client</a:t>
            </a:r>
          </a:p>
          <a:p>
            <a:pPr marL="342900" indent="-342900" algn="l">
              <a:buFont typeface="Arial" panose="020B0604020202020204" pitchFamily="34" charset="0"/>
              <a:buChar char="•"/>
            </a:pPr>
            <a:r>
              <a:rPr lang="en-US" sz="1600" dirty="0">
                <a:solidFill>
                  <a:srgbClr val="000000"/>
                </a:solidFill>
              </a:rPr>
              <a:t>Part 4: Verify DHCP and Connectivity</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273642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7.3 Configure a DHCPv4 Client</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Cisco Router as a DHCPv4 Client</a:t>
            </a:r>
          </a:p>
        </p:txBody>
      </p:sp>
      <p:sp>
        <p:nvSpPr>
          <p:cNvPr id="4" name="Content Placeholder 3">
            <a:extLst>
              <a:ext uri="{FF2B5EF4-FFF2-40B4-BE49-F238E27FC236}">
                <a16:creationId xmlns:a16="http://schemas.microsoft.com/office/drawing/2014/main" id="{3AA97A66-55E7-4FFE-B490-8C78D35AE189}"/>
              </a:ext>
            </a:extLst>
          </p:cNvPr>
          <p:cNvSpPr>
            <a:spLocks noGrp="1"/>
          </p:cNvSpPr>
          <p:nvPr>
            <p:ph idx="1"/>
          </p:nvPr>
        </p:nvSpPr>
        <p:spPr>
          <a:xfrm>
            <a:off x="474662" y="731837"/>
            <a:ext cx="8280057" cy="2533877"/>
          </a:xfrm>
        </p:spPr>
        <p:txBody>
          <a:bodyPr/>
          <a:lstStyle/>
          <a:p>
            <a:pPr marL="0" indent="0" algn="l"/>
            <a:r>
              <a:rPr lang="en-US" sz="1400" dirty="0">
                <a:solidFill>
                  <a:srgbClr val="000000"/>
                </a:solidFill>
              </a:rPr>
              <a:t>There are scenarios where you might have access to a DHCP server through your ISP. In these instances, you can configure a Cisco IOS router as a DHCPv4 client. </a:t>
            </a:r>
          </a:p>
          <a:p>
            <a:pPr marL="342900" indent="-342900" algn="l">
              <a:buFont typeface="Arial" panose="020B0604020202020204" pitchFamily="34" charset="0"/>
              <a:buChar char="•"/>
            </a:pPr>
            <a:r>
              <a:rPr lang="en-US" sz="1400" dirty="0">
                <a:solidFill>
                  <a:srgbClr val="000000"/>
                </a:solidFill>
              </a:rPr>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p>
          <a:p>
            <a:pPr marL="342900" indent="-34290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 interface</a:t>
            </a:r>
            <a:r>
              <a:rPr lang="en-US" sz="1400" dirty="0">
                <a:solidFill>
                  <a:srgbClr val="000000"/>
                </a:solidFill>
              </a:rPr>
              <a:t> configuration mode command.</a:t>
            </a:r>
          </a:p>
          <a:p>
            <a:pPr marL="342900" indent="-342900" algn="l">
              <a:buFont typeface="Arial" panose="020B0604020202020204" pitchFamily="34" charset="0"/>
              <a:buChar char="•"/>
            </a:pPr>
            <a:r>
              <a:rPr lang="en-US" sz="1400" dirty="0">
                <a:solidFill>
                  <a:srgbClr val="000000"/>
                </a:solidFill>
              </a:rPr>
              <a:t>In the figure, assume that an ISP has been configured to provide select customers with IP addresses from the 209.165.201.0/27 network range after the G0/0/1 interface is configured with the </a:t>
            </a:r>
            <a:r>
              <a:rPr lang="en-US" sz="1400" b="1" dirty="0">
                <a:solidFill>
                  <a:srgbClr val="000000"/>
                </a:solidFill>
              </a:rPr>
              <a:t>ip address dhcp</a:t>
            </a:r>
            <a:r>
              <a:rPr lang="en-US" sz="1400" dirty="0">
                <a:solidFill>
                  <a:srgbClr val="000000"/>
                </a:solidFill>
              </a:rPr>
              <a:t> command.</a:t>
            </a:r>
          </a:p>
          <a:p>
            <a:pPr marL="342900" indent="-34290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id="{0E35BA5D-F27E-4FFB-B005-BEF1BC520951}"/>
              </a:ext>
            </a:extLst>
          </p:cNvPr>
          <p:cNvPicPr>
            <a:picLocks noChangeAspect="1"/>
          </p:cNvPicPr>
          <p:nvPr/>
        </p:nvPicPr>
        <p:blipFill>
          <a:blip r:embed="rId3"/>
          <a:stretch>
            <a:fillRect/>
          </a:stretch>
        </p:blipFill>
        <p:spPr>
          <a:xfrm>
            <a:off x="1219027" y="3464519"/>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Configuration Example</a:t>
            </a:r>
          </a:p>
        </p:txBody>
      </p:sp>
      <p:sp>
        <p:nvSpPr>
          <p:cNvPr id="6" name="Content Placeholder 5">
            <a:extLst>
              <a:ext uri="{FF2B5EF4-FFF2-40B4-BE49-F238E27FC236}">
                <a16:creationId xmlns:a16="http://schemas.microsoft.com/office/drawing/2014/main" id="{B5DCDAED-929A-4A10-9785-D92ED0BA4D22}"/>
              </a:ext>
            </a:extLst>
          </p:cNvPr>
          <p:cNvSpPr>
            <a:spLocks noGrp="1"/>
          </p:cNvSpPr>
          <p:nvPr>
            <p:ph idx="1"/>
          </p:nvPr>
        </p:nvSpPr>
        <p:spPr>
          <a:xfrm>
            <a:off x="0" y="731837"/>
            <a:ext cx="8754719" cy="1201239"/>
          </a:xfrm>
        </p:spPr>
        <p:txBody>
          <a:bodyPr/>
          <a:lstStyle/>
          <a:p>
            <a:pPr marL="171450" indent="-17145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a:t>
            </a:r>
            <a:r>
              <a:rPr lang="en-US" sz="1400" dirty="0">
                <a:solidFill>
                  <a:srgbClr val="000000"/>
                </a:solidFill>
              </a:rPr>
              <a:t> interface configuration mode command, as shown in the example. This configuration assumes that the ISP has been configured to provide select customers with IPv4 addressing information.</a:t>
            </a:r>
          </a:p>
          <a:p>
            <a:pPr marL="171450" indent="-171450" algn="l">
              <a:buFont typeface="Arial" panose="020B0604020202020204" pitchFamily="34" charset="0"/>
              <a:buChar char="•"/>
            </a:pPr>
            <a:r>
              <a:rPr lang="en-US" sz="1400" dirty="0">
                <a:solidFill>
                  <a:srgbClr val="000000"/>
                </a:solidFill>
              </a:rPr>
              <a:t>The </a:t>
            </a:r>
            <a:r>
              <a:rPr lang="en-US" sz="1400" b="1" dirty="0">
                <a:solidFill>
                  <a:srgbClr val="000000"/>
                </a:solidFill>
              </a:rPr>
              <a:t>show ip interface g0/1</a:t>
            </a:r>
            <a:r>
              <a:rPr lang="en-US" sz="1400" dirty="0">
                <a:solidFill>
                  <a:srgbClr val="000000"/>
                </a:solidFill>
              </a:rPr>
              <a:t> command confirms that the interface is up and that the address was allocated by a DHCPv4 server.</a:t>
            </a:r>
          </a:p>
        </p:txBody>
      </p:sp>
      <p:pic>
        <p:nvPicPr>
          <p:cNvPr id="7" name="Picture 6">
            <a:extLst>
              <a:ext uri="{FF2B5EF4-FFF2-40B4-BE49-F238E27FC236}">
                <a16:creationId xmlns:a16="http://schemas.microsoft.com/office/drawing/2014/main" id="{DEFC3214-9974-429A-A241-99DBB05E34CC}"/>
              </a:ext>
            </a:extLst>
          </p:cNvPr>
          <p:cNvPicPr>
            <a:picLocks noChangeAspect="1"/>
          </p:cNvPicPr>
          <p:nvPr/>
        </p:nvPicPr>
        <p:blipFill>
          <a:blip r:embed="rId3"/>
          <a:stretch>
            <a:fillRect/>
          </a:stretch>
        </p:blipFill>
        <p:spPr>
          <a:xfrm>
            <a:off x="552450" y="2034835"/>
            <a:ext cx="8020050" cy="1314450"/>
          </a:xfrm>
          <a:prstGeom prst="rect">
            <a:avLst/>
          </a:prstGeom>
        </p:spPr>
      </p:pic>
      <p:pic>
        <p:nvPicPr>
          <p:cNvPr id="8" name="Picture 7">
            <a:extLst>
              <a:ext uri="{FF2B5EF4-FFF2-40B4-BE49-F238E27FC236}">
                <a16:creationId xmlns:a16="http://schemas.microsoft.com/office/drawing/2014/main" id="{8F4168D1-B952-46D6-889F-A461B115FE3B}"/>
              </a:ext>
            </a:extLst>
          </p:cNvPr>
          <p:cNvPicPr>
            <a:picLocks noChangeAspect="1"/>
          </p:cNvPicPr>
          <p:nvPr/>
        </p:nvPicPr>
        <p:blipFill>
          <a:blip r:embed="rId4"/>
          <a:stretch>
            <a:fillRect/>
          </a:stretch>
        </p:blipFill>
        <p:spPr>
          <a:xfrm>
            <a:off x="561975" y="3236074"/>
            <a:ext cx="8029575" cy="1533525"/>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DHCPv4 Client</a:t>
            </a:r>
            <a:br>
              <a:rPr lang="en-US" dirty="0"/>
            </a:br>
            <a:r>
              <a:rPr lang="en-US" sz="2400" dirty="0"/>
              <a:t>Home Router as a DHCPv4 Client</a:t>
            </a:r>
          </a:p>
        </p:txBody>
      </p:sp>
      <p:sp>
        <p:nvSpPr>
          <p:cNvPr id="4" name="Content Placeholder 3">
            <a:extLst>
              <a:ext uri="{FF2B5EF4-FFF2-40B4-BE49-F238E27FC236}">
                <a16:creationId xmlns:a16="http://schemas.microsoft.com/office/drawing/2014/main" id="{F43964A3-7F8F-402C-AE56-0FE1A364CBBE}"/>
              </a:ext>
            </a:extLst>
          </p:cNvPr>
          <p:cNvSpPr>
            <a:spLocks noGrp="1"/>
          </p:cNvSpPr>
          <p:nvPr>
            <p:ph idx="1"/>
          </p:nvPr>
        </p:nvSpPr>
        <p:spPr>
          <a:xfrm>
            <a:off x="121920" y="731838"/>
            <a:ext cx="8632799" cy="1750106"/>
          </a:xfrm>
        </p:spPr>
        <p:txBody>
          <a:bodyPr/>
          <a:lstStyle/>
          <a:p>
            <a:pPr marL="0" indent="0" algn="l"/>
            <a:r>
              <a:rPr lang="en-US" sz="1500" dirty="0">
                <a:solidFill>
                  <a:srgbClr val="000000"/>
                </a:solidFill>
              </a:rPr>
              <a:t>Home routers are typically already set to receive IPv4 addressing information automatically from the ISP. This is so that customers can easily set up the router and connect to the internet.</a:t>
            </a:r>
          </a:p>
          <a:p>
            <a:pPr algn="l">
              <a:buFont typeface="Arial" panose="020B0604020202020204" pitchFamily="34" charset="0"/>
              <a:buChar char="•"/>
            </a:pPr>
            <a:r>
              <a:rPr lang="en-US" sz="1500" dirty="0">
                <a:solidFill>
                  <a:srgbClr val="000000"/>
                </a:solidFill>
              </a:rPr>
              <a:t>For example, the figure shows the default WAN setup page for a Packet Tracer wireless router. Notice that the internet connection type is set to </a:t>
            </a:r>
            <a:r>
              <a:rPr lang="en-US" sz="1500" b="1" dirty="0">
                <a:solidFill>
                  <a:srgbClr val="000000"/>
                </a:solidFill>
              </a:rPr>
              <a:t>Automatic Configuration - DHCP</a:t>
            </a:r>
            <a:r>
              <a:rPr lang="en-US" sz="1500" dirty="0">
                <a:solidFill>
                  <a:srgbClr val="000000"/>
                </a:solidFill>
              </a:rPr>
              <a:t>. This selection is used when the router is connected to a DSL or cable modem and acts as a DHCPv4 client, requesting an IPv4 address from the ISP.</a:t>
            </a:r>
          </a:p>
          <a:p>
            <a:pPr algn="l">
              <a:buFont typeface="Arial" panose="020B0604020202020204" pitchFamily="34" charset="0"/>
              <a:buChar char="•"/>
            </a:pPr>
            <a:r>
              <a:rPr lang="en-US" sz="1500" dirty="0">
                <a:solidFill>
                  <a:srgbClr val="000000"/>
                </a:solidFill>
              </a:rPr>
              <a:t>Various manufacturers of home routers will have a similar setup.</a:t>
            </a:r>
          </a:p>
          <a:p>
            <a:pPr marL="0" indent="0" algn="l"/>
            <a:br>
              <a:rPr lang="en-US" sz="1200" dirty="0">
                <a:solidFill>
                  <a:srgbClr val="000000"/>
                </a:solidFill>
              </a:rPr>
            </a:br>
            <a:endParaRPr lang="en-US" sz="1200" dirty="0">
              <a:solidFill>
                <a:srgbClr val="000000"/>
              </a:solidFill>
            </a:endParaRPr>
          </a:p>
        </p:txBody>
      </p:sp>
      <p:pic>
        <p:nvPicPr>
          <p:cNvPr id="5" name="Picture 4">
            <a:extLst>
              <a:ext uri="{FF2B5EF4-FFF2-40B4-BE49-F238E27FC236}">
                <a16:creationId xmlns:a16="http://schemas.microsoft.com/office/drawing/2014/main" id="{2860344C-FEBC-4700-AA2F-1A8E84416EF9}"/>
              </a:ext>
            </a:extLst>
          </p:cNvPr>
          <p:cNvPicPr>
            <a:picLocks noChangeAspect="1"/>
          </p:cNvPicPr>
          <p:nvPr/>
        </p:nvPicPr>
        <p:blipFill>
          <a:blip r:embed="rId3"/>
          <a:stretch>
            <a:fillRect/>
          </a:stretch>
        </p:blipFill>
        <p:spPr>
          <a:xfrm>
            <a:off x="1866538" y="2571750"/>
            <a:ext cx="5410924" cy="2239686"/>
          </a:xfrm>
          <a:prstGeom prst="rect">
            <a:avLst/>
          </a:prstGeom>
        </p:spPr>
      </p:pic>
    </p:spTree>
    <p:extLst>
      <p:ext uri="{BB962C8B-B14F-4D97-AF65-F5344CB8AC3E}">
        <p14:creationId xmlns:p14="http://schemas.microsoft.com/office/powerpoint/2010/main" val="58035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7.4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sz="1800" dirty="0"/>
              <a:t>In this Packet Tracer, you will complete the following objectives:</a:t>
            </a:r>
          </a:p>
          <a:p>
            <a:pPr>
              <a:buFont typeface="Arial" panose="020B0604020202020204" pitchFamily="34" charset="0"/>
              <a:buChar char="•"/>
            </a:pPr>
            <a:r>
              <a:rPr lang="en-US" sz="1800" dirty="0"/>
              <a:t>Part 1: Configure a Router as a DCHP Server</a:t>
            </a:r>
          </a:p>
          <a:p>
            <a:pPr>
              <a:buFont typeface="Arial" panose="020B0604020202020204" pitchFamily="34" charset="0"/>
              <a:buChar char="•"/>
            </a:pPr>
            <a:r>
              <a:rPr lang="en-US" sz="1800" dirty="0"/>
              <a:t>Part 2: Configure DCHP Relay</a:t>
            </a:r>
          </a:p>
          <a:p>
            <a:pPr>
              <a:buFont typeface="Arial" panose="020B0604020202020204" pitchFamily="34" charset="0"/>
              <a:buChar char="•"/>
            </a:pPr>
            <a:r>
              <a:rPr lang="en-US" sz="1800" dirty="0"/>
              <a:t>Part 3: configure a Router as a DCHP Client</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DHCPv4</a:t>
            </a:r>
          </a:p>
        </p:txBody>
      </p:sp>
      <p:sp>
        <p:nvSpPr>
          <p:cNvPr id="2" name="Content Placeholder 1">
            <a:extLst>
              <a:ext uri="{FF2B5EF4-FFF2-40B4-BE49-F238E27FC236}">
                <a16:creationId xmlns:a16="http://schemas.microsoft.com/office/drawing/2014/main" id="{999B7154-C13C-42B3-B8CB-E7FB157BAF51}"/>
              </a:ext>
            </a:extLst>
          </p:cNvPr>
          <p:cNvSpPr>
            <a:spLocks noGrp="1"/>
          </p:cNvSpPr>
          <p:nvPr>
            <p:ph idx="1"/>
          </p:nvPr>
        </p:nvSpPr>
        <p:spPr/>
        <p:txBody>
          <a:bodyPr/>
          <a:lstStyle/>
          <a:p>
            <a:pPr marL="0" indent="0">
              <a:buNone/>
            </a:pPr>
            <a:r>
              <a:rPr lang="en-US" dirty="0"/>
              <a:t>In this lab, you will complete the following objectives:</a:t>
            </a:r>
          </a:p>
          <a:p>
            <a:r>
              <a:rPr lang="en-US" dirty="0"/>
              <a:t>Part 1: Build the Network and Configure Basic Device Settings</a:t>
            </a:r>
          </a:p>
          <a:p>
            <a:r>
              <a:rPr lang="en-US" dirty="0"/>
              <a:t>Part 2: Configure and Verify Two DHCPv4 Servers on R1</a:t>
            </a:r>
          </a:p>
          <a:p>
            <a:r>
              <a:rPr lang="en-US" dirty="0"/>
              <a:t>Part 3: Configure and Verify a DHCP Relay on R2</a:t>
            </a:r>
          </a:p>
          <a:p>
            <a:endParaRPr lang="en-US" dirty="0"/>
          </a:p>
        </p:txBody>
      </p:sp>
    </p:spTree>
    <p:custDataLst>
      <p:tags r:id="rId1"/>
    </p:custDataLst>
    <p:extLst>
      <p:ext uri="{BB962C8B-B14F-4D97-AF65-F5344CB8AC3E}">
        <p14:creationId xmlns:p14="http://schemas.microsoft.com/office/powerpoint/2010/main" val="2123383469"/>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400" dirty="0"/>
              <a:t>The DHCPv4 server dynamically assigns, or leases, an IPv4 address to a client from a pool of addresses for a limited period of time chosen by the server, or until the client no longer needs the address. </a:t>
            </a:r>
          </a:p>
          <a:p>
            <a:pPr>
              <a:spcBef>
                <a:spcPts val="0"/>
              </a:spcBef>
              <a:spcAft>
                <a:spcPts val="0"/>
              </a:spcAft>
              <a:buFont typeface="Arial" panose="020B0604020202020204" pitchFamily="34" charset="0"/>
              <a:buChar char="•"/>
            </a:pPr>
            <a:r>
              <a:rPr lang="en-US" sz="1400" dirty="0"/>
              <a:t>The DHCPv4 lease process begins with the client sending message requesting the services of a DHCP server. If there is a DHCPv4 server that receives the message it will respond with an IPv4 address and possible other network configuration information. </a:t>
            </a:r>
          </a:p>
          <a:p>
            <a:pPr>
              <a:spcBef>
                <a:spcPts val="0"/>
              </a:spcBef>
              <a:spcAft>
                <a:spcPts val="0"/>
              </a:spcAft>
              <a:buFont typeface="Arial" panose="020B0604020202020204" pitchFamily="34" charset="0"/>
              <a:buChar char="•"/>
            </a:pPr>
            <a:r>
              <a:rPr lang="en-US" sz="1400" dirty="0"/>
              <a:t>The client must contact the DHCP server periodically to extend the lease. This lease mechanism ensures that clients that move or power off do not keep addresses that they no longer need. </a:t>
            </a:r>
          </a:p>
          <a:p>
            <a:pPr>
              <a:spcBef>
                <a:spcPts val="0"/>
              </a:spcBef>
              <a:spcAft>
                <a:spcPts val="0"/>
              </a:spcAft>
              <a:buFont typeface="Arial" panose="020B0604020202020204" pitchFamily="34" charset="0"/>
              <a:buChar char="•"/>
            </a:pPr>
            <a:r>
              <a:rPr lang="en-US" sz="1400" dirty="0"/>
              <a:t>When the client boots (or otherwise wants to join a network), it begins a four-step process to obtain a lease: DHCPDISCOVER, then DHCPOFFER, then DHCPREQUEST, and finally DHCPACK. Prior to lease expiration, the client begins a two-step process to renew the lease with the DHCPv4 server: DHCPREQUEST then DHCPACK.</a:t>
            </a:r>
          </a:p>
          <a:p>
            <a:pPr>
              <a:spcBef>
                <a:spcPts val="0"/>
              </a:spcBef>
              <a:spcAft>
                <a:spcPts val="0"/>
              </a:spcAft>
              <a:buFont typeface="Arial" panose="020B0604020202020204" pitchFamily="34" charset="0"/>
              <a:buChar char="•"/>
            </a:pPr>
            <a:r>
              <a:rPr lang="en-US" sz="1400" dirty="0"/>
              <a:t>A Cisco router running Cisco IOS software can be configured to act as a DHCPv4 server. </a:t>
            </a:r>
          </a:p>
          <a:p>
            <a:pPr>
              <a:spcBef>
                <a:spcPts val="0"/>
              </a:spcBef>
              <a:spcAft>
                <a:spcPts val="0"/>
              </a:spcAft>
              <a:buFont typeface="Arial" panose="020B0604020202020204" pitchFamily="34" charset="0"/>
              <a:buChar char="•"/>
            </a:pPr>
            <a:r>
              <a:rPr lang="en-US" sz="1400" dirty="0"/>
              <a:t>Use the following steps to configure a Cisco IOS DHCPv4 server: exclude IPv4 addresses, define a DHCPv4 pool name, and configure the DHCPv4 pool. </a:t>
            </a:r>
          </a:p>
          <a:p>
            <a:pPr>
              <a:spcBef>
                <a:spcPts val="0"/>
              </a:spcBef>
              <a:spcAft>
                <a:spcPts val="0"/>
              </a:spcAft>
              <a:buFont typeface="Arial" panose="020B0604020202020204" pitchFamily="34" charset="0"/>
              <a:buChar char="•"/>
            </a:pPr>
            <a:r>
              <a:rPr lang="en-US" sz="1400" dirty="0"/>
              <a:t>Verify your configuration using the </a:t>
            </a:r>
            <a:r>
              <a:rPr lang="en-US" sz="1400" b="1" dirty="0"/>
              <a:t>show running-config | section dhcp</a:t>
            </a:r>
            <a:r>
              <a:rPr lang="en-US" sz="1400" dirty="0"/>
              <a:t>, </a:t>
            </a:r>
            <a:r>
              <a:rPr lang="en-US" sz="1400" b="1" dirty="0"/>
              <a:t>show ip dhcp binding</a:t>
            </a:r>
            <a:r>
              <a:rPr lang="en-US" sz="1400" dirty="0"/>
              <a:t>, and </a:t>
            </a:r>
            <a:r>
              <a:rPr lang="en-US" sz="1400" b="1" dirty="0"/>
              <a:t>show ip dhcp server statistics</a:t>
            </a:r>
            <a:r>
              <a:rPr lang="en-US" sz="1400" dirty="0"/>
              <a:t> commands. </a:t>
            </a:r>
          </a:p>
          <a:p>
            <a:pPr>
              <a:spcBef>
                <a:spcPts val="0"/>
              </a:spcBef>
              <a:spcAft>
                <a:spcPts val="0"/>
              </a:spcAft>
              <a:buFont typeface="Arial" panose="020B0604020202020204" pitchFamily="34" charset="0"/>
              <a:buChar char="•"/>
            </a:pPr>
            <a:r>
              <a:rPr lang="en-US" sz="1400" dirty="0"/>
              <a:t>The DHCPv4 service is enabled, by default. To disable the service, use the </a:t>
            </a:r>
            <a:r>
              <a:rPr lang="en-US" sz="1400" b="1" dirty="0"/>
              <a:t>no service dhcp</a:t>
            </a:r>
            <a:r>
              <a:rPr lang="en-US" sz="1400" dirty="0"/>
              <a:t> global configuration mode command. </a:t>
            </a:r>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13F29080-AAB4-4292-A230-784A1845CD7F}"/>
              </a:ext>
            </a:extLst>
          </p:cNvPr>
          <p:cNvSpPr>
            <a:spLocks noGrp="1"/>
          </p:cNvSpPr>
          <p:nvPr>
            <p:ph idx="1"/>
          </p:nvPr>
        </p:nvSpPr>
        <p:spPr>
          <a:xfrm>
            <a:off x="0" y="722812"/>
            <a:ext cx="9143999" cy="4231452"/>
          </a:xfrm>
        </p:spPr>
        <p:txBody>
          <a:bodyPr/>
          <a:lstStyle/>
          <a:p>
            <a:pPr>
              <a:spcBef>
                <a:spcPts val="0"/>
              </a:spcBef>
              <a:spcAft>
                <a:spcPts val="0"/>
              </a:spcAft>
              <a:buFont typeface="Arial" panose="020B0604020202020204" pitchFamily="34" charset="0"/>
              <a:buChar char="•"/>
            </a:pPr>
            <a:r>
              <a:rPr lang="en-US" sz="1400" dirty="0"/>
              <a:t>Network clients are not typically on the same subnet as enterprise servers providing DHCP, DNS, TFTP, and FTP services for the network. In order to locate the servers and receive services, clients often use broadcast messages. The router must be configured to relay DHCPv4 messages to the DHCPv4 server. </a:t>
            </a:r>
          </a:p>
          <a:p>
            <a:pPr>
              <a:spcBef>
                <a:spcPts val="0"/>
              </a:spcBef>
              <a:spcAft>
                <a:spcPts val="0"/>
              </a:spcAft>
              <a:buFont typeface="Arial" panose="020B0604020202020204" pitchFamily="34" charset="0"/>
              <a:buChar char="•"/>
            </a:pPr>
            <a:r>
              <a:rPr lang="en-US" sz="1400" dirty="0"/>
              <a:t>The network administrator can configure the router with the </a:t>
            </a:r>
            <a:r>
              <a:rPr lang="en-US" sz="1400" b="1" dirty="0"/>
              <a:t>ip helper-address </a:t>
            </a:r>
            <a:r>
              <a:rPr lang="en-US" sz="1400" b="1" i="1" dirty="0"/>
              <a:t>address</a:t>
            </a:r>
            <a:r>
              <a:rPr lang="en-US" sz="1400" b="1" dirty="0"/>
              <a:t> </a:t>
            </a:r>
            <a:r>
              <a:rPr lang="en-US" sz="1400" dirty="0"/>
              <a:t>interface configuration command and use the </a:t>
            </a:r>
            <a:r>
              <a:rPr lang="en-US" sz="1400" b="1" dirty="0"/>
              <a:t>show ip interface</a:t>
            </a:r>
            <a:r>
              <a:rPr lang="en-US" sz="1400" dirty="0"/>
              <a:t> command to verify the configuration. </a:t>
            </a:r>
          </a:p>
          <a:p>
            <a:pPr>
              <a:spcBef>
                <a:spcPts val="0"/>
              </a:spcBef>
              <a:spcAft>
                <a:spcPts val="0"/>
              </a:spcAft>
              <a:buFont typeface="Arial" panose="020B0604020202020204" pitchFamily="34" charset="0"/>
              <a:buChar char="•"/>
            </a:pPr>
            <a:r>
              <a:rPr lang="en-US" sz="1400" dirty="0"/>
              <a:t>By default, the ip helper-address command forwards the following eight UDP services:</a:t>
            </a:r>
          </a:p>
          <a:p>
            <a:pPr lvl="1">
              <a:spcBef>
                <a:spcPts val="0"/>
              </a:spcBef>
              <a:spcAft>
                <a:spcPts val="0"/>
              </a:spcAft>
              <a:buFont typeface="Arial" panose="020B0604020202020204" pitchFamily="34" charset="0"/>
              <a:buChar char="•"/>
            </a:pPr>
            <a:r>
              <a:rPr lang="en-US" sz="1300" dirty="0"/>
              <a:t>Port 37: Time</a:t>
            </a:r>
          </a:p>
          <a:p>
            <a:pPr lvl="1">
              <a:spcBef>
                <a:spcPts val="0"/>
              </a:spcBef>
              <a:spcAft>
                <a:spcPts val="0"/>
              </a:spcAft>
              <a:buFont typeface="Arial" panose="020B0604020202020204" pitchFamily="34" charset="0"/>
              <a:buChar char="•"/>
            </a:pPr>
            <a:r>
              <a:rPr lang="en-US" sz="1300" dirty="0"/>
              <a:t>Port 49: TACACS</a:t>
            </a:r>
          </a:p>
          <a:p>
            <a:pPr lvl="1">
              <a:spcBef>
                <a:spcPts val="0"/>
              </a:spcBef>
              <a:spcAft>
                <a:spcPts val="0"/>
              </a:spcAft>
              <a:buFont typeface="Arial" panose="020B0604020202020204" pitchFamily="34" charset="0"/>
              <a:buChar char="•"/>
            </a:pPr>
            <a:r>
              <a:rPr lang="en-US" sz="1300" dirty="0"/>
              <a:t>Port 53: DNS</a:t>
            </a:r>
          </a:p>
          <a:p>
            <a:pPr lvl="1">
              <a:spcBef>
                <a:spcPts val="0"/>
              </a:spcBef>
              <a:spcAft>
                <a:spcPts val="0"/>
              </a:spcAft>
              <a:buFont typeface="Arial" panose="020B0604020202020204" pitchFamily="34" charset="0"/>
              <a:buChar char="•"/>
            </a:pPr>
            <a:r>
              <a:rPr lang="en-US" sz="1300" dirty="0"/>
              <a:t>Port 67: DHCP/BOOTP server</a:t>
            </a:r>
          </a:p>
          <a:p>
            <a:pPr lvl="1">
              <a:spcBef>
                <a:spcPts val="0"/>
              </a:spcBef>
              <a:spcAft>
                <a:spcPts val="0"/>
              </a:spcAft>
              <a:buFont typeface="Arial" panose="020B0604020202020204" pitchFamily="34" charset="0"/>
              <a:buChar char="•"/>
            </a:pPr>
            <a:r>
              <a:rPr lang="en-US" sz="1300" dirty="0"/>
              <a:t>Port 68: DHCP/BOOTP client</a:t>
            </a:r>
          </a:p>
          <a:p>
            <a:pPr lvl="1">
              <a:spcBef>
                <a:spcPts val="0"/>
              </a:spcBef>
              <a:spcAft>
                <a:spcPts val="0"/>
              </a:spcAft>
              <a:buFont typeface="Arial" panose="020B0604020202020204" pitchFamily="34" charset="0"/>
              <a:buChar char="•"/>
            </a:pPr>
            <a:r>
              <a:rPr lang="en-US" sz="1300" dirty="0"/>
              <a:t>Port 69: TFTP</a:t>
            </a:r>
          </a:p>
          <a:p>
            <a:pPr lvl="1">
              <a:spcBef>
                <a:spcPts val="0"/>
              </a:spcBef>
              <a:spcAft>
                <a:spcPts val="0"/>
              </a:spcAft>
              <a:buFont typeface="Arial" panose="020B0604020202020204" pitchFamily="34" charset="0"/>
              <a:buChar char="•"/>
            </a:pPr>
            <a:r>
              <a:rPr lang="en-US" sz="1300" dirty="0"/>
              <a:t>Port 137: NetBIOS name service</a:t>
            </a:r>
          </a:p>
          <a:p>
            <a:pPr lvl="1">
              <a:spcBef>
                <a:spcPts val="0"/>
              </a:spcBef>
              <a:spcAft>
                <a:spcPts val="0"/>
              </a:spcAft>
              <a:buFont typeface="Arial" panose="020B0604020202020204" pitchFamily="34" charset="0"/>
              <a:buChar char="•"/>
            </a:pPr>
            <a:r>
              <a:rPr lang="en-US" sz="1300" dirty="0"/>
              <a:t>Port 138: NetBIOS datagram service</a:t>
            </a:r>
          </a:p>
          <a:p>
            <a:pPr>
              <a:spcBef>
                <a:spcPts val="0"/>
              </a:spcBef>
              <a:spcAft>
                <a:spcPts val="0"/>
              </a:spcAft>
              <a:buFont typeface="Arial" panose="020B0604020202020204" pitchFamily="34" charset="0"/>
              <a:buChar char="•"/>
            </a:pPr>
            <a:r>
              <a:rPr lang="en-US" sz="1400" dirty="0"/>
              <a:t>To configure an Ethernet interface as a DHCP client, use the </a:t>
            </a:r>
            <a:r>
              <a:rPr lang="en-US" sz="1400" b="1" dirty="0"/>
              <a:t>ip address dhcp </a:t>
            </a:r>
            <a:r>
              <a:rPr lang="en-US" sz="1400" dirty="0"/>
              <a:t>interface configuration mode command. </a:t>
            </a:r>
          </a:p>
          <a:p>
            <a:pPr>
              <a:spcBef>
                <a:spcPts val="0"/>
              </a:spcBef>
              <a:spcAft>
                <a:spcPts val="0"/>
              </a:spcAft>
              <a:buFont typeface="Arial" panose="020B0604020202020204" pitchFamily="34" charset="0"/>
              <a:buChar char="•"/>
            </a:pPr>
            <a:r>
              <a:rPr lang="en-US" sz="1400" dirty="0"/>
              <a:t>Home routers are typically already set to receive IPv4 addressing information automatically from the ISP. The internet connection type is set to Automatic Configuration - DHCP. This selection is used when the router is connected to a DSL or cable modem and acts as a DHCPv4 client, requesting an IPv4 address from the ISP.</a:t>
            </a:r>
          </a:p>
        </p:txBody>
      </p:sp>
    </p:spTree>
    <p:custDataLst>
      <p:tags r:id="rId1"/>
    </p:custDataLst>
    <p:extLst>
      <p:ext uri="{BB962C8B-B14F-4D97-AF65-F5344CB8AC3E}">
        <p14:creationId xmlns:p14="http://schemas.microsoft.com/office/powerpoint/2010/main" val="330028750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7: DHCPv4</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09231" y="609056"/>
            <a:ext cx="4703064" cy="4155319"/>
          </a:xfrm>
        </p:spPr>
        <p:txBody>
          <a:bodyPr/>
          <a:lstStyle/>
          <a:p>
            <a:pPr>
              <a:spcBef>
                <a:spcPts val="0"/>
              </a:spcBef>
              <a:spcAft>
                <a:spcPts val="0"/>
              </a:spcAft>
              <a:buFont typeface="Arial" panose="020B0604020202020204" pitchFamily="34" charset="0"/>
              <a:buChar char="•"/>
            </a:pPr>
            <a:r>
              <a:rPr lang="en-US" sz="1300" dirty="0"/>
              <a:t>Dynamic Host Configuration Protocol (DHCP)</a:t>
            </a:r>
          </a:p>
          <a:p>
            <a:pPr>
              <a:spcBef>
                <a:spcPts val="0"/>
              </a:spcBef>
              <a:spcAft>
                <a:spcPts val="0"/>
              </a:spcAft>
              <a:buFont typeface="Arial" panose="020B0604020202020204" pitchFamily="34" charset="0"/>
              <a:buChar char="•"/>
            </a:pPr>
            <a:r>
              <a:rPr lang="en-US" sz="1300" dirty="0"/>
              <a:t>DHCP Discover (DHCPDISCOVER)</a:t>
            </a:r>
          </a:p>
          <a:p>
            <a:pPr>
              <a:spcBef>
                <a:spcPts val="0"/>
              </a:spcBef>
              <a:spcAft>
                <a:spcPts val="0"/>
              </a:spcAft>
              <a:buFont typeface="Arial" panose="020B0604020202020204" pitchFamily="34" charset="0"/>
              <a:buChar char="•"/>
            </a:pPr>
            <a:r>
              <a:rPr lang="en-US" sz="1300" dirty="0"/>
              <a:t>DHCP Offer (DHCPOFFER)</a:t>
            </a:r>
          </a:p>
          <a:p>
            <a:pPr>
              <a:spcBef>
                <a:spcPts val="0"/>
              </a:spcBef>
              <a:spcAft>
                <a:spcPts val="0"/>
              </a:spcAft>
              <a:buFont typeface="Arial" panose="020B0604020202020204" pitchFamily="34" charset="0"/>
              <a:buChar char="•"/>
            </a:pPr>
            <a:r>
              <a:rPr lang="en-US" sz="1300" dirty="0"/>
              <a:t>DHCP Request (DHCPREQUEST)</a:t>
            </a:r>
          </a:p>
          <a:p>
            <a:pPr>
              <a:spcBef>
                <a:spcPts val="0"/>
              </a:spcBef>
              <a:spcAft>
                <a:spcPts val="0"/>
              </a:spcAft>
              <a:buFont typeface="Arial" panose="020B0604020202020204" pitchFamily="34" charset="0"/>
              <a:buChar char="•"/>
            </a:pPr>
            <a:r>
              <a:rPr lang="en-US" sz="1300" dirty="0"/>
              <a:t>DHCP Acknowledgment (DHCPACK)</a:t>
            </a:r>
          </a:p>
          <a:p>
            <a:pPr>
              <a:spcBef>
                <a:spcPts val="0"/>
              </a:spcBef>
              <a:spcAft>
                <a:spcPts val="0"/>
              </a:spcAft>
              <a:buFont typeface="Arial" panose="020B0604020202020204" pitchFamily="34" charset="0"/>
              <a:buChar char="•"/>
            </a:pPr>
            <a:r>
              <a:rPr lang="en-US" sz="1300" b="1" dirty="0"/>
              <a:t>ip dhcp excluded-address low-address [high-address]</a:t>
            </a:r>
          </a:p>
          <a:p>
            <a:pPr>
              <a:spcBef>
                <a:spcPts val="0"/>
              </a:spcBef>
              <a:spcAft>
                <a:spcPts val="0"/>
              </a:spcAft>
              <a:buFont typeface="Arial" panose="020B0604020202020204" pitchFamily="34" charset="0"/>
              <a:buChar char="•"/>
            </a:pPr>
            <a:r>
              <a:rPr lang="en-US" sz="1300" b="1" dirty="0"/>
              <a:t>ip dhcp pool name</a:t>
            </a:r>
          </a:p>
          <a:p>
            <a:pPr>
              <a:spcBef>
                <a:spcPts val="0"/>
              </a:spcBef>
              <a:spcAft>
                <a:spcPts val="0"/>
              </a:spcAft>
              <a:buFont typeface="Arial" panose="020B0604020202020204" pitchFamily="34" charset="0"/>
              <a:buChar char="•"/>
            </a:pPr>
            <a:r>
              <a:rPr lang="en-US" sz="1300" b="1" dirty="0"/>
              <a:t>network network-number [mask | /prefix-length]</a:t>
            </a:r>
          </a:p>
          <a:p>
            <a:pPr>
              <a:spcBef>
                <a:spcPts val="0"/>
              </a:spcBef>
              <a:spcAft>
                <a:spcPts val="0"/>
              </a:spcAft>
              <a:buFont typeface="Arial" panose="020B0604020202020204" pitchFamily="34" charset="0"/>
              <a:buChar char="•"/>
            </a:pPr>
            <a:r>
              <a:rPr lang="en-US" sz="1300" b="1" dirty="0"/>
              <a:t>default-router address [address2 ... address8]</a:t>
            </a:r>
          </a:p>
          <a:p>
            <a:pPr>
              <a:spcBef>
                <a:spcPts val="0"/>
              </a:spcBef>
              <a:spcAft>
                <a:spcPts val="0"/>
              </a:spcAft>
              <a:buFont typeface="Arial" panose="020B0604020202020204" pitchFamily="34" charset="0"/>
              <a:buChar char="•"/>
            </a:pPr>
            <a:r>
              <a:rPr lang="en-US" sz="1300" b="1" dirty="0"/>
              <a:t>dns-server address [address2 ... address8]</a:t>
            </a:r>
          </a:p>
          <a:p>
            <a:pPr>
              <a:spcBef>
                <a:spcPts val="0"/>
              </a:spcBef>
              <a:spcAft>
                <a:spcPts val="0"/>
              </a:spcAft>
              <a:buFont typeface="Arial" panose="020B0604020202020204" pitchFamily="34" charset="0"/>
              <a:buChar char="•"/>
            </a:pPr>
            <a:r>
              <a:rPr lang="en-US" sz="1300" b="1" dirty="0"/>
              <a:t>domain-name domain</a:t>
            </a:r>
          </a:p>
          <a:p>
            <a:pPr>
              <a:spcBef>
                <a:spcPts val="0"/>
              </a:spcBef>
              <a:spcAft>
                <a:spcPts val="0"/>
              </a:spcAft>
              <a:buFont typeface="Arial" panose="020B0604020202020204" pitchFamily="34" charset="0"/>
              <a:buChar char="•"/>
            </a:pPr>
            <a:r>
              <a:rPr lang="en-US" sz="1300" b="1" dirty="0"/>
              <a:t>lease {days [hours [minutes]] | infinite}</a:t>
            </a:r>
          </a:p>
          <a:p>
            <a:pPr>
              <a:spcBef>
                <a:spcPts val="0"/>
              </a:spcBef>
              <a:spcAft>
                <a:spcPts val="0"/>
              </a:spcAft>
              <a:buFont typeface="Arial" panose="020B0604020202020204" pitchFamily="34" charset="0"/>
              <a:buChar char="•"/>
            </a:pPr>
            <a:r>
              <a:rPr lang="en-US" sz="1300" b="1" dirty="0"/>
              <a:t>netbios-name-server address [address2 ... address8]</a:t>
            </a:r>
          </a:p>
          <a:p>
            <a:pPr>
              <a:spcBef>
                <a:spcPts val="0"/>
              </a:spcBef>
              <a:spcAft>
                <a:spcPts val="0"/>
              </a:spcAft>
              <a:buFont typeface="Arial" panose="020B0604020202020204" pitchFamily="34" charset="0"/>
              <a:buChar char="•"/>
            </a:pPr>
            <a:r>
              <a:rPr lang="en-US" sz="1300" b="1" dirty="0"/>
              <a:t>show running-config | section dhcp</a:t>
            </a:r>
          </a:p>
          <a:p>
            <a:pPr>
              <a:spcBef>
                <a:spcPts val="0"/>
              </a:spcBef>
              <a:spcAft>
                <a:spcPts val="0"/>
              </a:spcAft>
              <a:buFont typeface="Arial" panose="020B0604020202020204" pitchFamily="34" charset="0"/>
              <a:buChar char="•"/>
            </a:pPr>
            <a:r>
              <a:rPr lang="en-US" sz="1300" b="1" dirty="0"/>
              <a:t>show ip dhcp binding</a:t>
            </a:r>
          </a:p>
          <a:p>
            <a:pPr>
              <a:spcBef>
                <a:spcPts val="0"/>
              </a:spcBef>
              <a:spcAft>
                <a:spcPts val="0"/>
              </a:spcAft>
              <a:buFont typeface="Arial" panose="020B0604020202020204" pitchFamily="34" charset="0"/>
              <a:buChar char="•"/>
            </a:pPr>
            <a:r>
              <a:rPr lang="en-US" sz="1300" b="1" dirty="0"/>
              <a:t>show ip dhcp server statistics</a:t>
            </a:r>
          </a:p>
          <a:p>
            <a:pPr>
              <a:spcBef>
                <a:spcPts val="0"/>
              </a:spcBef>
              <a:spcAft>
                <a:spcPts val="0"/>
              </a:spcAft>
              <a:buFont typeface="Arial" panose="020B0604020202020204" pitchFamily="34" charset="0"/>
              <a:buChar char="•"/>
            </a:pPr>
            <a:r>
              <a:rPr lang="en-US" sz="1300" b="1" dirty="0"/>
              <a:t>[no] service dhcp</a:t>
            </a:r>
          </a:p>
          <a:p>
            <a:pPr>
              <a:spcBef>
                <a:spcPts val="0"/>
              </a:spcBef>
              <a:spcAft>
                <a:spcPts val="0"/>
              </a:spcAft>
              <a:buFont typeface="Arial" panose="020B0604020202020204" pitchFamily="34" charset="0"/>
              <a:buChar char="•"/>
            </a:pPr>
            <a:r>
              <a:rPr lang="en-US" sz="1300" b="1" dirty="0"/>
              <a:t>ip helper-address address</a:t>
            </a:r>
          </a:p>
          <a:p>
            <a:pPr>
              <a:spcBef>
                <a:spcPts val="0"/>
              </a:spcBef>
              <a:spcAft>
                <a:spcPts val="0"/>
              </a:spcAft>
              <a:buFont typeface="Arial" panose="020B0604020202020204" pitchFamily="34" charset="0"/>
              <a:buChar char="•"/>
            </a:pPr>
            <a:r>
              <a:rPr lang="en-US" sz="1300" b="1" dirty="0"/>
              <a:t>ip address dhcp</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dirty="0"/>
              <a:t>Check Your Understanding activities </a:t>
            </a:r>
            <a:r>
              <a:rPr lang="en-US" b="1" i="1" dirty="0"/>
              <a:t>do not </a:t>
            </a:r>
            <a:r>
              <a:rPr lang="en-US" dirty="0"/>
              <a:t>affect student grades.</a:t>
            </a:r>
          </a:p>
          <a:p>
            <a:pPr>
              <a:spcBef>
                <a:spcPct val="30000"/>
              </a:spcBef>
              <a:buFont typeface="Arial" panose="020B0604020202020204" pitchFamily="34" charset="0"/>
              <a:buChar char="•"/>
            </a:pPr>
            <a:r>
              <a:rPr lang="en-US" dirty="0"/>
              <a:t>There are no separate slides for these activities in the PPT. They are listed in the notes area of the slide that appears before these activities.</a:t>
            </a:r>
          </a:p>
          <a:p>
            <a:pPr eaLnBrk="1" hangingPunct="1">
              <a:spcBef>
                <a:spcPct val="30000"/>
              </a:spcBef>
              <a:buFont typeface="Arial" panose="020B0604020202020204" pitchFamily="34" charset="0"/>
              <a:buChar char="•"/>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7: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56343721"/>
              </p:ext>
            </p:extLst>
          </p:nvPr>
        </p:nvGraphicFramePr>
        <p:xfrm>
          <a:off x="455999" y="1082042"/>
          <a:ext cx="8229418" cy="2406138"/>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7.1.5</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DHCPv4 Concepts</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7.2.6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DHCPv4</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7.2.10</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7.3.4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Configure a Cisco Router as DHCP Client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7.4.1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r h="350784">
                <a:tc>
                  <a:txBody>
                    <a:bodyPr/>
                    <a:lstStyle/>
                    <a:p>
                      <a:pPr algn="ctr"/>
                      <a:r>
                        <a:rPr lang="en-US" sz="1100" dirty="0">
                          <a:solidFill>
                            <a:srgbClr val="000000"/>
                          </a:solidFill>
                        </a:rPr>
                        <a:t>7.4.2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DHCPv4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a:ea typeface="+mn-ea"/>
                          <a:cs typeface="+mn-cs"/>
                        </a:rPr>
                        <a:t>Recommended</a:t>
                      </a:r>
                    </a:p>
                  </a:txBody>
                  <a:tcPr marL="68580" marR="68580" marT="34290" marB="34290" anchor="ctr"/>
                </a:tc>
                <a:extLst>
                  <a:ext uri="{0D108BD9-81ED-4DB2-BD59-A6C34878D82A}">
                    <a16:rowId xmlns:a16="http://schemas.microsoft.com/office/drawing/2014/main" val="2876512523"/>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7,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lnSpc>
                <a:spcPct val="85000"/>
              </a:lnSpc>
              <a:spcBef>
                <a:spcPct val="30000"/>
              </a:spcBef>
              <a:buNone/>
            </a:pPr>
            <a:r>
              <a:rPr lang="en-US" sz="1600" dirty="0"/>
              <a:t>Topic 7.1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During the lease procedure, what is the reason for the client sending the DHCPREQUEST as a broadcast packet?</a:t>
            </a:r>
          </a:p>
          <a:p>
            <a:pPr lvl="2">
              <a:lnSpc>
                <a:spcPct val="85000"/>
              </a:lnSpc>
              <a:spcBef>
                <a:spcPct val="30000"/>
              </a:spcBef>
            </a:pPr>
            <a:r>
              <a:rPr lang="en-US" sz="1600" dirty="0"/>
              <a:t>What Layer 2 protocol is peripherally involved during the DHCP process?</a:t>
            </a:r>
          </a:p>
          <a:p>
            <a:pPr marL="0" indent="0">
              <a:lnSpc>
                <a:spcPct val="85000"/>
              </a:lnSpc>
              <a:spcBef>
                <a:spcPct val="30000"/>
              </a:spcBef>
              <a:buNone/>
            </a:pPr>
            <a:endParaRPr lang="en-US" sz="1600" dirty="0"/>
          </a:p>
          <a:p>
            <a:pPr lvl="1">
              <a:lnSpc>
                <a:spcPct val="85000"/>
              </a:lnSpc>
              <a:spcBef>
                <a:spcPct val="30000"/>
              </a:spcBef>
            </a:pPr>
            <a:endParaRPr lang="en-US" dirty="0"/>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7: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7.2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scenarios do you think a router acting as a DHCPv4 server is the best course of action?</a:t>
            </a:r>
          </a:p>
          <a:p>
            <a:pPr lvl="2">
              <a:lnSpc>
                <a:spcPct val="85000"/>
              </a:lnSpc>
              <a:spcBef>
                <a:spcPct val="30000"/>
              </a:spcBef>
            </a:pPr>
            <a:r>
              <a:rPr lang="en-US" sz="1600" dirty="0"/>
              <a:t>If the DHCPv4 server is not configured, does the dhcp service running on the router pose a security risk?</a:t>
            </a:r>
          </a:p>
          <a:p>
            <a:pPr marL="0" indent="0">
              <a:lnSpc>
                <a:spcPct val="85000"/>
              </a:lnSpc>
              <a:spcBef>
                <a:spcPct val="30000"/>
              </a:spcBef>
              <a:buNone/>
            </a:pPr>
            <a:r>
              <a:rPr lang="en-US" sz="1600"/>
              <a:t>Topic </a:t>
            </a:r>
            <a:r>
              <a:rPr lang="en-US" sz="1600" dirty="0"/>
              <a:t>7.3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Based on your knowledge of DHCPv4 server configuration options, what options do you think most service providers make sure to provide to home router DHCPv4 clients?</a:t>
            </a:r>
          </a:p>
          <a:p>
            <a:pPr marL="261937" lvl="2" indent="0">
              <a:lnSpc>
                <a:spcPct val="85000"/>
              </a:lnSpc>
              <a:spcBef>
                <a:spcPct val="30000"/>
              </a:spcBef>
              <a:buNone/>
            </a:pPr>
            <a:endParaRPr lang="en-US" sz="1050" dirty="0"/>
          </a:p>
          <a:p>
            <a:pPr marL="630238" lvl="2" indent="-214313">
              <a:buFont typeface="Arial" panose="020B0604020202020204" pitchFamily="34" charset="0"/>
              <a:buChar char="•"/>
            </a:pPr>
            <a:endParaRPr lang="en-US" dirty="0"/>
          </a:p>
          <a:p>
            <a:pPr eaLnBrk="1" hangingPunct="1">
              <a:lnSpc>
                <a:spcPct val="85000"/>
              </a:lnSpc>
              <a:spcBef>
                <a:spcPct val="30000"/>
              </a:spcBef>
            </a:pPr>
            <a:endParaRPr lang="en-US" sz="1200" b="1" dirty="0">
              <a:solidFill>
                <a:srgbClr val="FF0000"/>
              </a:solidFill>
            </a:endParaRPr>
          </a:p>
          <a:p>
            <a:pPr eaLnBrk="1" hangingPunct="1">
              <a:lnSpc>
                <a:spcPct val="85000"/>
              </a:lnSpc>
              <a:spcBef>
                <a:spcPct val="30000"/>
              </a:spcBef>
            </a:pPr>
            <a:endParaRPr lang="en-US" sz="1200" dirty="0"/>
          </a:p>
        </p:txBody>
      </p:sp>
    </p:spTree>
    <p:custDataLst>
      <p:tags r:id="rId1"/>
    </p:custDataLst>
    <p:extLst>
      <p:ext uri="{BB962C8B-B14F-4D97-AF65-F5344CB8AC3E}">
        <p14:creationId xmlns:p14="http://schemas.microsoft.com/office/powerpoint/2010/main" val="112957605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7: DHCPv4</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453DA8-A0AA-4B9B-826F-FC2272373E41}"/>
</file>

<file path=customXml/itemProps2.xml><?xml version="1.0" encoding="utf-8"?>
<ds:datastoreItem xmlns:ds="http://schemas.openxmlformats.org/officeDocument/2006/customXml" ds:itemID="{F9E164DB-9DCD-4FD9-A5CB-49824FDD6DEC}"/>
</file>

<file path=customXml/itemProps3.xml><?xml version="1.0" encoding="utf-8"?>
<ds:datastoreItem xmlns:ds="http://schemas.openxmlformats.org/officeDocument/2006/customXml" ds:itemID="{46D34211-16CA-474B-85C9-5347FF2BB347}"/>
</file>

<file path=docProps/app.xml><?xml version="1.0" encoding="utf-8"?>
<Properties xmlns="http://schemas.openxmlformats.org/officeDocument/2006/extended-properties" xmlns:vt="http://schemas.openxmlformats.org/officeDocument/2006/docPropsVTypes">
  <Template>Default Theme</Template>
  <TotalTime>5353</TotalTime>
  <Words>3160</Words>
  <Application>Microsoft Office PowerPoint</Application>
  <PresentationFormat>On-screen Show (16:9)</PresentationFormat>
  <Paragraphs>411</Paragraphs>
  <Slides>41</Slides>
  <Notes>39</Notes>
  <HiddenSlides>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CiscoSans ExtraLight</vt:lpstr>
      <vt:lpstr>Wingdings</vt:lpstr>
      <vt:lpstr>Default Theme</vt:lpstr>
      <vt:lpstr>Module 7: DHCPv4</vt:lpstr>
      <vt:lpstr>Instructor Materials – Module 7 Planning Guide</vt:lpstr>
      <vt:lpstr>What to Expect in this Module</vt:lpstr>
      <vt:lpstr>What to Expect in this Module (Cont.)</vt:lpstr>
      <vt:lpstr>Check Your Understanding</vt:lpstr>
      <vt:lpstr>Module 7: Activities</vt:lpstr>
      <vt:lpstr>Module 7: Best Practices</vt:lpstr>
      <vt:lpstr>Module 7: Best Practices (Cont.)</vt:lpstr>
      <vt:lpstr>Module 7: DHCPv4</vt:lpstr>
      <vt:lpstr>Module Objectives</vt:lpstr>
      <vt:lpstr>7.1 DHCPv4 Concepts</vt:lpstr>
      <vt:lpstr>DHCPv4 Concepts DHCPv4 Server and Client</vt:lpstr>
      <vt:lpstr>DHCPv4 Concepts DHCPv4 Operation</vt:lpstr>
      <vt:lpstr>DHCPv4 Concepts Steps to Obtain a Lease</vt:lpstr>
      <vt:lpstr>DHCPv4 Concepts Steps to Renew a Lease</vt:lpstr>
      <vt:lpstr>7.2 Configure a Cisco IOS DHCPv4 Server</vt:lpstr>
      <vt:lpstr>Configure a Cisco IOS DHCPv4 Server Cisco IOS DHCPv4 Server</vt:lpstr>
      <vt:lpstr>Configure a Cisco IOS DHCPv4 Server Steps to Configure a Cisco IOS DHCPv4 Server</vt:lpstr>
      <vt:lpstr>Configure a Cisco IOS DHCPv4 Server Steps to Configure a Cisco IOS DHCPv4 Server (Cont.)</vt:lpstr>
      <vt:lpstr>Configure a Cisco IOS DHCPv4 Server Configuration Example</vt:lpstr>
      <vt:lpstr>Configure a Cisco IOS DHCPv4 Server DHCPv4 Verification</vt:lpstr>
      <vt:lpstr>Configure a Cisco IOS DHCPv4 Server Verify DHCPv4 is Operational</vt:lpstr>
      <vt:lpstr>Configure a Cisco IOS DHCPv4 Server Verify DHCPv4 is Operational (Cont.)</vt:lpstr>
      <vt:lpstr>Configure a Cisco IOS DHCPv4 Server Verify DHCPv4 is Operational (Cont.)</vt:lpstr>
      <vt:lpstr>Configure a Cisco IOS DHCPv4 Server Verify DHCPv4 is Operational (Cont.)</vt:lpstr>
      <vt:lpstr>Configure a Cisco IOS DHCPv4 Server Disable the Cisco IOS DHCPv4 Server</vt:lpstr>
      <vt:lpstr>Configure a Cisco IOS DHCPv4 Server DHCPv4 Relay</vt:lpstr>
      <vt:lpstr>Configure a Cisco IOS DHCPv4 Server DHCPv4 Relay (Cont.)</vt:lpstr>
      <vt:lpstr>Configure a Cisco IOS DHCPv4 Server Other Service Broadcasts Relayed</vt:lpstr>
      <vt:lpstr>Configure a Cisco IOS DHCPv4 Server Packet Tracer – Configure DHCPv4</vt:lpstr>
      <vt:lpstr>7.3 Configure a DHCPv4 Client</vt:lpstr>
      <vt:lpstr>Configure a DHCPv4 Client Cisco Router as a DHCPv4 Client</vt:lpstr>
      <vt:lpstr>Configure a DHCPv4 Client Configuration Example</vt:lpstr>
      <vt:lpstr>Configure a DHCPv4 Client Home Router as a DHCPv4 Client</vt:lpstr>
      <vt:lpstr>7.4 Module Practice and Quiz</vt:lpstr>
      <vt:lpstr>Module Practice and Quiz Packet Tracer – Implement DHCPv4</vt:lpstr>
      <vt:lpstr>Module Practice and Quiz Lab – Implement DHCPv4</vt:lpstr>
      <vt:lpstr>Module Practice and Quiz What Did I Learn In This Module?</vt:lpstr>
      <vt:lpstr>Module Practice and Quiz What Did I Learn In This Module? (Cont.)</vt:lpstr>
      <vt:lpstr>Module 7: DHCPv4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377</cp:revision>
  <dcterms:created xsi:type="dcterms:W3CDTF">2019-10-18T06:21:22Z</dcterms:created>
  <dcterms:modified xsi:type="dcterms:W3CDTF">2019-12-06T17:07:09Z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