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1" r:id="rId1"/>
  </p:sldMasterIdLst>
  <p:sldIdLst>
    <p:sldId id="256" r:id="rId2"/>
    <p:sldId id="257" r:id="rId3"/>
    <p:sldId id="258" r:id="rId4"/>
    <p:sldId id="259" r:id="rId5"/>
    <p:sldId id="260" r:id="rId6"/>
    <p:sldId id="261" r:id="rId7"/>
    <p:sldId id="262" r:id="rId8"/>
    <p:sldId id="263" r:id="rId9"/>
    <p:sldId id="279" r:id="rId10"/>
    <p:sldId id="280" r:id="rId11"/>
    <p:sldId id="281" r:id="rId12"/>
    <p:sldId id="264" r:id="rId13"/>
    <p:sldId id="276" r:id="rId14"/>
    <p:sldId id="277" r:id="rId15"/>
    <p:sldId id="278" r:id="rId16"/>
    <p:sldId id="265" r:id="rId17"/>
    <p:sldId id="266" r:id="rId18"/>
    <p:sldId id="267" r:id="rId19"/>
    <p:sldId id="268" r:id="rId20"/>
    <p:sldId id="269" r:id="rId21"/>
    <p:sldId id="270" r:id="rId22"/>
    <p:sldId id="271" r:id="rId23"/>
    <p:sldId id="272" r:id="rId24"/>
    <p:sldId id="273" r:id="rId25"/>
    <p:sldId id="274" r:id="rId26"/>
    <p:sldId id="275" r:id="rId2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75" d="100"/>
          <a:sy n="75" d="100"/>
        </p:scale>
        <p:origin x="946" y="571"/>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16934" y="0"/>
            <a:ext cx="12231160" cy="6856214"/>
            <a:chOff x="-16934" y="0"/>
            <a:chExt cx="12231160" cy="6856214"/>
          </a:xfrm>
        </p:grpSpPr>
        <p:pic>
          <p:nvPicPr>
            <p:cNvPr id="16" name="Picture 15" descr="HD-PanelTitleR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6" name="Rectangle 25"/>
            <p:cNvSpPr/>
            <p:nvPr/>
          </p:nvSpPr>
          <p:spPr>
            <a:xfrm>
              <a:off x="2328332" y="1540931"/>
              <a:ext cx="7543802" cy="3835401"/>
            </a:xfrm>
            <a:prstGeom prst="rect">
              <a:avLst/>
            </a:prstGeom>
            <a:noFill/>
            <a:ln w="15875">
              <a:miter lim="800000"/>
            </a:ln>
          </p:spPr>
          <p:style>
            <a:lnRef idx="1">
              <a:schemeClr val="accent1"/>
            </a:lnRef>
            <a:fillRef idx="3">
              <a:schemeClr val="accent1"/>
            </a:fillRef>
            <a:effectRef idx="2">
              <a:schemeClr val="accent1"/>
            </a:effectRef>
            <a:fontRef idx="minor">
              <a:schemeClr val="lt1"/>
            </a:fontRef>
          </p:style>
        </p:sp>
        <p:pic>
          <p:nvPicPr>
            <p:cNvPr id="17" name="Picture 16"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16934" y="3147609"/>
              <a:ext cx="2478024" cy="612648"/>
            </a:xfrm>
            <a:prstGeom prst="rect">
              <a:avLst/>
            </a:prstGeom>
          </p:spPr>
        </p:pic>
        <p:pic>
          <p:nvPicPr>
            <p:cNvPr id="20" name="Picture 19" descr="HDRibbonTitle-UniformTrim.png"/>
            <p:cNvPicPr>
              <a:picLocks noChangeAspect="1"/>
            </p:cNvPicPr>
            <p:nvPr/>
          </p:nvPicPr>
          <p:blipFill rotWithShape="1">
            <a:blip r:embed="rId3">
              <a:extLst>
                <a:ext uri="{28A0092B-C50C-407E-A947-70E740481C1C}">
                  <a14:useLocalDpi xmlns:a14="http://schemas.microsoft.com/office/drawing/2010/main" val="0"/>
                </a:ext>
              </a:extLst>
            </a:blip>
            <a:srcRect/>
            <a:stretch/>
          </p:blipFill>
          <p:spPr>
            <a:xfrm>
              <a:off x="9736202" y="3147609"/>
              <a:ext cx="2478024" cy="612648"/>
            </a:xfrm>
            <a:prstGeom prst="rect">
              <a:avLst/>
            </a:prstGeom>
          </p:spPr>
        </p:pic>
      </p:grpSp>
      <p:sp>
        <p:nvSpPr>
          <p:cNvPr id="2" name="Title 1"/>
          <p:cNvSpPr>
            <a:spLocks noGrp="1"/>
          </p:cNvSpPr>
          <p:nvPr>
            <p:ph type="ctrTitle"/>
          </p:nvPr>
        </p:nvSpPr>
        <p:spPr>
          <a:xfrm>
            <a:off x="2692398" y="1871131"/>
            <a:ext cx="6815669" cy="1515533"/>
          </a:xfrm>
        </p:spPr>
        <p:txBody>
          <a:bodyPr anchor="b">
            <a:noAutofit/>
          </a:bodyPr>
          <a:lstStyle>
            <a:lvl1pPr algn="ctr">
              <a:defRPr sz="5400">
                <a:effectLst/>
              </a:defRPr>
            </a:lvl1pPr>
          </a:lstStyle>
          <a:p>
            <a:r>
              <a:rPr lang="en-US"/>
              <a:t>Click to edit Master title style</a:t>
            </a:r>
            <a:endParaRPr lang="en-US" dirty="0"/>
          </a:p>
        </p:txBody>
      </p:sp>
      <p:sp>
        <p:nvSpPr>
          <p:cNvPr id="3" name="Subtitle 2"/>
          <p:cNvSpPr>
            <a:spLocks noGrp="1"/>
          </p:cNvSpPr>
          <p:nvPr>
            <p:ph type="subTitle" idx="1"/>
          </p:nvPr>
        </p:nvSpPr>
        <p:spPr>
          <a:xfrm>
            <a:off x="2692398" y="3657597"/>
            <a:ext cx="6815669" cy="1320802"/>
          </a:xfrm>
        </p:spPr>
        <p:txBody>
          <a:bodyPr anchor="t">
            <a:normAutofit/>
          </a:bodyPr>
          <a:lstStyle>
            <a:lvl1pPr marL="0" indent="0" algn="ctr">
              <a:buNone/>
              <a:defRPr sz="2100">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a:xfrm>
            <a:off x="7983232" y="5037663"/>
            <a:ext cx="897467" cy="279400"/>
          </a:xfrm>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a:xfrm>
            <a:off x="2692397" y="5037663"/>
            <a:ext cx="5214635" cy="279400"/>
          </a:xfrm>
        </p:spPr>
        <p:txBody>
          <a:bodyPr/>
          <a:lstStyle/>
          <a:p>
            <a:endParaRPr lang="en-IN"/>
          </a:p>
        </p:txBody>
      </p:sp>
      <p:sp>
        <p:nvSpPr>
          <p:cNvPr id="6" name="Slide Number Placeholder 5"/>
          <p:cNvSpPr>
            <a:spLocks noGrp="1"/>
          </p:cNvSpPr>
          <p:nvPr>
            <p:ph type="sldNum" sz="quarter" idx="12"/>
          </p:nvPr>
        </p:nvSpPr>
        <p:spPr>
          <a:xfrm>
            <a:off x="8956900" y="5037663"/>
            <a:ext cx="551167" cy="279400"/>
          </a:xfrm>
        </p:spPr>
        <p:txBody>
          <a:bodyPr/>
          <a:lstStyle/>
          <a:p>
            <a:fld id="{059BB7C1-C200-439C-9234-A5A6EA2D0373}" type="slidenum">
              <a:rPr lang="en-IN" smtClean="0"/>
              <a:t>‹#›</a:t>
            </a:fld>
            <a:endParaRPr lang="en-IN"/>
          </a:p>
        </p:txBody>
      </p:sp>
      <p:cxnSp>
        <p:nvCxnSpPr>
          <p:cNvPr id="15" name="Straight Connector 14"/>
          <p:cNvCxnSpPr/>
          <p:nvPr/>
        </p:nvCxnSpPr>
        <p:spPr>
          <a:xfrm>
            <a:off x="2692399" y="3522131"/>
            <a:ext cx="6815668" cy="0"/>
          </a:xfrm>
          <a:prstGeom prst="line">
            <a:avLst/>
          </a:prstGeom>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6692399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401" y="4815415"/>
            <a:ext cx="9609666" cy="566738"/>
          </a:xfrm>
        </p:spPr>
        <p:txBody>
          <a:bodyPr anchor="b">
            <a:normAutofit/>
          </a:bodyPr>
          <a:lstStyle>
            <a:lvl1pPr algn="ctr">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1041427" y="1041399"/>
            <a:ext cx="10105972" cy="3335869"/>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401" y="5382153"/>
            <a:ext cx="9609666" cy="493712"/>
          </a:xfrm>
        </p:spPr>
        <p:txBody>
          <a:bodyPr>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6D2A6-2F28-4475-8E9F-F059BCF3DD05}"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12185606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303868" y="982132"/>
            <a:ext cx="9592732" cy="2954868"/>
          </a:xfrm>
        </p:spPr>
        <p:txBody>
          <a:bodyPr anchor="ctr">
            <a:normAutofit/>
          </a:bodyPr>
          <a:lstStyle>
            <a:lvl1pPr algn="ctr">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303868" y="4343399"/>
            <a:ext cx="9592732"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cxnSp>
        <p:nvCxnSpPr>
          <p:cNvPr id="15" name="Straight Connector 14"/>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52413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370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1674812" y="3352800"/>
            <a:ext cx="8839202" cy="584200"/>
          </a:xfrm>
        </p:spPr>
        <p:txBody>
          <a:bodyPr anchor="ctr">
            <a:normAutofit/>
          </a:bodyPr>
          <a:lstStyle>
            <a:lvl1pPr marL="0" indent="0" algn="r">
              <a:buFontTx/>
              <a:buNone/>
              <a:defRPr sz="20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1295401" y="4343399"/>
            <a:ext cx="9609666" cy="1532467"/>
          </a:xfrm>
        </p:spPr>
        <p:txBody>
          <a:bodyPr anchor="ctr">
            <a:normAutofit/>
          </a:bodyPr>
          <a:lstStyle>
            <a:lvl1pPr marL="0" indent="0" algn="ctr">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sp>
        <p:nvSpPr>
          <p:cNvPr id="14" name="TextBox 13"/>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600267" y="2827870"/>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19" name="Straight Connector 18"/>
          <p:cNvCxnSpPr/>
          <p:nvPr/>
        </p:nvCxnSpPr>
        <p:spPr>
          <a:xfrm>
            <a:off x="1396169" y="4140199"/>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57355377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295402" y="3308581"/>
            <a:ext cx="9609668" cy="1468800"/>
          </a:xfrm>
        </p:spPr>
        <p:txBody>
          <a:bodyPr anchor="b">
            <a:normAutofit/>
          </a:bodyPr>
          <a:lstStyle>
            <a:lvl1pPr algn="l">
              <a:defRPr sz="3200" b="0" cap="none"/>
            </a:lvl1pPr>
          </a:lstStyle>
          <a:p>
            <a:r>
              <a:rPr lang="en-US"/>
              <a:t>Click to edit Master title style</a:t>
            </a:r>
            <a:endParaRPr lang="en-US" dirty="0"/>
          </a:p>
        </p:txBody>
      </p:sp>
      <p:sp>
        <p:nvSpPr>
          <p:cNvPr id="3" name="Text Placeholder 2"/>
          <p:cNvSpPr>
            <a:spLocks noGrp="1"/>
          </p:cNvSpPr>
          <p:nvPr>
            <p:ph type="body" idx="1"/>
          </p:nvPr>
        </p:nvSpPr>
        <p:spPr>
          <a:xfrm>
            <a:off x="1295401" y="4777381"/>
            <a:ext cx="9609668"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308559311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446213" y="982132"/>
            <a:ext cx="9296398" cy="2243668"/>
          </a:xfrm>
        </p:spPr>
        <p:txBody>
          <a:bodyPr anchor="ctr">
            <a:normAutofit/>
          </a:bodyPr>
          <a:lstStyle>
            <a:lvl1pPr algn="ctr">
              <a:defRPr sz="3200" b="0" cap="none">
                <a:solidFill>
                  <a:schemeClr val="tx1"/>
                </a:solidFill>
              </a:defRPr>
            </a:lvl1pPr>
          </a:lstStyle>
          <a:p>
            <a:r>
              <a:rPr lang="en-US"/>
              <a:t>Click to edit Master title style</a:t>
            </a:r>
            <a:endParaRPr lang="en-US" dirty="0"/>
          </a:p>
        </p:txBody>
      </p:sp>
      <p:sp>
        <p:nvSpPr>
          <p:cNvPr id="23" name="Text Placeholder 2"/>
          <p:cNvSpPr>
            <a:spLocks noGrp="1"/>
          </p:cNvSpPr>
          <p:nvPr>
            <p:ph type="body" idx="13"/>
          </p:nvPr>
        </p:nvSpPr>
        <p:spPr>
          <a:xfrm>
            <a:off x="1295401" y="3639312"/>
            <a:ext cx="9609668" cy="886968"/>
          </a:xfrm>
        </p:spPr>
        <p:txBody>
          <a:bodyPr anchor="b">
            <a:normAutofit/>
          </a:bodyPr>
          <a:lstStyle>
            <a:lvl1pPr marL="0" indent="0" algn="l">
              <a:spcBef>
                <a:spcPts val="0"/>
              </a:spcBef>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1" y="4529667"/>
            <a:ext cx="9609668" cy="13462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sp>
        <p:nvSpPr>
          <p:cNvPr id="12" name="TextBox 11"/>
          <p:cNvSpPr txBox="1"/>
          <p:nvPr/>
        </p:nvSpPr>
        <p:spPr>
          <a:xfrm>
            <a:off x="862013" y="879961"/>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3" name="TextBox 12"/>
          <p:cNvSpPr txBox="1"/>
          <p:nvPr/>
        </p:nvSpPr>
        <p:spPr>
          <a:xfrm>
            <a:off x="10600267" y="259926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cxnSp>
        <p:nvCxnSpPr>
          <p:cNvPr id="26" name="Straight Connector 25"/>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0468067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1295401" y="982132"/>
            <a:ext cx="9609666" cy="2243668"/>
          </a:xfrm>
        </p:spPr>
        <p:txBody>
          <a:bodyPr vert="horz" lIns="91440" tIns="45720" rIns="91440" bIns="45720" rtlCol="0" anchor="ctr">
            <a:normAutofit/>
          </a:bodyPr>
          <a:lstStyle>
            <a:lvl1pPr>
              <a:defRPr lang="en-US" b="0" dirty="0"/>
            </a:lvl1pPr>
          </a:lstStyle>
          <a:p>
            <a:pPr marL="0" lvl="0"/>
            <a:r>
              <a:rPr lang="en-US"/>
              <a:t>Click to edit Master title style</a:t>
            </a:r>
            <a:endParaRPr lang="en-US" dirty="0"/>
          </a:p>
        </p:txBody>
      </p:sp>
      <p:sp>
        <p:nvSpPr>
          <p:cNvPr id="20" name="Text Placeholder 2"/>
          <p:cNvSpPr>
            <a:spLocks noGrp="1"/>
          </p:cNvSpPr>
          <p:nvPr>
            <p:ph type="body" idx="13"/>
          </p:nvPr>
        </p:nvSpPr>
        <p:spPr>
          <a:xfrm>
            <a:off x="1295401" y="3630168"/>
            <a:ext cx="9609668" cy="841248"/>
          </a:xfrm>
        </p:spPr>
        <p:txBody>
          <a:bodyPr anchor="b">
            <a:normAutofit/>
          </a:bodyPr>
          <a:lstStyle>
            <a:lvl1pPr marL="0" indent="0" algn="l">
              <a:spcBef>
                <a:spcPts val="0"/>
              </a:spcBef>
              <a:buNone/>
              <a:defRPr sz="2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3" name="Text Placeholder 2"/>
          <p:cNvSpPr>
            <a:spLocks noGrp="1"/>
          </p:cNvSpPr>
          <p:nvPr>
            <p:ph type="body" idx="1"/>
          </p:nvPr>
        </p:nvSpPr>
        <p:spPr>
          <a:xfrm>
            <a:off x="1295400" y="4470399"/>
            <a:ext cx="9609670" cy="1405467"/>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cxnSp>
        <p:nvCxnSpPr>
          <p:cNvPr id="15" name="Straight Connector 14"/>
          <p:cNvCxnSpPr/>
          <p:nvPr/>
        </p:nvCxnSpPr>
        <p:spPr>
          <a:xfrm>
            <a:off x="1396169" y="3429000"/>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1341247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ctr">
              <a:defRPr/>
            </a:lvl1p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90327893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999356" y="982131"/>
            <a:ext cx="1890895" cy="4893735"/>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295398" y="982132"/>
            <a:ext cx="7433025" cy="489373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cxnSp>
        <p:nvCxnSpPr>
          <p:cNvPr id="14" name="Straight Connector 13"/>
          <p:cNvCxnSpPr/>
          <p:nvPr/>
        </p:nvCxnSpPr>
        <p:spPr>
          <a:xfrm>
            <a:off x="8863890" y="990600"/>
            <a:ext cx="0" cy="487680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395723359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x">
  <p:cSld name="Title an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08DDD8-70E0-498E-D588-2340EFB9F2AF}"/>
              </a:ext>
            </a:extLst>
          </p:cNvPr>
          <p:cNvSpPr>
            <a:spLocks noGrp="1"/>
          </p:cNvSpPr>
          <p:nvPr>
            <p:ph type="title"/>
          </p:nvPr>
        </p:nvSpPr>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FE872A5-045B-7FE4-EE53-6535ED3DC7DF}"/>
              </a:ext>
            </a:extLst>
          </p:cNvPr>
          <p:cNvSpPr>
            <a:spLocks noGrp="1"/>
          </p:cNvSpPr>
          <p:nvPr>
            <p:ph type="body"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FA0130-5B22-A369-05DA-385845482BF1}"/>
              </a:ext>
            </a:extLst>
          </p:cNvPr>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a:extLst>
              <a:ext uri="{FF2B5EF4-FFF2-40B4-BE49-F238E27FC236}">
                <a16:creationId xmlns:a16="http://schemas.microsoft.com/office/drawing/2014/main" id="{CFCE414E-4EB0-321B-8F2B-CE69FB334B5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71A7A7B-E739-1DF3-201F-BA9EF5A195EE}"/>
              </a:ext>
            </a:extLst>
          </p:cNvPr>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314459519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cxnSp>
        <p:nvCxnSpPr>
          <p:cNvPr id="7" name="Straight Connector 6"/>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30822845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015069" y="1752606"/>
            <a:ext cx="8158688" cy="1822514"/>
          </a:xfrm>
        </p:spPr>
        <p:txBody>
          <a:bodyPr anchor="b">
            <a:normAutofit/>
          </a:bodyPr>
          <a:lstStyle>
            <a:lvl1pPr algn="ctr">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2015067" y="3846051"/>
            <a:ext cx="8158690" cy="954547"/>
          </a:xfrm>
        </p:spPr>
        <p:txBody>
          <a:bodyPr anchor="t">
            <a:normAutofit/>
          </a:bodyPr>
          <a:lstStyle>
            <a:lvl1pPr marL="0" indent="0" algn="ctr">
              <a:buNone/>
              <a:defRPr sz="24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A86D2A6-2F28-4475-8E9F-F059BCF3DD05}" type="datetimeFigureOut">
              <a:rPr lang="en-IN" smtClean="0"/>
              <a:t>17-02-2025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059BB7C1-C200-439C-9234-A5A6EA2D0373}" type="slidenum">
              <a:rPr lang="en-IN" smtClean="0"/>
              <a:t>‹#›</a:t>
            </a:fld>
            <a:endParaRPr lang="en-IN"/>
          </a:p>
        </p:txBody>
      </p:sp>
      <p:cxnSp>
        <p:nvCxnSpPr>
          <p:cNvPr id="16" name="Straight Connector 15"/>
          <p:cNvCxnSpPr/>
          <p:nvPr/>
        </p:nvCxnSpPr>
        <p:spPr>
          <a:xfrm>
            <a:off x="2012723" y="3710585"/>
            <a:ext cx="8163380"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97896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cxnSp>
        <p:nvCxnSpPr>
          <p:cNvPr id="8" name="Straight Connector 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298448"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81344" y="2560320"/>
            <a:ext cx="4718304" cy="3310128"/>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A86D2A6-2F28-4475-8E9F-F059BCF3DD05}"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38156519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129540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29540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80670" y="2658533"/>
            <a:ext cx="4718304" cy="576262"/>
          </a:xfrm>
        </p:spPr>
        <p:txBody>
          <a:bodyPr anchor="b">
            <a:noAutofit/>
          </a:bodyPr>
          <a:lstStyle>
            <a:lvl1pPr marL="0" indent="0">
              <a:spcBef>
                <a:spcPts val="672"/>
              </a:spcBef>
              <a:spcAft>
                <a:spcPts val="600"/>
              </a:spcAft>
              <a:buNone/>
              <a:defRPr sz="28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80670" y="3243262"/>
            <a:ext cx="4718304" cy="263260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A86D2A6-2F28-4475-8E9F-F059BCF3DD05}" type="datetimeFigureOut">
              <a:rPr lang="en-IN" smtClean="0"/>
              <a:t>17-02-2025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059BB7C1-C200-439C-9234-A5A6EA2D0373}" type="slidenum">
              <a:rPr lang="en-IN" smtClean="0"/>
              <a:t>‹#›</a:t>
            </a:fld>
            <a:endParaRPr lang="en-IN"/>
          </a:p>
        </p:txBody>
      </p:sp>
      <p:cxnSp>
        <p:nvCxnSpPr>
          <p:cNvPr id="18" name="Straight Connector 17"/>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04767904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A86D2A6-2F28-4475-8E9F-F059BCF3DD05}" type="datetimeFigureOut">
              <a:rPr lang="en-IN" smtClean="0"/>
              <a:t>17-02-2025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059BB7C1-C200-439C-9234-A5A6EA2D0373}" type="slidenum">
              <a:rPr lang="en-IN" smtClean="0"/>
              <a:t>‹#›</a:t>
            </a:fld>
            <a:endParaRPr lang="en-IN"/>
          </a:p>
        </p:txBody>
      </p:sp>
      <p:cxnSp>
        <p:nvCxnSpPr>
          <p:cNvPr id="14" name="Straight Connector 13"/>
          <p:cNvCxnSpPr/>
          <p:nvPr/>
        </p:nvCxnSpPr>
        <p:spPr>
          <a:xfrm>
            <a:off x="1396169" y="2421466"/>
            <a:ext cx="94072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694919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A86D2A6-2F28-4475-8E9F-F059BCF3DD05}" type="datetimeFigureOut">
              <a:rPr lang="en-IN" smtClean="0"/>
              <a:t>17-02-2025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41879463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3811" y="1388534"/>
            <a:ext cx="3718455" cy="1371600"/>
          </a:xfrm>
        </p:spPr>
        <p:txBody>
          <a:bodyPr anchor="b">
            <a:normAutofit/>
          </a:bodyPr>
          <a:lstStyle>
            <a:lvl1pPr algn="ctr">
              <a:defRPr sz="2400" b="0"/>
            </a:lvl1pPr>
          </a:lstStyle>
          <a:p>
            <a:r>
              <a:rPr lang="en-US"/>
              <a:t>Click to edit Master title style</a:t>
            </a:r>
            <a:endParaRPr lang="en-US" dirty="0"/>
          </a:p>
        </p:txBody>
      </p:sp>
      <p:sp>
        <p:nvSpPr>
          <p:cNvPr id="3" name="Content Placeholder 2"/>
          <p:cNvSpPr>
            <a:spLocks noGrp="1"/>
          </p:cNvSpPr>
          <p:nvPr>
            <p:ph idx="1"/>
          </p:nvPr>
        </p:nvSpPr>
        <p:spPr>
          <a:xfrm>
            <a:off x="5418668" y="982131"/>
            <a:ext cx="5469466" cy="4893735"/>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293811" y="3031065"/>
            <a:ext cx="3718455" cy="2438404"/>
          </a:xfrm>
        </p:spPr>
        <p:txBody>
          <a:bodyPr anchor="t">
            <a:normAutofit/>
          </a:bodyPr>
          <a:lstStyle>
            <a:lvl1pPr marL="0" indent="0" algn="ctr">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6D2A6-2F28-4475-8E9F-F059BCF3DD05}"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BB7C1-C200-439C-9234-A5A6EA2D0373}" type="slidenum">
              <a:rPr lang="en-IN" smtClean="0"/>
              <a:t>‹#›</a:t>
            </a:fld>
            <a:endParaRPr lang="en-IN"/>
          </a:p>
        </p:txBody>
      </p:sp>
      <p:cxnSp>
        <p:nvCxnSpPr>
          <p:cNvPr id="16" name="Straight Connector 15"/>
          <p:cNvCxnSpPr/>
          <p:nvPr/>
        </p:nvCxnSpPr>
        <p:spPr>
          <a:xfrm>
            <a:off x="1396169" y="2912533"/>
            <a:ext cx="3514498" cy="0"/>
          </a:xfrm>
          <a:prstGeom prst="line">
            <a:avLst/>
          </a:prstGeom>
          <a:ln w="15875"/>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50577249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295399" y="1883832"/>
            <a:ext cx="6241816" cy="1371600"/>
          </a:xfrm>
        </p:spPr>
        <p:txBody>
          <a:bodyPr anchor="b">
            <a:normAutofit/>
          </a:bodyPr>
          <a:lstStyle>
            <a:lvl1pPr algn="ctr">
              <a:defRPr sz="2800" b="0"/>
            </a:lvl1pPr>
          </a:lstStyle>
          <a:p>
            <a:r>
              <a:rPr lang="en-US"/>
              <a:t>Click to edit Master title style</a:t>
            </a:r>
            <a:endParaRPr lang="en-US" dirty="0"/>
          </a:p>
        </p:txBody>
      </p:sp>
      <p:sp>
        <p:nvSpPr>
          <p:cNvPr id="17" name="Picture Placeholder 2"/>
          <p:cNvSpPr>
            <a:spLocks noGrp="1" noChangeAspect="1"/>
          </p:cNvSpPr>
          <p:nvPr>
            <p:ph type="pic" idx="1"/>
          </p:nvPr>
        </p:nvSpPr>
        <p:spPr>
          <a:xfrm>
            <a:off x="8094831" y="1041400"/>
            <a:ext cx="3063347" cy="4775200"/>
          </a:xfrm>
          <a:prstGeom prst="roundRect">
            <a:avLst>
              <a:gd name="adj" fmla="val 0"/>
            </a:avLst>
          </a:prstGeom>
          <a:ln w="57150" cmpd="thickThin">
            <a:solidFill>
              <a:schemeClr val="tx1">
                <a:lumMod val="50000"/>
                <a:lumOff val="50000"/>
              </a:schemeClr>
            </a:solidFill>
            <a:miter lim="800000"/>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1295399" y="3255432"/>
            <a:ext cx="6241816" cy="1828800"/>
          </a:xfrm>
        </p:spPr>
        <p:txBody>
          <a:bodyPr anchor="t">
            <a:normAutofit/>
          </a:bodyPr>
          <a:lstStyle>
            <a:lvl1pPr marL="0" indent="0" algn="ctr">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A86D2A6-2F28-4475-8E9F-F059BCF3DD05}" type="datetimeFigureOut">
              <a:rPr lang="en-IN" smtClean="0"/>
              <a:t>17-02-2025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059BB7C1-C200-439C-9234-A5A6EA2D0373}" type="slidenum">
              <a:rPr lang="en-IN" smtClean="0"/>
              <a:t>‹#›</a:t>
            </a:fld>
            <a:endParaRPr lang="en-IN"/>
          </a:p>
        </p:txBody>
      </p:sp>
    </p:spTree>
    <p:extLst>
      <p:ext uri="{BB962C8B-B14F-4D97-AF65-F5344CB8AC3E}">
        <p14:creationId xmlns:p14="http://schemas.microsoft.com/office/powerpoint/2010/main" val="91260287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grpSp>
        <p:nvGrpSpPr>
          <p:cNvPr id="7" name="Group 6"/>
          <p:cNvGrpSpPr/>
          <p:nvPr/>
        </p:nvGrpSpPr>
        <p:grpSpPr>
          <a:xfrm>
            <a:off x="-15736" y="0"/>
            <a:ext cx="12229962" cy="6856214"/>
            <a:chOff x="-15736" y="0"/>
            <a:chExt cx="12229962" cy="6856214"/>
          </a:xfrm>
        </p:grpSpPr>
        <p:pic>
          <p:nvPicPr>
            <p:cNvPr id="8" name="Picture 7" descr="HD-PanelContent.pn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9" name="Rectangle 8"/>
            <p:cNvSpPr/>
            <p:nvPr/>
          </p:nvSpPr>
          <p:spPr>
            <a:xfrm>
              <a:off x="608012" y="609600"/>
              <a:ext cx="10972800" cy="5638800"/>
            </a:xfrm>
            <a:prstGeom prst="rect">
              <a:avLst/>
            </a:prstGeom>
            <a:noFill/>
            <a:ln w="15875" cap="flat">
              <a:miter lim="800000"/>
            </a:ln>
          </p:spPr>
          <p:style>
            <a:lnRef idx="1">
              <a:schemeClr val="accent1"/>
            </a:lnRef>
            <a:fillRef idx="3">
              <a:schemeClr val="accent1"/>
            </a:fillRef>
            <a:effectRef idx="2">
              <a:schemeClr val="accent1"/>
            </a:effectRef>
            <a:fontRef idx="minor">
              <a:schemeClr val="lt1"/>
            </a:fontRef>
          </p:style>
        </p:sp>
        <p:pic>
          <p:nvPicPr>
            <p:cNvPr id="10" name="Picture 9"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5736" y="3153832"/>
              <a:ext cx="777240" cy="606425"/>
            </a:xfrm>
            <a:prstGeom prst="rect">
              <a:avLst/>
            </a:prstGeom>
          </p:spPr>
        </p:pic>
        <p:pic>
          <p:nvPicPr>
            <p:cNvPr id="11" name="Picture 10" descr="HDRibbonContent-UniformTrim.png"/>
            <p:cNvPicPr>
              <a:picLocks noChangeAspect="1"/>
            </p:cNvPicPr>
            <p:nvPr/>
          </p:nvPicPr>
          <p:blipFill rotWithShape="1">
            <a:blip r:embed="rId21">
              <a:extLst>
                <a:ext uri="{28A0092B-C50C-407E-A947-70E740481C1C}">
                  <a14:useLocalDpi xmlns:a14="http://schemas.microsoft.com/office/drawing/2010/main" val="0"/>
                </a:ext>
              </a:extLst>
            </a:blip>
            <a:srcRect/>
            <a:stretch/>
          </p:blipFill>
          <p:spPr>
            <a:xfrm>
              <a:off x="11436986" y="3153832"/>
              <a:ext cx="777240" cy="606425"/>
            </a:xfrm>
            <a:prstGeom prst="rect">
              <a:avLst/>
            </a:prstGeom>
          </p:spPr>
        </p:pic>
      </p:grpSp>
      <p:sp>
        <p:nvSpPr>
          <p:cNvPr id="2" name="Title Placeholder 1"/>
          <p:cNvSpPr>
            <a:spLocks noGrp="1"/>
          </p:cNvSpPr>
          <p:nvPr>
            <p:ph type="title"/>
          </p:nvPr>
        </p:nvSpPr>
        <p:spPr>
          <a:xfrm>
            <a:off x="1295402" y="982132"/>
            <a:ext cx="9601196" cy="1303867"/>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1295401" y="2556932"/>
            <a:ext cx="9601196" cy="3318936"/>
          </a:xfrm>
          <a:prstGeom prst="rect">
            <a:avLst/>
          </a:prstGeom>
        </p:spPr>
        <p:txBody>
          <a:bodyPr vert="horz" lIns="91440" tIns="45720" rIns="91440" bIns="45720" rtlCol="0"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677501" y="5969000"/>
            <a:ext cx="1600200"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DA86D2A6-2F28-4475-8E9F-F059BCF3DD05}" type="datetimeFigureOut">
              <a:rPr lang="en-IN" smtClean="0"/>
              <a:t>17-02-2025</a:t>
            </a:fld>
            <a:endParaRPr lang="en-IN"/>
          </a:p>
        </p:txBody>
      </p:sp>
      <p:sp>
        <p:nvSpPr>
          <p:cNvPr id="5" name="Footer Placeholder 4"/>
          <p:cNvSpPr>
            <a:spLocks noGrp="1"/>
          </p:cNvSpPr>
          <p:nvPr>
            <p:ph type="ftr" sz="quarter" idx="3"/>
          </p:nvPr>
        </p:nvSpPr>
        <p:spPr>
          <a:xfrm>
            <a:off x="1295401" y="5969000"/>
            <a:ext cx="7305900" cy="279400"/>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IN"/>
          </a:p>
        </p:txBody>
      </p:sp>
      <p:sp>
        <p:nvSpPr>
          <p:cNvPr id="6" name="Slide Number Placeholder 5"/>
          <p:cNvSpPr>
            <a:spLocks noGrp="1"/>
          </p:cNvSpPr>
          <p:nvPr>
            <p:ph type="sldNum" sz="quarter" idx="4"/>
          </p:nvPr>
        </p:nvSpPr>
        <p:spPr>
          <a:xfrm>
            <a:off x="10353901" y="5969000"/>
            <a:ext cx="542697" cy="279400"/>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059BB7C1-C200-439C-9234-A5A6EA2D0373}" type="slidenum">
              <a:rPr lang="en-IN" smtClean="0"/>
              <a:t>‹#›</a:t>
            </a:fld>
            <a:endParaRPr lang="en-IN"/>
          </a:p>
        </p:txBody>
      </p:sp>
    </p:spTree>
    <p:extLst>
      <p:ext uri="{BB962C8B-B14F-4D97-AF65-F5344CB8AC3E}">
        <p14:creationId xmlns:p14="http://schemas.microsoft.com/office/powerpoint/2010/main" val="279710772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 id="2147483674" r:id="rId13"/>
    <p:sldLayoutId id="2147483675" r:id="rId14"/>
    <p:sldLayoutId id="2147483676" r:id="rId15"/>
    <p:sldLayoutId id="2147483677" r:id="rId16"/>
    <p:sldLayoutId id="2147483678" r:id="rId17"/>
    <p:sldLayoutId id="2147483679" r:id="rId18"/>
  </p:sldLayoutIdLst>
  <p:txStyles>
    <p:titleStyle>
      <a:lvl1pPr algn="ctr" defTabSz="457200" rtl="0" eaLnBrk="1" latinLnBrk="0" hangingPunct="1">
        <a:spcBef>
          <a:spcPct val="0"/>
        </a:spcBef>
        <a:buNone/>
        <a:defRPr sz="4400" kern="1200" cap="none">
          <a:ln w="3175" cmpd="sng">
            <a:noFill/>
          </a:ln>
          <a:solidFill>
            <a:schemeClr val="tx1">
              <a:lumMod val="85000"/>
              <a:lumOff val="15000"/>
            </a:schemeClr>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accent1"/>
        </a:buClr>
        <a:buSzPct val="115000"/>
        <a:buFont typeface="Arial"/>
        <a:buChar char="•"/>
        <a:defRPr sz="2400" kern="1200" cap="none">
          <a:solidFill>
            <a:schemeClr val="tx1">
              <a:lumMod val="85000"/>
              <a:lumOff val="1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accent1"/>
        </a:buClr>
        <a:buSzPct val="115000"/>
        <a:buFont typeface="Arial"/>
        <a:buChar char="•"/>
        <a:defRPr sz="2000" kern="1200" cap="none">
          <a:solidFill>
            <a:schemeClr val="tx1">
              <a:lumMod val="85000"/>
              <a:lumOff val="1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accent1"/>
        </a:buClr>
        <a:buSzPct val="115000"/>
        <a:buFont typeface="Arial"/>
        <a:buChar char="•"/>
        <a:defRPr sz="1800" kern="1200" cap="none">
          <a:solidFill>
            <a:schemeClr val="tx1">
              <a:lumMod val="85000"/>
              <a:lumOff val="1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accent1"/>
        </a:buClr>
        <a:buSzPct val="115000"/>
        <a:buFont typeface="Arial"/>
        <a:buChar char="•"/>
        <a:defRPr sz="1600" kern="1200" cap="none">
          <a:solidFill>
            <a:schemeClr val="tx1">
              <a:lumMod val="85000"/>
              <a:lumOff val="1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accent1"/>
        </a:buClr>
        <a:buSzPct val="115000"/>
        <a:buFont typeface="Arial"/>
        <a:buChar char="•"/>
        <a:defRPr sz="1400" kern="1200" cap="none">
          <a:solidFill>
            <a:schemeClr val="tx1">
              <a:lumMod val="85000"/>
              <a:lumOff val="1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8.xml"/></Relationships>
</file>

<file path=ppt/slides/_rels/slide1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8.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4D4205A-A5AB-B628-2CED-88F753242F07}"/>
              </a:ext>
            </a:extLst>
          </p:cNvPr>
          <p:cNvSpPr txBox="1"/>
          <p:nvPr/>
        </p:nvSpPr>
        <p:spPr>
          <a:xfrm>
            <a:off x="2452675" y="1571088"/>
            <a:ext cx="7523545" cy="3724096"/>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2400" b="1" i="0" u="none" strike="noStrike" kern="1200" cap="none" spc="0" normalizeH="0" baseline="0" noProof="0" dirty="0">
                <a:ln>
                  <a:noFill/>
                </a:ln>
                <a:solidFill>
                  <a:prstClr val="black"/>
                </a:solidFill>
                <a:effectLst/>
                <a:uLnTx/>
                <a:uFillTx/>
                <a:latin typeface="Garamond" panose="02020404030301010803"/>
                <a:ea typeface="+mn-ea"/>
                <a:cs typeface="+mn-cs"/>
              </a:rPr>
              <a:t>Colorectal Cancer Detection Using Pre-Trained Ensemble Algorithms</a:t>
            </a:r>
            <a:br>
              <a:rPr kumimoji="0" lang="en-IN" sz="1800" b="0" i="0" u="none" strike="noStrike" kern="1200" cap="none" spc="0" normalizeH="0" baseline="0" noProof="0" dirty="0">
                <a:ln>
                  <a:noFill/>
                </a:ln>
                <a:solidFill>
                  <a:prstClr val="black"/>
                </a:solidFill>
                <a:effectLst/>
                <a:uLnTx/>
                <a:uFillTx/>
                <a:latin typeface="Garamond" panose="02020404030301010803"/>
                <a:ea typeface="+mn-ea"/>
                <a:cs typeface="+mn-cs"/>
              </a:rPr>
            </a:br>
            <a:endParaRPr kumimoji="0" lang="en-IN" sz="18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IN" sz="1600" b="1" i="0" u="sng" strike="noStrike" kern="1200" cap="none" spc="0" normalizeH="0" baseline="0" noProof="0" dirty="0">
                <a:ln>
                  <a:noFill/>
                </a:ln>
                <a:solidFill>
                  <a:prstClr val="black"/>
                </a:solidFill>
                <a:effectLst/>
                <a:uLnTx/>
                <a:uFillTx/>
                <a:latin typeface="Garamond" panose="02020404030301010803"/>
                <a:ea typeface="+mn-ea"/>
                <a:cs typeface="+mn-cs"/>
              </a:rPr>
              <a:t>Subtitle: A Deep Learning Approach for Early Diagnosis</a:t>
            </a: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ctr" defTabSz="457200" rtl="0" eaLnBrk="1" fontAlgn="auto" latinLnBrk="0" hangingPunct="1">
              <a:lnSpc>
                <a:spcPct val="100000"/>
              </a:lnSpc>
              <a:spcBef>
                <a:spcPts val="0"/>
              </a:spcBef>
              <a:spcAft>
                <a:spcPts val="0"/>
              </a:spcAft>
              <a:buClrTx/>
              <a:buSzTx/>
              <a:buFontTx/>
              <a:buNone/>
              <a:tabLst/>
              <a:defRPr/>
            </a:pPr>
            <a:endParaRPr kumimoji="0" lang="en-IN" sz="2400" b="1" i="0" u="sng"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b="1" i="0"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b="1" i="0" u="sng" strike="noStrike" kern="1200" cap="none" spc="0" normalizeH="0" baseline="0" noProof="0" dirty="0">
                <a:ln>
                  <a:noFill/>
                </a:ln>
                <a:solidFill>
                  <a:prstClr val="black"/>
                </a:solidFill>
                <a:effectLst/>
                <a:highlight>
                  <a:srgbClr val="FFFF00"/>
                </a:highlight>
                <a:uLnTx/>
                <a:uFillTx/>
                <a:latin typeface="Garamond" panose="02020404030301010803"/>
                <a:ea typeface="+mn-ea"/>
                <a:cs typeface="+mn-cs"/>
              </a:rPr>
              <a:t>Project Guide</a:t>
            </a:r>
            <a:r>
              <a:rPr kumimoji="0" lang="en-IN" b="1" i="0" strike="noStrike" kern="1200" cap="none" spc="0" normalizeH="0" baseline="0" noProof="0" dirty="0">
                <a:ln>
                  <a:noFill/>
                </a:ln>
                <a:solidFill>
                  <a:prstClr val="black"/>
                </a:solidFill>
                <a:effectLst/>
                <a:highlight>
                  <a:srgbClr val="FFFF00"/>
                </a:highlight>
                <a:uLnTx/>
                <a:uFillTx/>
                <a:latin typeface="Garamond" panose="02020404030301010803"/>
                <a:ea typeface="+mn-ea"/>
                <a:cs typeface="+mn-cs"/>
              </a:rPr>
              <a:t>:</a:t>
            </a:r>
            <a:r>
              <a:rPr kumimoji="0" lang="en-IN" b="1" i="0" strike="noStrike" kern="1200" cap="none" spc="0" normalizeH="0" baseline="0" noProof="0" dirty="0">
                <a:ln>
                  <a:noFill/>
                </a:ln>
                <a:solidFill>
                  <a:prstClr val="black"/>
                </a:solidFill>
                <a:effectLst/>
                <a:uLnTx/>
                <a:uFillTx/>
                <a:latin typeface="Garamond" panose="02020404030301010803"/>
                <a:ea typeface="+mn-ea"/>
                <a:cs typeface="+mn-cs"/>
              </a:rPr>
              <a:t> Prof</a:t>
            </a:r>
            <a:r>
              <a:rPr kumimoji="0" lang="en-IN" b="1" i="0" u="none" strike="noStrike" kern="1200" cap="none" spc="0" normalizeH="0" baseline="0" noProof="0" dirty="0">
                <a:ln>
                  <a:noFill/>
                </a:ln>
                <a:solidFill>
                  <a:prstClr val="black"/>
                </a:solidFill>
                <a:effectLst/>
                <a:uLnTx/>
                <a:uFillTx/>
                <a:latin typeface="Garamond" panose="02020404030301010803"/>
                <a:ea typeface="+mn-ea"/>
                <a:cs typeface="+mn-cs"/>
              </a:rPr>
              <a:t>. Dr. Gopichand G</a:t>
            </a:r>
            <a:br>
              <a:rPr kumimoji="0" lang="en-IN" sz="1800" b="1" i="0" u="none" strike="noStrike" kern="1200" cap="none" spc="0" normalizeH="0" baseline="0" noProof="0" dirty="0">
                <a:ln>
                  <a:noFill/>
                </a:ln>
                <a:solidFill>
                  <a:prstClr val="black"/>
                </a:solidFill>
                <a:effectLst/>
                <a:uLnTx/>
                <a:uFillTx/>
                <a:latin typeface="Garamond" panose="02020404030301010803"/>
                <a:ea typeface="+mn-ea"/>
                <a:cs typeface="+mn-cs"/>
              </a:rPr>
            </a:br>
            <a:endParaRPr kumimoji="0" lang="en-IN" sz="1800" b="1"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2000" b="1"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b="1" i="0" u="sng" strike="noStrike" kern="1200" cap="none" spc="0" normalizeH="0" baseline="0" noProof="0" dirty="0">
                <a:ln>
                  <a:noFill/>
                </a:ln>
                <a:solidFill>
                  <a:prstClr val="black"/>
                </a:solidFill>
                <a:effectLst/>
                <a:highlight>
                  <a:srgbClr val="FFFF00"/>
                </a:highlight>
                <a:uLnTx/>
                <a:uFillTx/>
                <a:latin typeface="Garamond" panose="02020404030301010803"/>
                <a:ea typeface="+mn-ea"/>
                <a:cs typeface="+mn-cs"/>
              </a:rPr>
              <a:t>Team Members:</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21BCE0511</a:t>
            </a: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1600" b="1" i="0" u="none" strike="noStrike" kern="1200" cap="none" spc="0" normalizeH="0" baseline="0" noProof="0" dirty="0">
                <a:ln>
                  <a:noFill/>
                </a:ln>
                <a:solidFill>
                  <a:prstClr val="black"/>
                </a:solidFill>
                <a:effectLst/>
                <a:uLnTx/>
                <a:uFillTx/>
                <a:latin typeface="Garamond" panose="02020404030301010803"/>
                <a:ea typeface="+mn-ea"/>
                <a:cs typeface="+mn-cs"/>
              </a:rPr>
              <a:t>-</a:t>
            </a: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1600" b="0" i="0" u="none" strike="noStrike" kern="1200" cap="none" spc="0" normalizeH="0" baseline="0" noProof="0" dirty="0" err="1">
                <a:ln>
                  <a:noFill/>
                </a:ln>
                <a:solidFill>
                  <a:prstClr val="black"/>
                </a:solidFill>
                <a:effectLst/>
                <a:uLnTx/>
                <a:uFillTx/>
                <a:latin typeface="Garamond" panose="02020404030301010803"/>
                <a:ea typeface="+mn-ea"/>
                <a:cs typeface="+mn-cs"/>
              </a:rPr>
              <a:t>Gandra</a:t>
            </a: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1600" b="0" i="0" u="none" strike="noStrike" kern="1200" cap="none" spc="0" normalizeH="0" baseline="0" noProof="0" dirty="0" err="1">
                <a:ln>
                  <a:noFill/>
                </a:ln>
                <a:solidFill>
                  <a:prstClr val="black"/>
                </a:solidFill>
                <a:effectLst/>
                <a:uLnTx/>
                <a:uFillTx/>
                <a:latin typeface="Garamond" panose="02020404030301010803"/>
                <a:ea typeface="+mn-ea"/>
                <a:cs typeface="+mn-cs"/>
              </a:rPr>
              <a:t>Varshith</a:t>
            </a:r>
            <a:endPar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endParaRP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a:t>
            </a: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21BCE2359 -  </a:t>
            </a:r>
            <a:r>
              <a:rPr kumimoji="0" lang="en-IN" sz="1600" b="0" i="0" u="none" strike="noStrike" kern="1200" cap="none" spc="0" normalizeH="0" baseline="0" noProof="0" dirty="0" err="1">
                <a:ln>
                  <a:noFill/>
                </a:ln>
                <a:solidFill>
                  <a:prstClr val="black"/>
                </a:solidFill>
                <a:effectLst/>
                <a:uLnTx/>
                <a:uFillTx/>
                <a:latin typeface="Garamond" panose="02020404030301010803"/>
                <a:ea typeface="+mn-ea"/>
                <a:cs typeface="+mn-cs"/>
              </a:rPr>
              <a:t>Malarapu</a:t>
            </a: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Charan</a:t>
            </a:r>
          </a:p>
          <a:p>
            <a:pPr marL="0" marR="0" lvl="0" indent="0" algn="l" defTabSz="457200" rtl="0" eaLnBrk="1" fontAlgn="auto" latinLnBrk="0" hangingPunct="1">
              <a:lnSpc>
                <a:spcPct val="100000"/>
              </a:lnSpc>
              <a:spcBef>
                <a:spcPts val="0"/>
              </a:spcBef>
              <a:spcAft>
                <a:spcPts val="0"/>
              </a:spcAft>
              <a:buClrTx/>
              <a:buSzTx/>
              <a:buFontTx/>
              <a:buNone/>
              <a:tabLst/>
              <a:defRPr/>
            </a:pP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21BCE2497 -  </a:t>
            </a:r>
            <a:r>
              <a:rPr kumimoji="0" lang="en-IN" sz="1600" b="0" i="0" u="none" strike="noStrike" kern="1200" cap="none" spc="0" normalizeH="0" baseline="0" noProof="0" dirty="0" err="1">
                <a:ln>
                  <a:noFill/>
                </a:ln>
                <a:solidFill>
                  <a:prstClr val="black"/>
                </a:solidFill>
                <a:effectLst/>
                <a:uLnTx/>
                <a:uFillTx/>
                <a:ea typeface="+mn-ea"/>
                <a:cs typeface="Arial" panose="020B0604020202020204" pitchFamily="34" charset="0"/>
              </a:rPr>
              <a:t>Goalla</a:t>
            </a:r>
            <a:r>
              <a:rPr kumimoji="0" lang="en-IN" sz="1600" b="0" i="0" u="none" strike="noStrike" kern="1200" cap="none" spc="0" normalizeH="0" baseline="0" noProof="0" dirty="0">
                <a:ln>
                  <a:noFill/>
                </a:ln>
                <a:solidFill>
                  <a:prstClr val="black"/>
                </a:solidFill>
                <a:effectLst/>
                <a:uLnTx/>
                <a:uFillTx/>
                <a:latin typeface="Arial" panose="020B0604020202020204" pitchFamily="34" charset="0"/>
                <a:ea typeface="+mn-ea"/>
                <a:cs typeface="Arial" panose="020B0604020202020204" pitchFamily="34" charset="0"/>
              </a:rPr>
              <a:t> </a:t>
            </a:r>
            <a:r>
              <a:rPr kumimoji="0" lang="en-IN" sz="1600" b="0" i="0" u="none" strike="noStrike" kern="1200" cap="none" spc="0" normalizeH="0" baseline="0" noProof="0" dirty="0" err="1">
                <a:ln>
                  <a:noFill/>
                </a:ln>
                <a:solidFill>
                  <a:prstClr val="black"/>
                </a:solidFill>
                <a:effectLst/>
                <a:uLnTx/>
                <a:uFillTx/>
                <a:latin typeface="Garamond" panose="02020404030301010803"/>
                <a:ea typeface="+mn-ea"/>
                <a:cs typeface="+mn-cs"/>
              </a:rPr>
              <a:t>Yashwanth</a:t>
            </a:r>
            <a:r>
              <a:rPr kumimoji="0" lang="en-IN" sz="1600" b="0" i="0" u="none" strike="noStrike" kern="1200" cap="none" spc="0" normalizeH="0" baseline="0" noProof="0" dirty="0">
                <a:ln>
                  <a:noFill/>
                </a:ln>
                <a:solidFill>
                  <a:prstClr val="black"/>
                </a:solidFill>
                <a:effectLst/>
                <a:uLnTx/>
                <a:uFillTx/>
                <a:latin typeface="Garamond" panose="02020404030301010803"/>
                <a:ea typeface="+mn-ea"/>
                <a:cs typeface="+mn-cs"/>
              </a:rPr>
              <a:t> Sai</a:t>
            </a:r>
            <a:r>
              <a:rPr kumimoji="0" lang="en-IN" sz="1800" b="0" i="0" u="none" strike="noStrike" kern="1200" cap="none" spc="0" normalizeH="0" baseline="0" noProof="0" dirty="0">
                <a:ln>
                  <a:noFill/>
                </a:ln>
                <a:solidFill>
                  <a:prstClr val="black"/>
                </a:solidFill>
                <a:effectLst/>
                <a:uLnTx/>
                <a:uFillTx/>
                <a:latin typeface="Garamond" panose="02020404030301010803"/>
                <a:ea typeface="+mn-ea"/>
                <a:cs typeface="+mn-cs"/>
              </a:rPr>
              <a:t>.</a:t>
            </a:r>
            <a:endParaRPr lang="en-IN" dirty="0"/>
          </a:p>
        </p:txBody>
      </p:sp>
    </p:spTree>
    <p:extLst>
      <p:ext uri="{BB962C8B-B14F-4D97-AF65-F5344CB8AC3E}">
        <p14:creationId xmlns:p14="http://schemas.microsoft.com/office/powerpoint/2010/main" val="15820007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8855D2-3A0D-EB59-4C47-80BC9D16661E}"/>
              </a:ext>
            </a:extLst>
          </p:cNvPr>
          <p:cNvSpPr>
            <a:spLocks noGrp="1"/>
          </p:cNvSpPr>
          <p:nvPr>
            <p:ph type="title"/>
          </p:nvPr>
        </p:nvSpPr>
        <p:spPr>
          <a:xfrm>
            <a:off x="1295401" y="797558"/>
            <a:ext cx="9601196" cy="369148"/>
          </a:xfrm>
        </p:spPr>
        <p:txBody>
          <a:bodyPr>
            <a:normAutofit fontScale="90000"/>
          </a:bodyPr>
          <a:lstStyle/>
          <a:p>
            <a:r>
              <a:rPr lang="en-IN" sz="4000" b="1" u="sng" kern="0" dirty="0">
                <a:effectLst/>
                <a:latin typeface="Times New Roman" panose="02020603050405020304" pitchFamily="18" charset="0"/>
                <a:ea typeface="Batang" panose="02030600000101010101" pitchFamily="18" charset="-127"/>
              </a:rPr>
              <a:t>Software</a:t>
            </a:r>
            <a:r>
              <a:rPr lang="en-IN" sz="4000" b="1" kern="0" dirty="0">
                <a:effectLst/>
                <a:latin typeface="Times New Roman" panose="02020603050405020304" pitchFamily="18" charset="0"/>
                <a:ea typeface="Batang" panose="02030600000101010101" pitchFamily="18" charset="-127"/>
              </a:rPr>
              <a:t> </a:t>
            </a:r>
            <a:r>
              <a:rPr lang="en-IN" sz="4000" b="1" u="sng" kern="0" dirty="0">
                <a:effectLst/>
                <a:latin typeface="Times New Roman" panose="02020603050405020304" pitchFamily="18" charset="0"/>
                <a:ea typeface="Batang" panose="02030600000101010101" pitchFamily="18" charset="-127"/>
              </a:rPr>
              <a:t>Requirements</a:t>
            </a:r>
            <a:endParaRPr lang="en-IN" sz="4000" u="sng" dirty="0"/>
          </a:p>
        </p:txBody>
      </p:sp>
      <p:sp>
        <p:nvSpPr>
          <p:cNvPr id="3" name="Text Placeholder 2">
            <a:extLst>
              <a:ext uri="{FF2B5EF4-FFF2-40B4-BE49-F238E27FC236}">
                <a16:creationId xmlns:a16="http://schemas.microsoft.com/office/drawing/2014/main" id="{E8F59F5A-4136-8FC1-1F3E-D676A2114A25}"/>
              </a:ext>
            </a:extLst>
          </p:cNvPr>
          <p:cNvSpPr>
            <a:spLocks noGrp="1"/>
          </p:cNvSpPr>
          <p:nvPr>
            <p:ph type="body" idx="1"/>
          </p:nvPr>
        </p:nvSpPr>
        <p:spPr>
          <a:xfrm>
            <a:off x="1295401" y="1442720"/>
            <a:ext cx="9601196" cy="4815840"/>
          </a:xfrm>
        </p:spPr>
        <p:txBody>
          <a:bodyPr>
            <a:normAutofit fontScale="85000" lnSpcReduction="20000"/>
          </a:bodyPr>
          <a:lstStyle/>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Programming Language: Python</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Python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is the preferred programming language for this project due to its simplicity, rich ecosystem of libraries, and strong support for machine learning and deep learning frameworks.</a:t>
            </a:r>
          </a:p>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Deep Learning Frameworks</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TensorFlow</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and </a:t>
            </a:r>
            <a:r>
              <a:rPr lang="en-IN" sz="1200" b="1" dirty="0" err="1">
                <a:effectLst/>
                <a:latin typeface="Times New Roman" panose="02020603050405020304" pitchFamily="18" charset="0"/>
                <a:ea typeface="Batang" panose="02030600000101010101" pitchFamily="18" charset="-127"/>
                <a:cs typeface="Times New Roman" panose="02020603050405020304" pitchFamily="18" charset="0"/>
              </a:rPr>
              <a:t>PyTorch</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are two leading deep learning frameworks. These frameworks provide extensive tools to build and train deep neural networks, including automatic differentiation, optimized GPU support, and pre-trained models that can be fine-tuned for specific tasks.</a:t>
            </a:r>
          </a:p>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Libraries</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OpenCV</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For image preprocessing tasks such as resizing, filtering, and augmentation.</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NumPy</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To handle numerical operations and array manipulation, which is essential for processing medical images.</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Pandas</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For managing structured data (e.g., patient metadata) during dataset preparation.</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Scikit-learn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A versatile library for implementing traditional machine learning techniques, data preprocessing, and model evaluation.</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Matplotlib</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To visualize training metrics, loss curves, and model predictions during evaluation.</a:t>
            </a:r>
          </a:p>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Cloud Services</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AWS (Amazon Web Services)</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AWS provides scalable and powerful cloud computing resources for running deep learning models, storing datasets, and managing computing clusters. Services like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EC2</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for computation and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S3</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for data storage can be utilized.</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Google </a:t>
            </a:r>
            <a:r>
              <a:rPr lang="en-IN" sz="1200" b="1" dirty="0" err="1">
                <a:effectLst/>
                <a:latin typeface="Times New Roman" panose="02020603050405020304" pitchFamily="18" charset="0"/>
                <a:ea typeface="Batang" panose="02030600000101010101" pitchFamily="18" charset="-127"/>
                <a:cs typeface="Times New Roman" panose="02020603050405020304" pitchFamily="18" charset="0"/>
              </a:rPr>
              <a:t>Colab</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A cloud-based solution that offers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free GPU resources</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for model training, particularly useful for prototyping and running models on a smaller scale.</a:t>
            </a:r>
          </a:p>
          <a:p>
            <a:endParaRPr lang="en-IN" dirty="0"/>
          </a:p>
        </p:txBody>
      </p:sp>
    </p:spTree>
    <p:extLst>
      <p:ext uri="{BB962C8B-B14F-4D97-AF65-F5344CB8AC3E}">
        <p14:creationId xmlns:p14="http://schemas.microsoft.com/office/powerpoint/2010/main" val="2804241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3F1EA1-5D11-E2C1-FE0B-FC144DFC37D6}"/>
              </a:ext>
            </a:extLst>
          </p:cNvPr>
          <p:cNvSpPr>
            <a:spLocks noGrp="1"/>
          </p:cNvSpPr>
          <p:nvPr>
            <p:ph type="title"/>
          </p:nvPr>
        </p:nvSpPr>
        <p:spPr>
          <a:xfrm>
            <a:off x="1295401" y="860213"/>
            <a:ext cx="9601196" cy="653628"/>
          </a:xfrm>
        </p:spPr>
        <p:txBody>
          <a:bodyPr>
            <a:noAutofit/>
          </a:bodyPr>
          <a:lstStyle/>
          <a:p>
            <a:r>
              <a:rPr lang="en-IN" sz="4000" b="1" u="sng" dirty="0">
                <a:effectLst/>
                <a:latin typeface="Times New Roman" panose="02020603050405020304" pitchFamily="18" charset="0"/>
                <a:ea typeface="Batang" panose="02030600000101010101" pitchFamily="18" charset="-127"/>
              </a:rPr>
              <a:t>Data Requirements</a:t>
            </a:r>
            <a:br>
              <a:rPr lang="en-IN" sz="4000" u="sng" dirty="0">
                <a:effectLst/>
                <a:latin typeface="Times New Roman" panose="02020603050405020304" pitchFamily="18" charset="0"/>
                <a:ea typeface="Batang" panose="02030600000101010101" pitchFamily="18" charset="-127"/>
              </a:rPr>
            </a:br>
            <a:endParaRPr lang="en-IN" sz="4000" u="sng" dirty="0"/>
          </a:p>
        </p:txBody>
      </p:sp>
      <p:sp>
        <p:nvSpPr>
          <p:cNvPr id="3" name="Text Placeholder 2">
            <a:extLst>
              <a:ext uri="{FF2B5EF4-FFF2-40B4-BE49-F238E27FC236}">
                <a16:creationId xmlns:a16="http://schemas.microsoft.com/office/drawing/2014/main" id="{80122FA9-3D7F-9E2D-357D-2D064DF4CAFE}"/>
              </a:ext>
            </a:extLst>
          </p:cNvPr>
          <p:cNvSpPr>
            <a:spLocks noGrp="1"/>
          </p:cNvSpPr>
          <p:nvPr>
            <p:ph type="body" idx="1"/>
          </p:nvPr>
        </p:nvSpPr>
        <p:spPr>
          <a:xfrm>
            <a:off x="1295401" y="1412240"/>
            <a:ext cx="9601196" cy="4805680"/>
          </a:xfrm>
        </p:spPr>
        <p:txBody>
          <a:bodyPr>
            <a:normAutofit fontScale="92500"/>
          </a:bodyPr>
          <a:lstStyle/>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Medical Imaging Datasets</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The Cancer Imaging Archive (TCIA)</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This open-source repository contains high-quality, annotated radiological images (CT, MRI scans, etc.) that are essential for training the model to detect cancer. It also provides access to a wide variety of image formats and clinical metadata for comprehensive analysis.</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Histopathologic Cancer Detection Dataset</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This dataset includes annotated histopathological images of tissue samples. Histopathology slides provide highly detailed information about the presence and nature of cancer, crucial for training convolutional networks to recognize cancerous patterns.</a:t>
            </a:r>
          </a:p>
          <a:p>
            <a:pPr marL="342900" lvl="0" indent="-342900">
              <a:lnSpc>
                <a:spcPct val="150000"/>
              </a:lnSpc>
              <a:buSzPts val="1000"/>
              <a:buFont typeface="Symbol" panose="05050102010706020507" pitchFamily="18" charset="2"/>
              <a:buChar char=""/>
              <a:tabLst>
                <a:tab pos="457200" algn="l"/>
              </a:tabLst>
            </a:pPr>
            <a:r>
              <a:rPr lang="en-IN" sz="1200" b="1" dirty="0">
                <a:effectLst/>
                <a:latin typeface="Times New Roman" panose="02020603050405020304" pitchFamily="18" charset="0"/>
                <a:ea typeface="Batang" panose="02030600000101010101" pitchFamily="18" charset="-127"/>
              </a:rPr>
              <a:t>Data Preprocessing Techniques</a:t>
            </a:r>
            <a:r>
              <a:rPr lang="en-IN" sz="1200" dirty="0">
                <a:effectLst/>
                <a:latin typeface="Times New Roman" panose="02020603050405020304" pitchFamily="18" charset="0"/>
                <a:ea typeface="Batang" panose="02030600000101010101" pitchFamily="18" charset="-127"/>
              </a:rPr>
              <a:t>:</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Normalization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Image pixel values are typically in the range [0, 255], which may cause the model to perform poorly.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Normalization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rescales the pixel values to a smaller range, often [0, 1], ensuring faster and more stable training.</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Augmentation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Medical images can be highly variable (in orientation, size, etc.).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Augmentation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methods like random rotation, flipping, zooming, and shifting help increase the dataset size and prevent overfitting by creating slightly varied versions of the images.</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Resizing</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Images of varying sizes need to be resized to a consistent dimension for model input. Resizing ensures that the model can handle batches of data without mismatched image sizes.</a:t>
            </a:r>
          </a:p>
          <a:p>
            <a:pPr marL="742950" lvl="1" indent="-285750">
              <a:lnSpc>
                <a:spcPct val="150000"/>
              </a:lnSpc>
              <a:buSzPts val="1000"/>
              <a:buFont typeface="Courier New" panose="02070309020205020404" pitchFamily="49" charset="0"/>
              <a:buChar char="o"/>
              <a:tabLst>
                <a:tab pos="914400" algn="l"/>
              </a:tabLst>
            </a:pP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Segmentation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Medical image </a:t>
            </a:r>
            <a:r>
              <a:rPr lang="en-IN" sz="1200" b="1" dirty="0">
                <a:effectLst/>
                <a:latin typeface="Times New Roman" panose="02020603050405020304" pitchFamily="18" charset="0"/>
                <a:ea typeface="Batang" panose="02030600000101010101" pitchFamily="18" charset="-127"/>
                <a:cs typeface="Times New Roman" panose="02020603050405020304" pitchFamily="18" charset="0"/>
              </a:rPr>
              <a:t>segmentation</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helps identify specific areas of interest in the images, such as </a:t>
            </a:r>
            <a:r>
              <a:rPr lang="en-IN" sz="1200" dirty="0" err="1">
                <a:effectLst/>
                <a:latin typeface="Times New Roman" panose="02020603050405020304" pitchFamily="18" charset="0"/>
                <a:ea typeface="Batang" panose="02030600000101010101" pitchFamily="18" charset="-127"/>
                <a:cs typeface="Times New Roman" panose="02020603050405020304" pitchFamily="18" charset="0"/>
              </a:rPr>
              <a:t>tumors</a:t>
            </a:r>
            <a:r>
              <a:rPr lang="en-IN" sz="1200" dirty="0">
                <a:effectLst/>
                <a:latin typeface="Times New Roman" panose="02020603050405020304" pitchFamily="18" charset="0"/>
                <a:ea typeface="Batang" panose="02030600000101010101" pitchFamily="18" charset="-127"/>
                <a:cs typeface="Times New Roman" panose="02020603050405020304" pitchFamily="18" charset="0"/>
              </a:rPr>
              <a:t> or lesions. This is crucial for training models to focus on the relevant parts of the image.</a:t>
            </a:r>
          </a:p>
          <a:p>
            <a:endParaRPr lang="en-IN" dirty="0"/>
          </a:p>
        </p:txBody>
      </p:sp>
    </p:spTree>
    <p:extLst>
      <p:ext uri="{BB962C8B-B14F-4D97-AF65-F5344CB8AC3E}">
        <p14:creationId xmlns:p14="http://schemas.microsoft.com/office/powerpoint/2010/main" val="33813985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8DFFCD-21B9-C6D9-9EAC-18B2F05DFA78}"/>
              </a:ext>
            </a:extLst>
          </p:cNvPr>
          <p:cNvSpPr>
            <a:spLocks noGrp="1"/>
          </p:cNvSpPr>
          <p:nvPr>
            <p:ph type="title"/>
          </p:nvPr>
        </p:nvSpPr>
        <p:spPr/>
        <p:txBody>
          <a:bodyPr>
            <a:normAutofit/>
          </a:bodyPr>
          <a:lstStyle/>
          <a:p>
            <a:r>
              <a:rPr lang="en-IN" sz="4000" b="1" u="sng" dirty="0"/>
              <a:t>Gaps Identified</a:t>
            </a:r>
          </a:p>
        </p:txBody>
      </p:sp>
      <p:sp>
        <p:nvSpPr>
          <p:cNvPr id="3" name="Text Placeholder 2">
            <a:extLst>
              <a:ext uri="{FF2B5EF4-FFF2-40B4-BE49-F238E27FC236}">
                <a16:creationId xmlns:a16="http://schemas.microsoft.com/office/drawing/2014/main" id="{2C3F18F9-996E-D6C3-A8D5-6098E15EFEFF}"/>
              </a:ext>
            </a:extLst>
          </p:cNvPr>
          <p:cNvSpPr>
            <a:spLocks noGrp="1"/>
          </p:cNvSpPr>
          <p:nvPr>
            <p:ph type="body" idx="1"/>
          </p:nvPr>
        </p:nvSpPr>
        <p:spPr/>
        <p:txBody>
          <a:bodyPr/>
          <a:lstStyle/>
          <a:p>
            <a:r>
              <a:rPr lang="en-IN" dirty="0"/>
              <a:t>Model generalization across diverse datasets.</a:t>
            </a:r>
          </a:p>
          <a:p>
            <a:r>
              <a:rPr lang="en-IN" dirty="0"/>
              <a:t>Lack of interpretable AI in clinical practice.</a:t>
            </a:r>
          </a:p>
          <a:p>
            <a:r>
              <a:rPr lang="en-IN" dirty="0"/>
              <a:t>Limited multi-modal integration (e.g., histopathology + CT/MRI).</a:t>
            </a:r>
          </a:p>
          <a:p>
            <a:r>
              <a:rPr lang="en-IN" dirty="0"/>
              <a:t>Underexplored ensemble approaches combining CNNs and transformers.</a:t>
            </a:r>
          </a:p>
        </p:txBody>
      </p:sp>
    </p:spTree>
    <p:extLst>
      <p:ext uri="{BB962C8B-B14F-4D97-AF65-F5344CB8AC3E}">
        <p14:creationId xmlns:p14="http://schemas.microsoft.com/office/powerpoint/2010/main" val="130415307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6FB097-13DA-2478-D90A-42C23C4D94EC}"/>
              </a:ext>
            </a:extLst>
          </p:cNvPr>
          <p:cNvSpPr>
            <a:spLocks noGrp="1"/>
          </p:cNvSpPr>
          <p:nvPr>
            <p:ph type="title"/>
          </p:nvPr>
        </p:nvSpPr>
        <p:spPr/>
        <p:txBody>
          <a:bodyPr>
            <a:noAutofit/>
          </a:bodyPr>
          <a:lstStyle/>
          <a:p>
            <a:r>
              <a:rPr lang="en-US" sz="4000" b="1" u="sng" dirty="0">
                <a:effectLst/>
                <a:latin typeface="Times New Roman" panose="02020603050405020304" pitchFamily="18" charset="0"/>
                <a:ea typeface="Batang" panose="02030600000101010101" pitchFamily="18" charset="-127"/>
              </a:rPr>
              <a:t>Work Breakdown Structure:</a:t>
            </a:r>
            <a:br>
              <a:rPr lang="en-IN" sz="4000" b="1" u="sng" dirty="0">
                <a:effectLst/>
                <a:latin typeface="Times New Roman" panose="02020603050405020304" pitchFamily="18" charset="0"/>
                <a:ea typeface="Batang" panose="02030600000101010101" pitchFamily="18" charset="-127"/>
              </a:rPr>
            </a:br>
            <a:endParaRPr lang="en-IN" sz="4000" b="1" u="sng" dirty="0"/>
          </a:p>
        </p:txBody>
      </p:sp>
      <p:sp>
        <p:nvSpPr>
          <p:cNvPr id="3" name="Text Placeholder 2">
            <a:extLst>
              <a:ext uri="{FF2B5EF4-FFF2-40B4-BE49-F238E27FC236}">
                <a16:creationId xmlns:a16="http://schemas.microsoft.com/office/drawing/2014/main" id="{0DAF664F-4ADF-C9E5-D846-8B4BF311BD8D}"/>
              </a:ext>
            </a:extLst>
          </p:cNvPr>
          <p:cNvSpPr>
            <a:spLocks noGrp="1"/>
          </p:cNvSpPr>
          <p:nvPr>
            <p:ph type="body" idx="1"/>
          </p:nvPr>
        </p:nvSpPr>
        <p:spPr>
          <a:xfrm>
            <a:off x="1295401" y="1863524"/>
            <a:ext cx="9601196" cy="4012344"/>
          </a:xfrm>
        </p:spPr>
        <p:txBody>
          <a:bodyPr/>
          <a:lstStyle/>
          <a:p>
            <a:r>
              <a:rPr lang="en-US" sz="1800" dirty="0">
                <a:effectLst/>
                <a:latin typeface="Times New Roman" panose="02020603050405020304" pitchFamily="18" charset="0"/>
                <a:ea typeface="Batang" panose="02030600000101010101" pitchFamily="18" charset="-127"/>
              </a:rPr>
              <a:t>work breakdown structure (WBS) is a visual, hierarchical and deliverable-oriented deconstruction of a project. A Deliverable-Based Work Breakdown Structure clearly demonstrates the relationship between the project deliverables and the scope.</a:t>
            </a:r>
            <a:endParaRPr lang="en-IN" sz="1800" dirty="0">
              <a:effectLst/>
              <a:latin typeface="Times New Roman" panose="02020603050405020304" pitchFamily="18" charset="0"/>
              <a:ea typeface="Batang" panose="02030600000101010101" pitchFamily="18" charset="-127"/>
            </a:endParaRPr>
          </a:p>
          <a:p>
            <a:endParaRPr lang="en-IN" dirty="0"/>
          </a:p>
        </p:txBody>
      </p:sp>
      <p:pic>
        <p:nvPicPr>
          <p:cNvPr id="5" name="Picture 4" descr="A screenshot of a computer&#10;&#10;Description automatically generated">
            <a:extLst>
              <a:ext uri="{FF2B5EF4-FFF2-40B4-BE49-F238E27FC236}">
                <a16:creationId xmlns:a16="http://schemas.microsoft.com/office/drawing/2014/main" id="{25BFEAE6-9E4F-365A-9725-30FB35103D60}"/>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2552186" y="3289055"/>
            <a:ext cx="6055995" cy="1936750"/>
          </a:xfrm>
          <a:prstGeom prst="rect">
            <a:avLst/>
          </a:prstGeom>
          <a:noFill/>
          <a:ln>
            <a:noFill/>
          </a:ln>
        </p:spPr>
      </p:pic>
    </p:spTree>
    <p:extLst>
      <p:ext uri="{BB962C8B-B14F-4D97-AF65-F5344CB8AC3E}">
        <p14:creationId xmlns:p14="http://schemas.microsoft.com/office/powerpoint/2010/main" val="16837122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632BAFC1-6BE6-4BB0-B224-290F4704E82B}"/>
              </a:ext>
            </a:extLst>
          </p:cNvPr>
          <p:cNvPicPr>
            <a:picLocks noChangeAspect="1"/>
          </p:cNvPicPr>
          <p:nvPr/>
        </p:nvPicPr>
        <p:blipFill>
          <a:blip r:embed="rId2"/>
          <a:stretch>
            <a:fillRect/>
          </a:stretch>
        </p:blipFill>
        <p:spPr>
          <a:xfrm>
            <a:off x="4768770" y="556142"/>
            <a:ext cx="6889501" cy="5745716"/>
          </a:xfrm>
          <a:prstGeom prst="rect">
            <a:avLst/>
          </a:prstGeom>
        </p:spPr>
      </p:pic>
      <p:sp>
        <p:nvSpPr>
          <p:cNvPr id="3" name="Text Placeholder 2">
            <a:extLst>
              <a:ext uri="{FF2B5EF4-FFF2-40B4-BE49-F238E27FC236}">
                <a16:creationId xmlns:a16="http://schemas.microsoft.com/office/drawing/2014/main" id="{8AAB99BC-4D39-41EA-AD2A-6E84C22EFABF}"/>
              </a:ext>
            </a:extLst>
          </p:cNvPr>
          <p:cNvSpPr>
            <a:spLocks noGrp="1"/>
          </p:cNvSpPr>
          <p:nvPr>
            <p:ph type="body" idx="1"/>
          </p:nvPr>
        </p:nvSpPr>
        <p:spPr>
          <a:xfrm>
            <a:off x="982884" y="2753702"/>
            <a:ext cx="9601196" cy="3318936"/>
          </a:xfrm>
        </p:spPr>
        <p:txBody>
          <a:bodyPr>
            <a:normAutofit/>
          </a:bodyPr>
          <a:lstStyle/>
          <a:p>
            <a:pPr marL="0" indent="0">
              <a:buNone/>
            </a:pPr>
            <a:r>
              <a:rPr lang="en-IN" sz="4000" b="1" dirty="0"/>
              <a:t>  </a:t>
            </a:r>
            <a:r>
              <a:rPr lang="en-IN" sz="4000" b="1" u="sng" dirty="0"/>
              <a:t>Gantt Chart:</a:t>
            </a:r>
            <a:endParaRPr lang="en-IN" sz="4000" u="sng" dirty="0"/>
          </a:p>
        </p:txBody>
      </p:sp>
    </p:spTree>
    <p:extLst>
      <p:ext uri="{BB962C8B-B14F-4D97-AF65-F5344CB8AC3E}">
        <p14:creationId xmlns:p14="http://schemas.microsoft.com/office/powerpoint/2010/main" val="142139563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CCBB33ED-AE09-919A-C7F6-E52334D3F7DD}"/>
              </a:ext>
            </a:extLst>
          </p:cNvPr>
          <p:cNvSpPr>
            <a:spLocks noGrp="1"/>
          </p:cNvSpPr>
          <p:nvPr>
            <p:ph type="body" idx="1"/>
          </p:nvPr>
        </p:nvSpPr>
        <p:spPr>
          <a:xfrm>
            <a:off x="1087056" y="2714007"/>
            <a:ext cx="9601196" cy="3318936"/>
          </a:xfrm>
        </p:spPr>
        <p:txBody>
          <a:bodyPr>
            <a:normAutofit/>
          </a:bodyPr>
          <a:lstStyle/>
          <a:p>
            <a:r>
              <a:rPr lang="en-US" sz="4000" b="1" u="sng" kern="0" dirty="0">
                <a:effectLst/>
                <a:latin typeface="Times New Roman" panose="02020603050405020304" pitchFamily="18" charset="0"/>
                <a:ea typeface="Batang" panose="02030600000101010101" pitchFamily="18" charset="-127"/>
              </a:rPr>
              <a:t>Workflow Model:</a:t>
            </a:r>
            <a:endParaRPr lang="en-IN" sz="4000" dirty="0"/>
          </a:p>
        </p:txBody>
      </p:sp>
      <p:pic>
        <p:nvPicPr>
          <p:cNvPr id="4" name="Picture 3" descr="PlantUML diagram">
            <a:extLst>
              <a:ext uri="{FF2B5EF4-FFF2-40B4-BE49-F238E27FC236}">
                <a16:creationId xmlns:a16="http://schemas.microsoft.com/office/drawing/2014/main" id="{5D192ECF-15AE-8B4B-CBC2-B7C4E10398B9}"/>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5477912" y="670117"/>
            <a:ext cx="6044935" cy="5207886"/>
          </a:xfrm>
          <a:prstGeom prst="rect">
            <a:avLst/>
          </a:prstGeom>
          <a:noFill/>
          <a:ln>
            <a:noFill/>
          </a:ln>
        </p:spPr>
      </p:pic>
    </p:spTree>
    <p:extLst>
      <p:ext uri="{BB962C8B-B14F-4D97-AF65-F5344CB8AC3E}">
        <p14:creationId xmlns:p14="http://schemas.microsoft.com/office/powerpoint/2010/main" val="157826288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8B48824-537E-8AFB-D414-3336BB480C8F}"/>
              </a:ext>
            </a:extLst>
          </p:cNvPr>
          <p:cNvSpPr>
            <a:spLocks noGrp="1"/>
          </p:cNvSpPr>
          <p:nvPr>
            <p:ph type="title"/>
          </p:nvPr>
        </p:nvSpPr>
        <p:spPr/>
        <p:txBody>
          <a:bodyPr/>
          <a:lstStyle/>
          <a:p>
            <a:r>
              <a:rPr lang="en-IN" b="1" u="sng" dirty="0"/>
              <a:t>System Architecture</a:t>
            </a:r>
          </a:p>
        </p:txBody>
      </p:sp>
      <p:sp>
        <p:nvSpPr>
          <p:cNvPr id="3" name="Text Placeholder 2">
            <a:extLst>
              <a:ext uri="{FF2B5EF4-FFF2-40B4-BE49-F238E27FC236}">
                <a16:creationId xmlns:a16="http://schemas.microsoft.com/office/drawing/2014/main" id="{5954D649-4A49-9A26-2A93-28847A62AD78}"/>
              </a:ext>
            </a:extLst>
          </p:cNvPr>
          <p:cNvSpPr>
            <a:spLocks noGrp="1"/>
          </p:cNvSpPr>
          <p:nvPr>
            <p:ph type="body" idx="1"/>
          </p:nvPr>
        </p:nvSpPr>
        <p:spPr/>
        <p:txBody>
          <a:bodyPr/>
          <a:lstStyle/>
          <a:p>
            <a:r>
              <a:rPr lang="en-GB" dirty="0"/>
              <a:t>Modular and layered approach.</a:t>
            </a:r>
          </a:p>
          <a:p>
            <a:r>
              <a:rPr lang="en-GB" dirty="0"/>
              <a:t>Modules: Data preprocessing, feature extraction, ensemble learning, model evaluation, explainability, deployment.</a:t>
            </a:r>
          </a:p>
          <a:p>
            <a:r>
              <a:rPr lang="en-GB" dirty="0"/>
              <a:t>The diagram will be mentioned below</a:t>
            </a:r>
            <a:endParaRPr lang="en-IN" dirty="0"/>
          </a:p>
        </p:txBody>
      </p:sp>
    </p:spTree>
    <p:extLst>
      <p:ext uri="{BB962C8B-B14F-4D97-AF65-F5344CB8AC3E}">
        <p14:creationId xmlns:p14="http://schemas.microsoft.com/office/powerpoint/2010/main" val="35961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8157AA-70C9-797A-E42F-2F69AEE1D739}"/>
              </a:ext>
            </a:extLst>
          </p:cNvPr>
          <p:cNvSpPr>
            <a:spLocks noGrp="1"/>
          </p:cNvSpPr>
          <p:nvPr>
            <p:ph type="title"/>
          </p:nvPr>
        </p:nvSpPr>
        <p:spPr/>
        <p:txBody>
          <a:bodyPr/>
          <a:lstStyle/>
          <a:p>
            <a:endParaRPr lang="en-IN"/>
          </a:p>
        </p:txBody>
      </p:sp>
      <p:sp>
        <p:nvSpPr>
          <p:cNvPr id="3" name="Text Placeholder 2">
            <a:extLst>
              <a:ext uri="{FF2B5EF4-FFF2-40B4-BE49-F238E27FC236}">
                <a16:creationId xmlns:a16="http://schemas.microsoft.com/office/drawing/2014/main" id="{F8B13057-ED66-7890-9635-F62BCAE9936B}"/>
              </a:ext>
            </a:extLst>
          </p:cNvPr>
          <p:cNvSpPr>
            <a:spLocks noGrp="1"/>
          </p:cNvSpPr>
          <p:nvPr>
            <p:ph type="body" idx="1"/>
          </p:nvPr>
        </p:nvSpPr>
        <p:spPr/>
        <p:txBody>
          <a:bodyPr/>
          <a:lstStyle/>
          <a:p>
            <a:endParaRPr lang="en-IN" dirty="0"/>
          </a:p>
        </p:txBody>
      </p:sp>
      <p:pic>
        <p:nvPicPr>
          <p:cNvPr id="4" name="Picture 3" descr="A screenshot of a cell phone&#10;&#10;Description automatically generated">
            <a:extLst>
              <a:ext uri="{FF2B5EF4-FFF2-40B4-BE49-F238E27FC236}">
                <a16:creationId xmlns:a16="http://schemas.microsoft.com/office/drawing/2014/main" id="{2D3086D9-C8F2-6AB4-B92D-02340DDC3203}"/>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79937" y="982133"/>
            <a:ext cx="11019693" cy="5113868"/>
          </a:xfrm>
          <a:prstGeom prst="rect">
            <a:avLst/>
          </a:prstGeom>
          <a:noFill/>
          <a:ln>
            <a:noFill/>
          </a:ln>
        </p:spPr>
      </p:pic>
    </p:spTree>
    <p:extLst>
      <p:ext uri="{BB962C8B-B14F-4D97-AF65-F5344CB8AC3E}">
        <p14:creationId xmlns:p14="http://schemas.microsoft.com/office/powerpoint/2010/main" val="375207457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730AEB-A12A-FEF6-8B0A-D5E6AAC1624A}"/>
              </a:ext>
            </a:extLst>
          </p:cNvPr>
          <p:cNvSpPr>
            <a:spLocks noGrp="1"/>
          </p:cNvSpPr>
          <p:nvPr>
            <p:ph type="title"/>
          </p:nvPr>
        </p:nvSpPr>
        <p:spPr/>
        <p:txBody>
          <a:bodyPr>
            <a:normAutofit/>
          </a:bodyPr>
          <a:lstStyle/>
          <a:p>
            <a:pPr algn="l"/>
            <a:r>
              <a:rPr lang="en-IN" sz="4000" b="1" u="sng" dirty="0"/>
              <a:t>Data Flow Diagram</a:t>
            </a:r>
          </a:p>
        </p:txBody>
      </p:sp>
      <p:sp>
        <p:nvSpPr>
          <p:cNvPr id="3" name="Text Placeholder 2">
            <a:extLst>
              <a:ext uri="{FF2B5EF4-FFF2-40B4-BE49-F238E27FC236}">
                <a16:creationId xmlns:a16="http://schemas.microsoft.com/office/drawing/2014/main" id="{070DBA78-91CD-E32A-F8E0-51785F73F725}"/>
              </a:ext>
            </a:extLst>
          </p:cNvPr>
          <p:cNvSpPr>
            <a:spLocks noGrp="1"/>
          </p:cNvSpPr>
          <p:nvPr>
            <p:ph type="body" idx="1"/>
          </p:nvPr>
        </p:nvSpPr>
        <p:spPr/>
        <p:txBody>
          <a:bodyPr/>
          <a:lstStyle/>
          <a:p>
            <a:r>
              <a:rPr lang="en-GB" dirty="0"/>
              <a:t>Flow of data from acquisition </a:t>
            </a:r>
          </a:p>
          <a:p>
            <a:pPr marL="0" indent="0">
              <a:buNone/>
            </a:pPr>
            <a:r>
              <a:rPr lang="en-GB" dirty="0"/>
              <a:t>     to deployment</a:t>
            </a:r>
          </a:p>
          <a:p>
            <a:endParaRPr lang="en-IN" dirty="0"/>
          </a:p>
        </p:txBody>
      </p:sp>
      <p:pic>
        <p:nvPicPr>
          <p:cNvPr id="4" name="Picture 3" descr="PlantUML diagram">
            <a:extLst>
              <a:ext uri="{FF2B5EF4-FFF2-40B4-BE49-F238E27FC236}">
                <a16:creationId xmlns:a16="http://schemas.microsoft.com/office/drawing/2014/main" id="{297BC740-F599-AD8B-409E-103AE3B40D0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836285" y="655319"/>
            <a:ext cx="5731510" cy="5547361"/>
          </a:xfrm>
          <a:prstGeom prst="rect">
            <a:avLst/>
          </a:prstGeom>
          <a:noFill/>
          <a:ln>
            <a:noFill/>
          </a:ln>
        </p:spPr>
      </p:pic>
    </p:spTree>
    <p:extLst>
      <p:ext uri="{BB962C8B-B14F-4D97-AF65-F5344CB8AC3E}">
        <p14:creationId xmlns:p14="http://schemas.microsoft.com/office/powerpoint/2010/main" val="291404289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DEA76EF-4CED-8C5B-6026-786944BD4EC5}"/>
              </a:ext>
            </a:extLst>
          </p:cNvPr>
          <p:cNvSpPr>
            <a:spLocks noGrp="1"/>
          </p:cNvSpPr>
          <p:nvPr>
            <p:ph type="title"/>
          </p:nvPr>
        </p:nvSpPr>
        <p:spPr/>
        <p:txBody>
          <a:bodyPr>
            <a:normAutofit/>
          </a:bodyPr>
          <a:lstStyle/>
          <a:p>
            <a:r>
              <a:rPr lang="en-IN" sz="4000" b="1" u="sng" dirty="0"/>
              <a:t>Use Case Diagram</a:t>
            </a:r>
          </a:p>
        </p:txBody>
      </p:sp>
      <p:sp>
        <p:nvSpPr>
          <p:cNvPr id="3" name="Text Placeholder 2">
            <a:extLst>
              <a:ext uri="{FF2B5EF4-FFF2-40B4-BE49-F238E27FC236}">
                <a16:creationId xmlns:a16="http://schemas.microsoft.com/office/drawing/2014/main" id="{F96C3966-F09D-6681-6E2E-81774C52E840}"/>
              </a:ext>
            </a:extLst>
          </p:cNvPr>
          <p:cNvSpPr>
            <a:spLocks noGrp="1"/>
          </p:cNvSpPr>
          <p:nvPr>
            <p:ph type="body" idx="1"/>
          </p:nvPr>
        </p:nvSpPr>
        <p:spPr/>
        <p:txBody>
          <a:bodyPr/>
          <a:lstStyle/>
          <a:p>
            <a:r>
              <a:rPr lang="en-GB" dirty="0"/>
              <a:t>Interaction between users (clinicians, radiologists) and the system.</a:t>
            </a:r>
            <a:endParaRPr lang="en-IN" dirty="0"/>
          </a:p>
        </p:txBody>
      </p:sp>
      <p:pic>
        <p:nvPicPr>
          <p:cNvPr id="4" name="Picture 3">
            <a:extLst>
              <a:ext uri="{FF2B5EF4-FFF2-40B4-BE49-F238E27FC236}">
                <a16:creationId xmlns:a16="http://schemas.microsoft.com/office/drawing/2014/main" id="{24F2997E-4E78-02C7-55CE-DE4255C326FF}"/>
              </a:ext>
            </a:extLst>
          </p:cNvPr>
          <p:cNvPicPr>
            <a:picLocks noChangeAspect="1"/>
          </p:cNvPicPr>
          <p:nvPr/>
        </p:nvPicPr>
        <p:blipFill>
          <a:blip r:embed="rId2"/>
          <a:stretch>
            <a:fillRect/>
          </a:stretch>
        </p:blipFill>
        <p:spPr>
          <a:xfrm>
            <a:off x="2956561" y="3235960"/>
            <a:ext cx="6614408" cy="2275232"/>
          </a:xfrm>
          <a:prstGeom prst="rect">
            <a:avLst/>
          </a:prstGeom>
        </p:spPr>
      </p:pic>
    </p:spTree>
    <p:extLst>
      <p:ext uri="{BB962C8B-B14F-4D97-AF65-F5344CB8AC3E}">
        <p14:creationId xmlns:p14="http://schemas.microsoft.com/office/powerpoint/2010/main" val="31957415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781646-2549-5693-9093-E7F3C3804FC8}"/>
              </a:ext>
            </a:extLst>
          </p:cNvPr>
          <p:cNvSpPr>
            <a:spLocks noGrp="1"/>
          </p:cNvSpPr>
          <p:nvPr>
            <p:ph type="title"/>
          </p:nvPr>
        </p:nvSpPr>
        <p:spPr/>
        <p:txBody>
          <a:bodyPr>
            <a:normAutofit/>
          </a:bodyPr>
          <a:lstStyle/>
          <a:p>
            <a:r>
              <a:rPr lang="en-IN" b="1" u="sng" dirty="0"/>
              <a:t>Abstract</a:t>
            </a:r>
          </a:p>
        </p:txBody>
      </p:sp>
      <p:sp>
        <p:nvSpPr>
          <p:cNvPr id="3" name="Text Placeholder 2">
            <a:extLst>
              <a:ext uri="{FF2B5EF4-FFF2-40B4-BE49-F238E27FC236}">
                <a16:creationId xmlns:a16="http://schemas.microsoft.com/office/drawing/2014/main" id="{5C3D4D5C-7D1F-E04A-5ABC-1565474DD096}"/>
              </a:ext>
            </a:extLst>
          </p:cNvPr>
          <p:cNvSpPr>
            <a:spLocks noGrp="1"/>
          </p:cNvSpPr>
          <p:nvPr>
            <p:ph type="body" idx="1"/>
          </p:nvPr>
        </p:nvSpPr>
        <p:spPr/>
        <p:txBody>
          <a:bodyPr/>
          <a:lstStyle/>
          <a:p>
            <a:r>
              <a:rPr lang="en-GB" dirty="0"/>
              <a:t>Colorectal cancer (CRC) is a leading cause of cancer-related deaths.</a:t>
            </a:r>
          </a:p>
          <a:p>
            <a:r>
              <a:rPr lang="en-GB" dirty="0"/>
              <a:t>Traditional methods are time-consuming and invasive.</a:t>
            </a:r>
          </a:p>
          <a:p>
            <a:r>
              <a:rPr lang="en-GB" dirty="0"/>
              <a:t>Proposed solution: Ensemble of pre-trained CNN and transformer models.</a:t>
            </a:r>
          </a:p>
          <a:p>
            <a:r>
              <a:rPr lang="en-GB" dirty="0"/>
              <a:t>Explainability techniques: SHAP and Grad-CAM for transparency.</a:t>
            </a:r>
          </a:p>
          <a:p>
            <a:r>
              <a:rPr lang="en-GB" dirty="0"/>
              <a:t>Results: Improved accuracy and generalization.</a:t>
            </a:r>
            <a:endParaRPr lang="en-IN" dirty="0"/>
          </a:p>
        </p:txBody>
      </p:sp>
    </p:spTree>
    <p:extLst>
      <p:ext uri="{BB962C8B-B14F-4D97-AF65-F5344CB8AC3E}">
        <p14:creationId xmlns:p14="http://schemas.microsoft.com/office/powerpoint/2010/main" val="313817596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3E1456-CD1A-3C05-390B-799E8F07BA50}"/>
              </a:ext>
            </a:extLst>
          </p:cNvPr>
          <p:cNvSpPr>
            <a:spLocks noGrp="1"/>
          </p:cNvSpPr>
          <p:nvPr>
            <p:ph type="title"/>
          </p:nvPr>
        </p:nvSpPr>
        <p:spPr/>
        <p:txBody>
          <a:bodyPr>
            <a:normAutofit fontScale="90000"/>
          </a:bodyPr>
          <a:lstStyle/>
          <a:p>
            <a:r>
              <a:rPr lang="en-US" sz="4400" b="1" u="sng" dirty="0">
                <a:effectLst/>
                <a:latin typeface="Times New Roman" panose="02020603050405020304" pitchFamily="18" charset="0"/>
                <a:ea typeface="Batang" panose="02030600000101010101" pitchFamily="18" charset="-127"/>
              </a:rPr>
              <a:t>Class Diagram </a:t>
            </a:r>
            <a:br>
              <a:rPr lang="en-IN" sz="4400" dirty="0">
                <a:effectLst/>
                <a:latin typeface="Times New Roman" panose="02020603050405020304" pitchFamily="18" charset="0"/>
                <a:ea typeface="Batang" panose="02030600000101010101" pitchFamily="18" charset="-127"/>
              </a:rPr>
            </a:br>
            <a:endParaRPr lang="en-IN" dirty="0"/>
          </a:p>
        </p:txBody>
      </p:sp>
      <p:sp>
        <p:nvSpPr>
          <p:cNvPr id="3" name="Text Placeholder 2">
            <a:extLst>
              <a:ext uri="{FF2B5EF4-FFF2-40B4-BE49-F238E27FC236}">
                <a16:creationId xmlns:a16="http://schemas.microsoft.com/office/drawing/2014/main" id="{B48590BA-2CAA-D078-38F8-4CCB82C85BE4}"/>
              </a:ext>
            </a:extLst>
          </p:cNvPr>
          <p:cNvSpPr>
            <a:spLocks noGrp="1"/>
          </p:cNvSpPr>
          <p:nvPr>
            <p:ph type="body" idx="1"/>
          </p:nvPr>
        </p:nvSpPr>
        <p:spPr>
          <a:xfrm>
            <a:off x="1295402" y="2146266"/>
            <a:ext cx="9601196" cy="3318936"/>
          </a:xfrm>
        </p:spPr>
        <p:txBody>
          <a:bodyPr/>
          <a:lstStyle/>
          <a:p>
            <a:pPr algn="just">
              <a:lnSpc>
                <a:spcPct val="115000"/>
              </a:lnSpc>
              <a:spcAft>
                <a:spcPts val="800"/>
              </a:spcAft>
            </a:pPr>
            <a:r>
              <a:rPr lang="en-US" sz="1800" dirty="0">
                <a:effectLst/>
                <a:latin typeface="Times New Roman" panose="02020603050405020304" pitchFamily="18" charset="0"/>
                <a:ea typeface="Batang" panose="02030600000101010101" pitchFamily="18" charset="-127"/>
              </a:rPr>
              <a:t>Class diagrams are a type of UML (Unified Modeling Language) diagram used in software engineering to visually represent the structure and relationships of classes within a system. It provides a high-level overview of a system’s design, helping to communicate and document the structure of the software.</a:t>
            </a:r>
            <a:endParaRPr lang="en-IN" sz="1800" dirty="0">
              <a:effectLst/>
              <a:latin typeface="Times New Roman" panose="02020603050405020304" pitchFamily="18" charset="0"/>
              <a:ea typeface="Batang" panose="02030600000101010101" pitchFamily="18" charset="-127"/>
            </a:endParaRPr>
          </a:p>
          <a:p>
            <a:endParaRPr lang="en-IN" dirty="0"/>
          </a:p>
        </p:txBody>
      </p:sp>
      <p:pic>
        <p:nvPicPr>
          <p:cNvPr id="4" name="Picture 3">
            <a:extLst>
              <a:ext uri="{FF2B5EF4-FFF2-40B4-BE49-F238E27FC236}">
                <a16:creationId xmlns:a16="http://schemas.microsoft.com/office/drawing/2014/main" id="{C9A1C27C-5ACC-4C9A-3810-081FC8B038B8}"/>
              </a:ext>
            </a:extLst>
          </p:cNvPr>
          <p:cNvPicPr>
            <a:picLocks noChangeAspect="1"/>
          </p:cNvPicPr>
          <p:nvPr/>
        </p:nvPicPr>
        <p:blipFill>
          <a:blip r:embed="rId2"/>
          <a:stretch>
            <a:fillRect/>
          </a:stretch>
        </p:blipFill>
        <p:spPr>
          <a:xfrm>
            <a:off x="2956311" y="3693974"/>
            <a:ext cx="5730737" cy="2341067"/>
          </a:xfrm>
          <a:prstGeom prst="rect">
            <a:avLst/>
          </a:prstGeom>
        </p:spPr>
      </p:pic>
    </p:spTree>
    <p:extLst>
      <p:ext uri="{BB962C8B-B14F-4D97-AF65-F5344CB8AC3E}">
        <p14:creationId xmlns:p14="http://schemas.microsoft.com/office/powerpoint/2010/main" val="55416883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CABBB7-014B-D23E-6BF3-21FD126FAB72}"/>
              </a:ext>
            </a:extLst>
          </p:cNvPr>
          <p:cNvSpPr>
            <a:spLocks noGrp="1"/>
          </p:cNvSpPr>
          <p:nvPr>
            <p:ph type="title"/>
          </p:nvPr>
        </p:nvSpPr>
        <p:spPr/>
        <p:txBody>
          <a:bodyPr/>
          <a:lstStyle/>
          <a:p>
            <a:r>
              <a:rPr lang="en-IN" b="1" u="sng" dirty="0"/>
              <a:t>Data Collection and Preprocessing</a:t>
            </a:r>
          </a:p>
        </p:txBody>
      </p:sp>
      <p:sp>
        <p:nvSpPr>
          <p:cNvPr id="3" name="Text Placeholder 2">
            <a:extLst>
              <a:ext uri="{FF2B5EF4-FFF2-40B4-BE49-F238E27FC236}">
                <a16:creationId xmlns:a16="http://schemas.microsoft.com/office/drawing/2014/main" id="{C5E4B988-E5F8-51CF-21E7-0516271B9703}"/>
              </a:ext>
            </a:extLst>
          </p:cNvPr>
          <p:cNvSpPr>
            <a:spLocks noGrp="1"/>
          </p:cNvSpPr>
          <p:nvPr>
            <p:ph type="body" idx="1"/>
          </p:nvPr>
        </p:nvSpPr>
        <p:spPr/>
        <p:txBody>
          <a:bodyPr>
            <a:normAutofit/>
          </a:bodyPr>
          <a:lstStyle/>
          <a:p>
            <a:r>
              <a:rPr lang="en-IN" dirty="0"/>
              <a:t>Datasets: TCIA (radiological scans), Histopathologic Cancer Detection Dataset.</a:t>
            </a:r>
          </a:p>
          <a:p>
            <a:r>
              <a:rPr lang="en-IN" dirty="0"/>
              <a:t>Preprocessing:</a:t>
            </a:r>
          </a:p>
          <a:p>
            <a:r>
              <a:rPr lang="en-IN" dirty="0"/>
              <a:t>Normalization, histogram equalization.</a:t>
            </a:r>
          </a:p>
          <a:p>
            <a:r>
              <a:rPr lang="en-IN" dirty="0"/>
              <a:t>Augmentation: Rotation, flipping, zooming.</a:t>
            </a:r>
          </a:p>
          <a:p>
            <a:r>
              <a:rPr lang="en-IN" dirty="0"/>
              <a:t>Resizing and segmentation (U-Net, Mask R-CNN).</a:t>
            </a:r>
          </a:p>
        </p:txBody>
      </p:sp>
    </p:spTree>
    <p:extLst>
      <p:ext uri="{BB962C8B-B14F-4D97-AF65-F5344CB8AC3E}">
        <p14:creationId xmlns:p14="http://schemas.microsoft.com/office/powerpoint/2010/main" val="305676410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28D07-A710-4CE1-365C-BA48EC93F339}"/>
              </a:ext>
            </a:extLst>
          </p:cNvPr>
          <p:cNvSpPr>
            <a:spLocks noGrp="1"/>
          </p:cNvSpPr>
          <p:nvPr>
            <p:ph type="title"/>
          </p:nvPr>
        </p:nvSpPr>
        <p:spPr/>
        <p:txBody>
          <a:bodyPr/>
          <a:lstStyle/>
          <a:p>
            <a:r>
              <a:rPr lang="en-IN" b="1" u="sng" dirty="0"/>
              <a:t> Model Implementation</a:t>
            </a:r>
          </a:p>
        </p:txBody>
      </p:sp>
      <p:sp>
        <p:nvSpPr>
          <p:cNvPr id="3" name="Text Placeholder 2">
            <a:extLst>
              <a:ext uri="{FF2B5EF4-FFF2-40B4-BE49-F238E27FC236}">
                <a16:creationId xmlns:a16="http://schemas.microsoft.com/office/drawing/2014/main" id="{9AE6F3B2-B96C-39ED-E728-A414B47B7437}"/>
              </a:ext>
            </a:extLst>
          </p:cNvPr>
          <p:cNvSpPr>
            <a:spLocks noGrp="1"/>
          </p:cNvSpPr>
          <p:nvPr>
            <p:ph type="body" idx="1"/>
          </p:nvPr>
        </p:nvSpPr>
        <p:spPr/>
        <p:txBody>
          <a:bodyPr/>
          <a:lstStyle/>
          <a:p>
            <a:pPr algn="l">
              <a:spcBef>
                <a:spcPts val="300"/>
              </a:spcBef>
              <a:buFont typeface="Arial" panose="020B0604020202020204" pitchFamily="34" charset="0"/>
              <a:buChar char="•"/>
            </a:pPr>
            <a:r>
              <a:rPr lang="en-IN" b="1" i="0" dirty="0">
                <a:solidFill>
                  <a:schemeClr val="tx1"/>
                </a:solidFill>
                <a:effectLst/>
                <a:latin typeface="Inter"/>
              </a:rPr>
              <a:t>CNN-Based Models:</a:t>
            </a:r>
            <a:r>
              <a:rPr lang="en-IN" b="0" i="0" dirty="0">
                <a:solidFill>
                  <a:schemeClr val="tx1"/>
                </a:solidFill>
                <a:effectLst/>
                <a:latin typeface="Inter"/>
              </a:rPr>
              <a:t> ResNet-50, EfficientNet-B7, Inception-v3.</a:t>
            </a:r>
          </a:p>
          <a:p>
            <a:pPr algn="l">
              <a:spcBef>
                <a:spcPts val="300"/>
              </a:spcBef>
              <a:buFont typeface="Arial" panose="020B0604020202020204" pitchFamily="34" charset="0"/>
              <a:buChar char="•"/>
            </a:pPr>
            <a:r>
              <a:rPr lang="en-IN" b="1" i="0" dirty="0">
                <a:solidFill>
                  <a:schemeClr val="tx1"/>
                </a:solidFill>
                <a:effectLst/>
                <a:latin typeface="Inter"/>
              </a:rPr>
              <a:t>Transformer-Based Models:</a:t>
            </a:r>
            <a:r>
              <a:rPr lang="en-IN" b="0" i="0" dirty="0">
                <a:solidFill>
                  <a:schemeClr val="tx1"/>
                </a:solidFill>
                <a:effectLst/>
                <a:latin typeface="Inter"/>
              </a:rPr>
              <a:t> Vision Transformer (</a:t>
            </a:r>
            <a:r>
              <a:rPr lang="en-IN" b="0" i="0" dirty="0" err="1">
                <a:solidFill>
                  <a:schemeClr val="tx1"/>
                </a:solidFill>
                <a:effectLst/>
                <a:latin typeface="Inter"/>
              </a:rPr>
              <a:t>ViT</a:t>
            </a:r>
            <a:r>
              <a:rPr lang="en-IN" b="0" i="0" dirty="0">
                <a:solidFill>
                  <a:schemeClr val="tx1"/>
                </a:solidFill>
                <a:effectLst/>
                <a:latin typeface="Inter"/>
              </a:rPr>
              <a:t>), </a:t>
            </a:r>
            <a:r>
              <a:rPr lang="en-IN" b="0" i="0" dirty="0" err="1">
                <a:solidFill>
                  <a:schemeClr val="tx1"/>
                </a:solidFill>
                <a:effectLst/>
                <a:latin typeface="Inter"/>
              </a:rPr>
              <a:t>Swin</a:t>
            </a:r>
            <a:r>
              <a:rPr lang="en-IN" b="0" i="0" dirty="0">
                <a:solidFill>
                  <a:schemeClr val="tx1"/>
                </a:solidFill>
                <a:effectLst/>
                <a:latin typeface="Inter"/>
              </a:rPr>
              <a:t> Transformer.</a:t>
            </a:r>
          </a:p>
          <a:p>
            <a:pPr algn="l">
              <a:spcBef>
                <a:spcPts val="300"/>
              </a:spcBef>
              <a:spcAft>
                <a:spcPts val="300"/>
              </a:spcAft>
              <a:buFont typeface="Arial" panose="020B0604020202020204" pitchFamily="34" charset="0"/>
              <a:buChar char="•"/>
            </a:pPr>
            <a:r>
              <a:rPr lang="en-IN" b="1" i="0" dirty="0">
                <a:solidFill>
                  <a:schemeClr val="tx1"/>
                </a:solidFill>
                <a:effectLst/>
                <a:latin typeface="Inter"/>
              </a:rPr>
              <a:t>Ensemble Learning:</a:t>
            </a:r>
            <a:endParaRPr lang="en-IN" b="0" i="0" dirty="0">
              <a:solidFill>
                <a:schemeClr val="tx1"/>
              </a:solidFill>
              <a:effectLst/>
              <a:latin typeface="Inter"/>
            </a:endParaRPr>
          </a:p>
          <a:p>
            <a:pPr marL="742950" lvl="1" indent="-285750" algn="l">
              <a:spcBef>
                <a:spcPts val="300"/>
              </a:spcBef>
              <a:buFont typeface="Arial" panose="020B0604020202020204" pitchFamily="34" charset="0"/>
              <a:buChar char="•"/>
            </a:pPr>
            <a:r>
              <a:rPr lang="en-IN" b="0" i="0" dirty="0">
                <a:solidFill>
                  <a:schemeClr val="tx1"/>
                </a:solidFill>
                <a:effectLst/>
                <a:latin typeface="Inter"/>
              </a:rPr>
              <a:t>Stacking: Meta-classifier (logistic regression).</a:t>
            </a:r>
          </a:p>
          <a:p>
            <a:pPr marL="742950" lvl="1" indent="-285750" algn="l">
              <a:spcBef>
                <a:spcPts val="300"/>
              </a:spcBef>
              <a:buFont typeface="Arial" panose="020B0604020202020204" pitchFamily="34" charset="0"/>
              <a:buChar char="•"/>
            </a:pPr>
            <a:r>
              <a:rPr lang="en-IN" b="0" i="0" dirty="0">
                <a:solidFill>
                  <a:schemeClr val="tx1"/>
                </a:solidFill>
                <a:effectLst/>
                <a:latin typeface="Inter"/>
              </a:rPr>
              <a:t>Bagging: Random subsets of data.</a:t>
            </a:r>
          </a:p>
          <a:p>
            <a:pPr marL="742950" lvl="1" indent="-285750" algn="l">
              <a:spcBef>
                <a:spcPts val="300"/>
              </a:spcBef>
              <a:buFont typeface="Arial" panose="020B0604020202020204" pitchFamily="34" charset="0"/>
              <a:buChar char="•"/>
            </a:pPr>
            <a:r>
              <a:rPr lang="en-IN" b="0" i="0" dirty="0">
                <a:solidFill>
                  <a:schemeClr val="tx1"/>
                </a:solidFill>
                <a:effectLst/>
                <a:latin typeface="Inter"/>
              </a:rPr>
              <a:t>Boosting: Weighted samples for error correction.</a:t>
            </a:r>
          </a:p>
          <a:p>
            <a:endParaRPr lang="en-IN" dirty="0"/>
          </a:p>
        </p:txBody>
      </p:sp>
    </p:spTree>
    <p:extLst>
      <p:ext uri="{BB962C8B-B14F-4D97-AF65-F5344CB8AC3E}">
        <p14:creationId xmlns:p14="http://schemas.microsoft.com/office/powerpoint/2010/main" val="301632145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D6D47-0EC1-CCC9-EAB8-B03A8D1980C7}"/>
              </a:ext>
            </a:extLst>
          </p:cNvPr>
          <p:cNvSpPr>
            <a:spLocks noGrp="1"/>
          </p:cNvSpPr>
          <p:nvPr>
            <p:ph type="title"/>
          </p:nvPr>
        </p:nvSpPr>
        <p:spPr/>
        <p:txBody>
          <a:bodyPr/>
          <a:lstStyle/>
          <a:p>
            <a:r>
              <a:rPr lang="en-IN" b="1" u="sng" dirty="0"/>
              <a:t>Experimental Results</a:t>
            </a:r>
          </a:p>
        </p:txBody>
      </p:sp>
      <p:sp>
        <p:nvSpPr>
          <p:cNvPr id="3" name="Text Placeholder 2">
            <a:extLst>
              <a:ext uri="{FF2B5EF4-FFF2-40B4-BE49-F238E27FC236}">
                <a16:creationId xmlns:a16="http://schemas.microsoft.com/office/drawing/2014/main" id="{C91AFDA2-5DF1-6B96-FCA7-6E55C754C3E1}"/>
              </a:ext>
            </a:extLst>
          </p:cNvPr>
          <p:cNvSpPr>
            <a:spLocks noGrp="1"/>
          </p:cNvSpPr>
          <p:nvPr>
            <p:ph type="body" idx="1"/>
          </p:nvPr>
        </p:nvSpPr>
        <p:spPr/>
        <p:txBody>
          <a:bodyPr/>
          <a:lstStyle/>
          <a:p>
            <a:r>
              <a:rPr lang="en-IN" dirty="0"/>
              <a:t>Evaluation Metrics: Accuracy, precision, recall, F1-score, AUC-ROC.</a:t>
            </a:r>
          </a:p>
          <a:p>
            <a:endParaRPr lang="en-IN" dirty="0"/>
          </a:p>
          <a:p>
            <a:r>
              <a:rPr lang="en-IN" dirty="0"/>
              <a:t>Comparative Analysis: Ensemble model vs. individual models.</a:t>
            </a:r>
          </a:p>
          <a:p>
            <a:endParaRPr lang="en-IN" dirty="0"/>
          </a:p>
          <a:p>
            <a:r>
              <a:rPr lang="en-IN" dirty="0"/>
              <a:t>Explainability Results: SHAP and Grad-CAM visualizations.</a:t>
            </a:r>
          </a:p>
        </p:txBody>
      </p:sp>
    </p:spTree>
    <p:extLst>
      <p:ext uri="{BB962C8B-B14F-4D97-AF65-F5344CB8AC3E}">
        <p14:creationId xmlns:p14="http://schemas.microsoft.com/office/powerpoint/2010/main" val="1055786459"/>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018A0-F989-9CF0-F7AD-8B63B134EA02}"/>
              </a:ext>
            </a:extLst>
          </p:cNvPr>
          <p:cNvSpPr>
            <a:spLocks noGrp="1"/>
          </p:cNvSpPr>
          <p:nvPr>
            <p:ph type="title"/>
          </p:nvPr>
        </p:nvSpPr>
        <p:spPr/>
        <p:txBody>
          <a:bodyPr/>
          <a:lstStyle/>
          <a:p>
            <a:r>
              <a:rPr lang="en-IN" b="1" u="sng" dirty="0"/>
              <a:t> Conclusion</a:t>
            </a:r>
          </a:p>
        </p:txBody>
      </p:sp>
      <p:sp>
        <p:nvSpPr>
          <p:cNvPr id="3" name="Text Placeholder 2">
            <a:extLst>
              <a:ext uri="{FF2B5EF4-FFF2-40B4-BE49-F238E27FC236}">
                <a16:creationId xmlns:a16="http://schemas.microsoft.com/office/drawing/2014/main" id="{3246DB88-69B4-5684-E743-CB6E0D7C77B5}"/>
              </a:ext>
            </a:extLst>
          </p:cNvPr>
          <p:cNvSpPr>
            <a:spLocks noGrp="1"/>
          </p:cNvSpPr>
          <p:nvPr>
            <p:ph type="body" idx="1"/>
          </p:nvPr>
        </p:nvSpPr>
        <p:spPr/>
        <p:txBody>
          <a:bodyPr/>
          <a:lstStyle/>
          <a:p>
            <a:r>
              <a:rPr lang="en-GB" dirty="0"/>
              <a:t>Successful development of an ensemble deep learning model for CRC detection.</a:t>
            </a:r>
          </a:p>
          <a:p>
            <a:endParaRPr lang="en-GB" dirty="0"/>
          </a:p>
          <a:p>
            <a:r>
              <a:rPr lang="en-GB" dirty="0"/>
              <a:t>Improved accuracy and generalization.</a:t>
            </a:r>
          </a:p>
          <a:p>
            <a:endParaRPr lang="en-GB" dirty="0"/>
          </a:p>
          <a:p>
            <a:r>
              <a:rPr lang="en-GB" dirty="0"/>
              <a:t>Explainability techniques enhance transparency for clinical use.</a:t>
            </a:r>
            <a:endParaRPr lang="en-IN" dirty="0"/>
          </a:p>
        </p:txBody>
      </p:sp>
    </p:spTree>
    <p:extLst>
      <p:ext uri="{BB962C8B-B14F-4D97-AF65-F5344CB8AC3E}">
        <p14:creationId xmlns:p14="http://schemas.microsoft.com/office/powerpoint/2010/main" val="333404473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19039D-845F-0158-D72F-018BC483F6D5}"/>
              </a:ext>
            </a:extLst>
          </p:cNvPr>
          <p:cNvSpPr>
            <a:spLocks noGrp="1"/>
          </p:cNvSpPr>
          <p:nvPr>
            <p:ph type="title"/>
          </p:nvPr>
        </p:nvSpPr>
        <p:spPr/>
        <p:txBody>
          <a:bodyPr/>
          <a:lstStyle/>
          <a:p>
            <a:r>
              <a:rPr lang="en-IN" b="1" u="sng" dirty="0"/>
              <a:t> Future Work</a:t>
            </a:r>
          </a:p>
        </p:txBody>
      </p:sp>
      <p:sp>
        <p:nvSpPr>
          <p:cNvPr id="3" name="Text Placeholder 2">
            <a:extLst>
              <a:ext uri="{FF2B5EF4-FFF2-40B4-BE49-F238E27FC236}">
                <a16:creationId xmlns:a16="http://schemas.microsoft.com/office/drawing/2014/main" id="{E34A469D-5774-C7D1-5337-B8C02C933F60}"/>
              </a:ext>
            </a:extLst>
          </p:cNvPr>
          <p:cNvSpPr>
            <a:spLocks noGrp="1"/>
          </p:cNvSpPr>
          <p:nvPr>
            <p:ph type="body" idx="1"/>
          </p:nvPr>
        </p:nvSpPr>
        <p:spPr/>
        <p:txBody>
          <a:bodyPr/>
          <a:lstStyle/>
          <a:p>
            <a:r>
              <a:rPr lang="en-GB" dirty="0"/>
              <a:t>Multi-modal data fusion (genomic + clinical data).</a:t>
            </a:r>
          </a:p>
          <a:p>
            <a:endParaRPr lang="en-GB" dirty="0"/>
          </a:p>
          <a:p>
            <a:r>
              <a:rPr lang="en-GB" dirty="0"/>
              <a:t>Federated learning for privacy-preserving collaborative learning.</a:t>
            </a:r>
          </a:p>
          <a:p>
            <a:endParaRPr lang="en-GB" dirty="0"/>
          </a:p>
          <a:p>
            <a:r>
              <a:rPr lang="en-GB" dirty="0"/>
              <a:t>Real-time deployment in clinical environments.</a:t>
            </a:r>
          </a:p>
          <a:p>
            <a:endParaRPr lang="en-GB" dirty="0"/>
          </a:p>
          <a:p>
            <a:endParaRPr lang="en-IN" dirty="0"/>
          </a:p>
        </p:txBody>
      </p:sp>
    </p:spTree>
    <p:extLst>
      <p:ext uri="{BB962C8B-B14F-4D97-AF65-F5344CB8AC3E}">
        <p14:creationId xmlns:p14="http://schemas.microsoft.com/office/powerpoint/2010/main" val="240361328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760214-1764-41E9-9EBD-3B31E5C21CB9}"/>
              </a:ext>
            </a:extLst>
          </p:cNvPr>
          <p:cNvSpPr>
            <a:spLocks noGrp="1"/>
          </p:cNvSpPr>
          <p:nvPr>
            <p:ph type="title"/>
          </p:nvPr>
        </p:nvSpPr>
        <p:spPr/>
        <p:txBody>
          <a:bodyPr/>
          <a:lstStyle/>
          <a:p>
            <a:r>
              <a:rPr lang="en-IN" b="1" u="sng" dirty="0"/>
              <a:t> References</a:t>
            </a:r>
          </a:p>
        </p:txBody>
      </p:sp>
      <p:sp>
        <p:nvSpPr>
          <p:cNvPr id="3" name="Text Placeholder 2">
            <a:extLst>
              <a:ext uri="{FF2B5EF4-FFF2-40B4-BE49-F238E27FC236}">
                <a16:creationId xmlns:a16="http://schemas.microsoft.com/office/drawing/2014/main" id="{0C80C5A8-99F9-EB86-7B2A-DA78C7D4CEAC}"/>
              </a:ext>
            </a:extLst>
          </p:cNvPr>
          <p:cNvSpPr>
            <a:spLocks noGrp="1"/>
          </p:cNvSpPr>
          <p:nvPr>
            <p:ph type="body" idx="1"/>
          </p:nvPr>
        </p:nvSpPr>
        <p:spPr/>
        <p:txBody>
          <a:bodyPr>
            <a:normAutofit fontScale="62500" lnSpcReduction="20000"/>
          </a:bodyPr>
          <a:lstStyle/>
          <a:p>
            <a:pPr>
              <a:lnSpc>
                <a:spcPct val="150000"/>
              </a:lnSpc>
            </a:pPr>
            <a:r>
              <a:rPr lang="en-IN" sz="1800" dirty="0">
                <a:effectLst/>
                <a:latin typeface="Times New Roman" panose="02020603050405020304" pitchFamily="18" charset="0"/>
                <a:ea typeface="Batang" panose="02030600000101010101" pitchFamily="18" charset="-127"/>
              </a:rPr>
              <a:t>[1] He, K., Zhang, X., Ren, S., &amp; Sun, J. (2016). </a:t>
            </a:r>
            <a:r>
              <a:rPr lang="en-IN" sz="1800" b="1" dirty="0">
                <a:effectLst/>
                <a:latin typeface="Times New Roman" panose="02020603050405020304" pitchFamily="18" charset="0"/>
                <a:ea typeface="Batang" panose="02030600000101010101" pitchFamily="18" charset="-127"/>
              </a:rPr>
              <a:t>Deep residual learning for image recognition</a:t>
            </a:r>
            <a:r>
              <a:rPr lang="en-IN" sz="1800" dirty="0">
                <a:effectLst/>
                <a:latin typeface="Times New Roman" panose="02020603050405020304" pitchFamily="18" charset="0"/>
                <a:ea typeface="Batang" panose="02030600000101010101" pitchFamily="18" charset="-127"/>
              </a:rPr>
              <a:t>. In </a:t>
            </a:r>
            <a:r>
              <a:rPr lang="en-IN" sz="1800" i="1" dirty="0">
                <a:effectLst/>
                <a:latin typeface="Times New Roman" panose="02020603050405020304" pitchFamily="18" charset="0"/>
                <a:ea typeface="Batang" panose="02030600000101010101" pitchFamily="18" charset="-127"/>
              </a:rPr>
              <a:t>Proceedings of the IEEE conference on computer vision and pattern recognition</a:t>
            </a:r>
            <a:r>
              <a:rPr lang="en-IN" sz="1800" dirty="0">
                <a:effectLst/>
                <a:latin typeface="Times New Roman" panose="02020603050405020304" pitchFamily="18" charset="0"/>
                <a:ea typeface="Batang" panose="02030600000101010101" pitchFamily="18" charset="-127"/>
              </a:rPr>
              <a:t> (CVPR), 770-778.</a:t>
            </a:r>
          </a:p>
          <a:p>
            <a:pPr>
              <a:lnSpc>
                <a:spcPct val="150000"/>
              </a:lnSpc>
            </a:pPr>
            <a:r>
              <a:rPr lang="en-IN" sz="1800" dirty="0">
                <a:effectLst/>
                <a:latin typeface="Times New Roman" panose="02020603050405020304" pitchFamily="18" charset="0"/>
                <a:ea typeface="Batang" panose="02030600000101010101" pitchFamily="18" charset="-127"/>
              </a:rPr>
              <a:t>[2] Tan, M., &amp; Le, Q. V. (2019). </a:t>
            </a:r>
            <a:r>
              <a:rPr lang="en-IN" sz="1800" b="1" dirty="0" err="1">
                <a:effectLst/>
                <a:latin typeface="Times New Roman" panose="02020603050405020304" pitchFamily="18" charset="0"/>
                <a:ea typeface="Batang" panose="02030600000101010101" pitchFamily="18" charset="-127"/>
              </a:rPr>
              <a:t>EfficientNet</a:t>
            </a:r>
            <a:r>
              <a:rPr lang="en-IN" sz="1800" b="1" dirty="0">
                <a:effectLst/>
                <a:latin typeface="Times New Roman" panose="02020603050405020304" pitchFamily="18" charset="0"/>
                <a:ea typeface="Batang" panose="02030600000101010101" pitchFamily="18" charset="-127"/>
              </a:rPr>
              <a:t>: Rethinking model scaling for convolutional neural networks</a:t>
            </a:r>
            <a:r>
              <a:rPr lang="en-IN" sz="1800" dirty="0">
                <a:effectLst/>
                <a:latin typeface="Times New Roman" panose="02020603050405020304" pitchFamily="18" charset="0"/>
                <a:ea typeface="Batang" panose="02030600000101010101" pitchFamily="18" charset="-127"/>
              </a:rPr>
              <a:t>. In </a:t>
            </a:r>
            <a:r>
              <a:rPr lang="en-IN" sz="1800" i="1" dirty="0">
                <a:effectLst/>
                <a:latin typeface="Times New Roman" panose="02020603050405020304" pitchFamily="18" charset="0"/>
                <a:ea typeface="Batang" panose="02030600000101010101" pitchFamily="18" charset="-127"/>
              </a:rPr>
              <a:t>Proceedings of the 36th International Conference on Machine Learning</a:t>
            </a:r>
            <a:r>
              <a:rPr lang="en-IN" sz="1800" dirty="0">
                <a:effectLst/>
                <a:latin typeface="Times New Roman" panose="02020603050405020304" pitchFamily="18" charset="0"/>
                <a:ea typeface="Batang" panose="02030600000101010101" pitchFamily="18" charset="-127"/>
              </a:rPr>
              <a:t> (ICML), 6105–6114.</a:t>
            </a:r>
          </a:p>
          <a:p>
            <a:pPr>
              <a:lnSpc>
                <a:spcPct val="150000"/>
              </a:lnSpc>
            </a:pPr>
            <a:r>
              <a:rPr lang="en-IN" sz="1800" dirty="0">
                <a:effectLst/>
                <a:latin typeface="Times New Roman" panose="02020603050405020304" pitchFamily="18" charset="0"/>
                <a:ea typeface="Batang" panose="02030600000101010101" pitchFamily="18" charset="-127"/>
              </a:rPr>
              <a:t>[3] </a:t>
            </a:r>
            <a:r>
              <a:rPr lang="en-IN" sz="1800" dirty="0" err="1">
                <a:effectLst/>
                <a:latin typeface="Times New Roman" panose="02020603050405020304" pitchFamily="18" charset="0"/>
                <a:ea typeface="Batang" panose="02030600000101010101" pitchFamily="18" charset="-127"/>
              </a:rPr>
              <a:t>Szegedy</a:t>
            </a:r>
            <a:r>
              <a:rPr lang="en-IN" sz="1800" dirty="0">
                <a:effectLst/>
                <a:latin typeface="Times New Roman" panose="02020603050405020304" pitchFamily="18" charset="0"/>
                <a:ea typeface="Batang" panose="02030600000101010101" pitchFamily="18" charset="-127"/>
              </a:rPr>
              <a:t>, C., </a:t>
            </a:r>
            <a:r>
              <a:rPr lang="en-IN" sz="1800" dirty="0" err="1">
                <a:effectLst/>
                <a:latin typeface="Times New Roman" panose="02020603050405020304" pitchFamily="18" charset="0"/>
                <a:ea typeface="Batang" panose="02030600000101010101" pitchFamily="18" charset="-127"/>
              </a:rPr>
              <a:t>Vanhoucke</a:t>
            </a:r>
            <a:r>
              <a:rPr lang="en-IN" sz="1800" dirty="0">
                <a:effectLst/>
                <a:latin typeface="Times New Roman" panose="02020603050405020304" pitchFamily="18" charset="0"/>
                <a:ea typeface="Batang" panose="02030600000101010101" pitchFamily="18" charset="-127"/>
              </a:rPr>
              <a:t>, V., Ioffe, S., </a:t>
            </a:r>
            <a:r>
              <a:rPr lang="en-IN" sz="1800" dirty="0" err="1">
                <a:effectLst/>
                <a:latin typeface="Times New Roman" panose="02020603050405020304" pitchFamily="18" charset="0"/>
                <a:ea typeface="Batang" panose="02030600000101010101" pitchFamily="18" charset="-127"/>
              </a:rPr>
              <a:t>Shlens</a:t>
            </a:r>
            <a:r>
              <a:rPr lang="en-IN" sz="1800" dirty="0">
                <a:effectLst/>
                <a:latin typeface="Times New Roman" panose="02020603050405020304" pitchFamily="18" charset="0"/>
                <a:ea typeface="Batang" panose="02030600000101010101" pitchFamily="18" charset="-127"/>
              </a:rPr>
              <a:t>, J., &amp; </a:t>
            </a:r>
            <a:r>
              <a:rPr lang="en-IN" sz="1800" dirty="0" err="1">
                <a:effectLst/>
                <a:latin typeface="Times New Roman" panose="02020603050405020304" pitchFamily="18" charset="0"/>
                <a:ea typeface="Batang" panose="02030600000101010101" pitchFamily="18" charset="-127"/>
              </a:rPr>
              <a:t>Wojna</a:t>
            </a:r>
            <a:r>
              <a:rPr lang="en-IN" sz="1800" dirty="0">
                <a:effectLst/>
                <a:latin typeface="Times New Roman" panose="02020603050405020304" pitchFamily="18" charset="0"/>
                <a:ea typeface="Batang" panose="02030600000101010101" pitchFamily="18" charset="-127"/>
              </a:rPr>
              <a:t>, Z. (2016). </a:t>
            </a:r>
            <a:r>
              <a:rPr lang="en-IN" sz="1800" b="1" dirty="0">
                <a:effectLst/>
                <a:latin typeface="Times New Roman" panose="02020603050405020304" pitchFamily="18" charset="0"/>
                <a:ea typeface="Batang" panose="02030600000101010101" pitchFamily="18" charset="-127"/>
              </a:rPr>
              <a:t>Rethinking the inception architecture for computer vision</a:t>
            </a:r>
            <a:r>
              <a:rPr lang="en-IN" sz="1800" dirty="0">
                <a:effectLst/>
                <a:latin typeface="Times New Roman" panose="02020603050405020304" pitchFamily="18" charset="0"/>
                <a:ea typeface="Batang" panose="02030600000101010101" pitchFamily="18" charset="-127"/>
              </a:rPr>
              <a:t>. In </a:t>
            </a:r>
            <a:r>
              <a:rPr lang="en-IN" sz="1800" i="1" dirty="0">
                <a:effectLst/>
                <a:latin typeface="Times New Roman" panose="02020603050405020304" pitchFamily="18" charset="0"/>
                <a:ea typeface="Batang" panose="02030600000101010101" pitchFamily="18" charset="-127"/>
              </a:rPr>
              <a:t>Proceedings of the IEEE conference on computer vision and pattern recognition</a:t>
            </a:r>
            <a:r>
              <a:rPr lang="en-IN" sz="1800" dirty="0">
                <a:effectLst/>
                <a:latin typeface="Times New Roman" panose="02020603050405020304" pitchFamily="18" charset="0"/>
                <a:ea typeface="Batang" panose="02030600000101010101" pitchFamily="18" charset="-127"/>
              </a:rPr>
              <a:t> (CVPR), 2818-2826.</a:t>
            </a:r>
            <a:br>
              <a:rPr lang="en-IN" sz="1800" dirty="0">
                <a:effectLst/>
                <a:latin typeface="Times New Roman" panose="02020603050405020304" pitchFamily="18" charset="0"/>
                <a:ea typeface="Batang" panose="02030600000101010101" pitchFamily="18" charset="-127"/>
              </a:rPr>
            </a:br>
            <a:r>
              <a:rPr lang="en-IN" sz="1800" dirty="0">
                <a:effectLst/>
                <a:latin typeface="Times New Roman" panose="02020603050405020304" pitchFamily="18" charset="0"/>
                <a:ea typeface="Batang" panose="02030600000101010101" pitchFamily="18" charset="-127"/>
              </a:rPr>
              <a:t>https://doi.org/10.1109/CVPR.2016.308</a:t>
            </a:r>
          </a:p>
          <a:p>
            <a:pPr>
              <a:lnSpc>
                <a:spcPct val="150000"/>
              </a:lnSpc>
            </a:pPr>
            <a:r>
              <a:rPr lang="en-IN" sz="1800" b="1" dirty="0">
                <a:effectLst/>
                <a:latin typeface="Times New Roman" panose="02020603050405020304" pitchFamily="18" charset="0"/>
                <a:ea typeface="Batang" panose="02030600000101010101" pitchFamily="18" charset="-127"/>
              </a:rPr>
              <a:t>[4] The Cancer Imaging Archive (TCIA)</a:t>
            </a:r>
            <a:r>
              <a:rPr lang="en-IN" sz="1800" dirty="0">
                <a:effectLst/>
                <a:latin typeface="Times New Roman" panose="02020603050405020304" pitchFamily="18" charset="0"/>
                <a:ea typeface="Batang" panose="02030600000101010101" pitchFamily="18" charset="-127"/>
              </a:rPr>
              <a:t>. (2020). </a:t>
            </a:r>
            <a:r>
              <a:rPr lang="en-IN" sz="1800" i="1" dirty="0">
                <a:effectLst/>
                <a:latin typeface="Times New Roman" panose="02020603050405020304" pitchFamily="18" charset="0"/>
                <a:ea typeface="Batang" panose="02030600000101010101" pitchFamily="18" charset="-127"/>
              </a:rPr>
              <a:t>Colorectal Cancer Imaging Data</a:t>
            </a:r>
            <a:r>
              <a:rPr lang="en-IN" sz="1800" dirty="0">
                <a:effectLst/>
                <a:latin typeface="Times New Roman" panose="02020603050405020304" pitchFamily="18" charset="0"/>
                <a:ea typeface="Batang" panose="02030600000101010101" pitchFamily="18" charset="-127"/>
              </a:rPr>
              <a:t>.</a:t>
            </a:r>
          </a:p>
          <a:p>
            <a:pPr>
              <a:lnSpc>
                <a:spcPct val="150000"/>
              </a:lnSpc>
            </a:pPr>
            <a:r>
              <a:rPr lang="en-IN" sz="1800" dirty="0">
                <a:effectLst/>
                <a:latin typeface="Times New Roman" panose="02020603050405020304" pitchFamily="18" charset="0"/>
                <a:ea typeface="Batang" panose="02030600000101010101" pitchFamily="18" charset="-127"/>
              </a:rPr>
              <a:t>[5] </a:t>
            </a:r>
            <a:r>
              <a:rPr lang="en-IN" sz="1800" dirty="0" err="1">
                <a:effectLst/>
                <a:latin typeface="Times New Roman" panose="02020603050405020304" pitchFamily="18" charset="0"/>
                <a:ea typeface="Batang" panose="02030600000101010101" pitchFamily="18" charset="-127"/>
              </a:rPr>
              <a:t>Skrede</a:t>
            </a:r>
            <a:r>
              <a:rPr lang="en-IN" sz="1800" dirty="0">
                <a:effectLst/>
                <a:latin typeface="Times New Roman" panose="02020603050405020304" pitchFamily="18" charset="0"/>
                <a:ea typeface="Batang" panose="02030600000101010101" pitchFamily="18" charset="-127"/>
              </a:rPr>
              <a:t>, O. J., </a:t>
            </a:r>
            <a:r>
              <a:rPr lang="en-IN" sz="1800" dirty="0" err="1">
                <a:effectLst/>
                <a:latin typeface="Times New Roman" panose="02020603050405020304" pitchFamily="18" charset="0"/>
                <a:ea typeface="Batang" panose="02030600000101010101" pitchFamily="18" charset="-127"/>
              </a:rPr>
              <a:t>Depeursinge</a:t>
            </a:r>
            <a:r>
              <a:rPr lang="en-IN" sz="1800" dirty="0">
                <a:effectLst/>
                <a:latin typeface="Times New Roman" panose="02020603050405020304" pitchFamily="18" charset="0"/>
                <a:ea typeface="Batang" panose="02030600000101010101" pitchFamily="18" charset="-127"/>
              </a:rPr>
              <a:t>, A., &amp; Nygard, S. (2020). </a:t>
            </a:r>
            <a:r>
              <a:rPr lang="en-IN" sz="1800" b="1" dirty="0">
                <a:effectLst/>
                <a:latin typeface="Times New Roman" panose="02020603050405020304" pitchFamily="18" charset="0"/>
                <a:ea typeface="Batang" panose="02030600000101010101" pitchFamily="18" charset="-127"/>
              </a:rPr>
              <a:t>Deep learning for colorectal cancer detection and classification</a:t>
            </a:r>
            <a:r>
              <a:rPr lang="en-IN" sz="1800" dirty="0">
                <a:effectLst/>
                <a:latin typeface="Times New Roman" panose="02020603050405020304" pitchFamily="18" charset="0"/>
                <a:ea typeface="Batang" panose="02030600000101010101" pitchFamily="18" charset="-127"/>
              </a:rPr>
              <a:t>. </a:t>
            </a:r>
            <a:r>
              <a:rPr lang="en-IN" sz="1800" i="1" dirty="0">
                <a:effectLst/>
                <a:latin typeface="Times New Roman" panose="02020603050405020304" pitchFamily="18" charset="0"/>
                <a:ea typeface="Batang" panose="02030600000101010101" pitchFamily="18" charset="-127"/>
              </a:rPr>
              <a:t>Nature Medicine, 26</a:t>
            </a:r>
            <a:r>
              <a:rPr lang="en-IN" sz="1800" dirty="0">
                <a:effectLst/>
                <a:latin typeface="Times New Roman" panose="02020603050405020304" pitchFamily="18" charset="0"/>
                <a:ea typeface="Batang" panose="02030600000101010101" pitchFamily="18" charset="-127"/>
              </a:rPr>
              <a:t>(7), 1131-1139.</a:t>
            </a:r>
          </a:p>
          <a:p>
            <a:pPr>
              <a:lnSpc>
                <a:spcPct val="150000"/>
              </a:lnSpc>
            </a:pPr>
            <a:r>
              <a:rPr lang="en-IN" sz="1800" b="1" dirty="0">
                <a:effectLst/>
                <a:latin typeface="Times New Roman" panose="02020603050405020304" pitchFamily="18" charset="0"/>
                <a:ea typeface="Batang" panose="02030600000101010101" pitchFamily="18" charset="-127"/>
              </a:rPr>
              <a:t>[6] Histopathologic Cancer Detection Dataset</a:t>
            </a:r>
            <a:r>
              <a:rPr lang="en-IN" sz="1800" dirty="0">
                <a:effectLst/>
                <a:latin typeface="Times New Roman" panose="02020603050405020304" pitchFamily="18" charset="0"/>
                <a:ea typeface="Batang" panose="02030600000101010101" pitchFamily="18" charset="-127"/>
              </a:rPr>
              <a:t>. (2018). </a:t>
            </a:r>
            <a:r>
              <a:rPr lang="en-IN" sz="1800" i="1" dirty="0">
                <a:effectLst/>
                <a:latin typeface="Times New Roman" panose="02020603050405020304" pitchFamily="18" charset="0"/>
                <a:ea typeface="Batang" panose="02030600000101010101" pitchFamily="18" charset="-127"/>
              </a:rPr>
              <a:t>Data provided by Kaggle for cancer detection</a:t>
            </a:r>
            <a:r>
              <a:rPr lang="en-IN" sz="1800" dirty="0">
                <a:effectLst/>
                <a:latin typeface="Times New Roman" panose="02020603050405020304" pitchFamily="18" charset="0"/>
                <a:ea typeface="Batang" panose="02030600000101010101" pitchFamily="18" charset="-127"/>
              </a:rPr>
              <a:t>.</a:t>
            </a:r>
          </a:p>
          <a:p>
            <a:pPr>
              <a:lnSpc>
                <a:spcPct val="150000"/>
              </a:lnSpc>
            </a:pPr>
            <a:r>
              <a:rPr lang="en-IN" sz="1800" b="1" dirty="0">
                <a:effectLst/>
                <a:latin typeface="Times New Roman" panose="02020603050405020304" pitchFamily="18" charset="0"/>
                <a:ea typeface="Batang" panose="02030600000101010101" pitchFamily="18" charset="-127"/>
              </a:rPr>
              <a:t>[7] </a:t>
            </a:r>
            <a:r>
              <a:rPr lang="en-IN" sz="1800" dirty="0" err="1">
                <a:effectLst/>
                <a:latin typeface="Times New Roman" panose="02020603050405020304" pitchFamily="18" charset="0"/>
                <a:ea typeface="Batang" panose="02030600000101010101" pitchFamily="18" charset="-127"/>
              </a:rPr>
              <a:t>Breiman</a:t>
            </a:r>
            <a:r>
              <a:rPr lang="en-IN" sz="1800" dirty="0">
                <a:effectLst/>
                <a:latin typeface="Times New Roman" panose="02020603050405020304" pitchFamily="18" charset="0"/>
                <a:ea typeface="Batang" panose="02030600000101010101" pitchFamily="18" charset="-127"/>
              </a:rPr>
              <a:t>, L. (1996). </a:t>
            </a:r>
            <a:r>
              <a:rPr lang="en-IN" sz="1800" b="1" dirty="0">
                <a:effectLst/>
                <a:latin typeface="Times New Roman" panose="02020603050405020304" pitchFamily="18" charset="0"/>
                <a:ea typeface="Batang" panose="02030600000101010101" pitchFamily="18" charset="-127"/>
              </a:rPr>
              <a:t>Bagging predictors</a:t>
            </a:r>
            <a:r>
              <a:rPr lang="en-IN" sz="1800" dirty="0">
                <a:effectLst/>
                <a:latin typeface="Times New Roman" panose="02020603050405020304" pitchFamily="18" charset="0"/>
                <a:ea typeface="Batang" panose="02030600000101010101" pitchFamily="18" charset="-127"/>
              </a:rPr>
              <a:t>. </a:t>
            </a:r>
            <a:r>
              <a:rPr lang="en-IN" sz="1800" i="1" dirty="0">
                <a:effectLst/>
                <a:latin typeface="Times New Roman" panose="02020603050405020304" pitchFamily="18" charset="0"/>
                <a:ea typeface="Batang" panose="02030600000101010101" pitchFamily="18" charset="-127"/>
              </a:rPr>
              <a:t>Machine Learning, 24</a:t>
            </a:r>
            <a:r>
              <a:rPr lang="en-IN" sz="1800" dirty="0">
                <a:effectLst/>
                <a:latin typeface="Times New Roman" panose="02020603050405020304" pitchFamily="18" charset="0"/>
                <a:ea typeface="Batang" panose="02030600000101010101" pitchFamily="18" charset="-127"/>
              </a:rPr>
              <a:t>(2), 123-140.</a:t>
            </a:r>
          </a:p>
          <a:p>
            <a:endParaRPr lang="en-IN" dirty="0"/>
          </a:p>
        </p:txBody>
      </p:sp>
    </p:spTree>
    <p:extLst>
      <p:ext uri="{BB962C8B-B14F-4D97-AF65-F5344CB8AC3E}">
        <p14:creationId xmlns:p14="http://schemas.microsoft.com/office/powerpoint/2010/main" val="183882832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0D9DB-90AA-3005-A9A9-84E07509BA0C}"/>
              </a:ext>
            </a:extLst>
          </p:cNvPr>
          <p:cNvSpPr>
            <a:spLocks noGrp="1"/>
          </p:cNvSpPr>
          <p:nvPr>
            <p:ph type="title"/>
          </p:nvPr>
        </p:nvSpPr>
        <p:spPr/>
        <p:txBody>
          <a:bodyPr>
            <a:normAutofit/>
          </a:bodyPr>
          <a:lstStyle/>
          <a:p>
            <a:r>
              <a:rPr lang="en-IN" b="1" u="sng" dirty="0"/>
              <a:t>Introduction</a:t>
            </a:r>
          </a:p>
        </p:txBody>
      </p:sp>
      <p:sp>
        <p:nvSpPr>
          <p:cNvPr id="3" name="Text Placeholder 2">
            <a:extLst>
              <a:ext uri="{FF2B5EF4-FFF2-40B4-BE49-F238E27FC236}">
                <a16:creationId xmlns:a16="http://schemas.microsoft.com/office/drawing/2014/main" id="{A89CB2F3-9821-2544-9E97-AFAB6E47DD44}"/>
              </a:ext>
            </a:extLst>
          </p:cNvPr>
          <p:cNvSpPr>
            <a:spLocks noGrp="1"/>
          </p:cNvSpPr>
          <p:nvPr>
            <p:ph type="body" idx="1"/>
          </p:nvPr>
        </p:nvSpPr>
        <p:spPr/>
        <p:txBody>
          <a:bodyPr/>
          <a:lstStyle/>
          <a:p>
            <a:r>
              <a:rPr lang="en-GB" dirty="0"/>
              <a:t>CRC is the 3rd most common cancer globally.</a:t>
            </a:r>
          </a:p>
          <a:p>
            <a:r>
              <a:rPr lang="en-GB" dirty="0"/>
              <a:t>Early detection is crucial for survival rates.</a:t>
            </a:r>
          </a:p>
          <a:p>
            <a:r>
              <a:rPr lang="en-GB" dirty="0"/>
              <a:t>Traditional methods: Colonoscopy, histopathology, radiological imaging.</a:t>
            </a:r>
          </a:p>
          <a:p>
            <a:r>
              <a:rPr lang="en-GB" dirty="0"/>
              <a:t>Limitations: High cost, time-consuming, inter-observer variability.</a:t>
            </a:r>
          </a:p>
          <a:p>
            <a:r>
              <a:rPr lang="en-GB" dirty="0"/>
              <a:t>AI and deep learning offer automated, non-invasive solutions.</a:t>
            </a:r>
            <a:endParaRPr lang="en-IN" dirty="0"/>
          </a:p>
        </p:txBody>
      </p:sp>
    </p:spTree>
    <p:extLst>
      <p:ext uri="{BB962C8B-B14F-4D97-AF65-F5344CB8AC3E}">
        <p14:creationId xmlns:p14="http://schemas.microsoft.com/office/powerpoint/2010/main" val="160840792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28731A-C0AB-0590-F406-AB81A0E6B0B5}"/>
              </a:ext>
            </a:extLst>
          </p:cNvPr>
          <p:cNvSpPr>
            <a:spLocks noGrp="1"/>
          </p:cNvSpPr>
          <p:nvPr>
            <p:ph type="title"/>
          </p:nvPr>
        </p:nvSpPr>
        <p:spPr/>
        <p:txBody>
          <a:bodyPr>
            <a:normAutofit/>
          </a:bodyPr>
          <a:lstStyle/>
          <a:p>
            <a:r>
              <a:rPr lang="en-IN" b="1" u="sng" dirty="0"/>
              <a:t>Background</a:t>
            </a:r>
          </a:p>
        </p:txBody>
      </p:sp>
      <p:sp>
        <p:nvSpPr>
          <p:cNvPr id="3" name="Text Placeholder 2">
            <a:extLst>
              <a:ext uri="{FF2B5EF4-FFF2-40B4-BE49-F238E27FC236}">
                <a16:creationId xmlns:a16="http://schemas.microsoft.com/office/drawing/2014/main" id="{2DF68FFF-E78E-71CC-99CA-9054D18413E7}"/>
              </a:ext>
            </a:extLst>
          </p:cNvPr>
          <p:cNvSpPr>
            <a:spLocks noGrp="1"/>
          </p:cNvSpPr>
          <p:nvPr>
            <p:ph type="body" idx="1"/>
          </p:nvPr>
        </p:nvSpPr>
        <p:spPr/>
        <p:txBody>
          <a:bodyPr/>
          <a:lstStyle/>
          <a:p>
            <a:r>
              <a:rPr lang="en-IN" dirty="0"/>
              <a:t>Deep learning (DL) and computer vision advancements.</a:t>
            </a:r>
          </a:p>
          <a:p>
            <a:r>
              <a:rPr lang="en-IN" dirty="0"/>
              <a:t>CNNs and Vision Transformers (</a:t>
            </a:r>
            <a:r>
              <a:rPr lang="en-IN" dirty="0" err="1"/>
              <a:t>ViTs</a:t>
            </a:r>
            <a:r>
              <a:rPr lang="en-IN" dirty="0"/>
              <a:t>) for medical image analysis.</a:t>
            </a:r>
          </a:p>
          <a:p>
            <a:r>
              <a:rPr lang="en-IN" dirty="0"/>
              <a:t>Pre-trained models: </a:t>
            </a:r>
            <a:r>
              <a:rPr lang="en-IN" dirty="0" err="1"/>
              <a:t>ResNet</a:t>
            </a:r>
            <a:r>
              <a:rPr lang="en-IN" dirty="0"/>
              <a:t>, Inception, </a:t>
            </a:r>
            <a:r>
              <a:rPr lang="en-IN" dirty="0" err="1"/>
              <a:t>EfficientNet</a:t>
            </a:r>
            <a:r>
              <a:rPr lang="en-IN" dirty="0"/>
              <a:t>, </a:t>
            </a:r>
            <a:r>
              <a:rPr lang="en-IN" dirty="0" err="1"/>
              <a:t>ViT</a:t>
            </a:r>
            <a:r>
              <a:rPr lang="en-IN" dirty="0"/>
              <a:t>.</a:t>
            </a:r>
          </a:p>
          <a:p>
            <a:r>
              <a:rPr lang="en-IN" dirty="0"/>
              <a:t>Ensemble learning: Bagging, boosting, stacking for better generalization.</a:t>
            </a:r>
          </a:p>
        </p:txBody>
      </p:sp>
    </p:spTree>
    <p:extLst>
      <p:ext uri="{BB962C8B-B14F-4D97-AF65-F5344CB8AC3E}">
        <p14:creationId xmlns:p14="http://schemas.microsoft.com/office/powerpoint/2010/main" val="12166093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4938B9-1876-B244-1AF7-4DBA7DA5DBB9}"/>
              </a:ext>
            </a:extLst>
          </p:cNvPr>
          <p:cNvSpPr>
            <a:spLocks noGrp="1"/>
          </p:cNvSpPr>
          <p:nvPr>
            <p:ph type="title"/>
          </p:nvPr>
        </p:nvSpPr>
        <p:spPr/>
        <p:txBody>
          <a:bodyPr/>
          <a:lstStyle/>
          <a:p>
            <a:r>
              <a:rPr lang="en-IN" b="1" u="sng" dirty="0"/>
              <a:t>Motivations</a:t>
            </a:r>
          </a:p>
        </p:txBody>
      </p:sp>
      <p:sp>
        <p:nvSpPr>
          <p:cNvPr id="3" name="Text Placeholder 2">
            <a:extLst>
              <a:ext uri="{FF2B5EF4-FFF2-40B4-BE49-F238E27FC236}">
                <a16:creationId xmlns:a16="http://schemas.microsoft.com/office/drawing/2014/main" id="{2FCCD1EF-9B0F-6B8D-3D15-A9AB3C02E3FF}"/>
              </a:ext>
            </a:extLst>
          </p:cNvPr>
          <p:cNvSpPr>
            <a:spLocks noGrp="1"/>
          </p:cNvSpPr>
          <p:nvPr>
            <p:ph type="body" idx="1"/>
          </p:nvPr>
        </p:nvSpPr>
        <p:spPr/>
        <p:txBody>
          <a:bodyPr>
            <a:normAutofit fontScale="62500" lnSpcReduction="20000"/>
          </a:bodyPr>
          <a:lstStyle/>
          <a:p>
            <a:r>
              <a:rPr lang="en-GB" dirty="0"/>
              <a:t>Challenges in traditional diagnosis:</a:t>
            </a:r>
          </a:p>
          <a:p>
            <a:r>
              <a:rPr lang="en-GB" dirty="0"/>
              <a:t>High variability among pathologists.</a:t>
            </a:r>
          </a:p>
          <a:p>
            <a:r>
              <a:rPr lang="en-GB" dirty="0"/>
              <a:t>Time-consuming and costly.</a:t>
            </a:r>
          </a:p>
          <a:p>
            <a:r>
              <a:rPr lang="en-GB" dirty="0"/>
              <a:t>Limited availability of experts.</a:t>
            </a:r>
          </a:p>
          <a:p>
            <a:r>
              <a:rPr lang="en-GB" dirty="0"/>
              <a:t>Limitations of single DL models:</a:t>
            </a:r>
          </a:p>
          <a:p>
            <a:r>
              <a:rPr lang="en-GB" dirty="0"/>
              <a:t>Overfitting on small datasets.</a:t>
            </a:r>
          </a:p>
          <a:p>
            <a:r>
              <a:rPr lang="en-GB" dirty="0"/>
              <a:t>Lack of interpretability.</a:t>
            </a:r>
          </a:p>
          <a:p>
            <a:r>
              <a:rPr lang="en-GB" dirty="0"/>
              <a:t>Advantages of ensemble learning:</a:t>
            </a:r>
          </a:p>
          <a:p>
            <a:r>
              <a:rPr lang="en-GB" dirty="0"/>
              <a:t>Improved accuracy and generalization.</a:t>
            </a:r>
          </a:p>
          <a:p>
            <a:r>
              <a:rPr lang="en-GB" dirty="0"/>
              <a:t>Explainability with SHAP and Grad-CAM.</a:t>
            </a:r>
            <a:endParaRPr lang="en-IN" dirty="0"/>
          </a:p>
        </p:txBody>
      </p:sp>
    </p:spTree>
    <p:extLst>
      <p:ext uri="{BB962C8B-B14F-4D97-AF65-F5344CB8AC3E}">
        <p14:creationId xmlns:p14="http://schemas.microsoft.com/office/powerpoint/2010/main" val="19018206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5A2BC8-6533-74F4-E110-19AE387E0050}"/>
              </a:ext>
            </a:extLst>
          </p:cNvPr>
          <p:cNvSpPr>
            <a:spLocks noGrp="1"/>
          </p:cNvSpPr>
          <p:nvPr>
            <p:ph type="title"/>
          </p:nvPr>
        </p:nvSpPr>
        <p:spPr/>
        <p:txBody>
          <a:bodyPr/>
          <a:lstStyle/>
          <a:p>
            <a:r>
              <a:rPr lang="en-IN" b="1" u="sng" dirty="0"/>
              <a:t>Scope of the Project</a:t>
            </a:r>
          </a:p>
        </p:txBody>
      </p:sp>
      <p:sp>
        <p:nvSpPr>
          <p:cNvPr id="3" name="Text Placeholder 2">
            <a:extLst>
              <a:ext uri="{FF2B5EF4-FFF2-40B4-BE49-F238E27FC236}">
                <a16:creationId xmlns:a16="http://schemas.microsoft.com/office/drawing/2014/main" id="{60DA1B26-B3BF-B238-E66E-3433D4C80227}"/>
              </a:ext>
            </a:extLst>
          </p:cNvPr>
          <p:cNvSpPr>
            <a:spLocks noGrp="1"/>
          </p:cNvSpPr>
          <p:nvPr>
            <p:ph type="body" idx="1"/>
          </p:nvPr>
        </p:nvSpPr>
        <p:spPr/>
        <p:txBody>
          <a:bodyPr>
            <a:normAutofit fontScale="55000" lnSpcReduction="20000"/>
          </a:bodyPr>
          <a:lstStyle/>
          <a:p>
            <a:r>
              <a:rPr lang="en-IN" dirty="0"/>
              <a:t>Data Scope:</a:t>
            </a:r>
          </a:p>
          <a:p>
            <a:r>
              <a:rPr lang="en-IN" dirty="0"/>
              <a:t>TCIA (radiological scans) and Histopathologic Cancer Detection Dataset.</a:t>
            </a:r>
          </a:p>
          <a:p>
            <a:r>
              <a:rPr lang="en-IN" dirty="0"/>
              <a:t>Preprocessing: Normalization, augmentation, segmentation.</a:t>
            </a:r>
          </a:p>
          <a:p>
            <a:r>
              <a:rPr lang="en-IN" dirty="0"/>
              <a:t>Model Development:</a:t>
            </a:r>
          </a:p>
          <a:p>
            <a:r>
              <a:rPr lang="en-IN" dirty="0"/>
              <a:t>Pre-trained CNNs (</a:t>
            </a:r>
            <a:r>
              <a:rPr lang="en-IN" dirty="0" err="1"/>
              <a:t>ResNet</a:t>
            </a:r>
            <a:r>
              <a:rPr lang="en-IN" dirty="0"/>
              <a:t>, </a:t>
            </a:r>
            <a:r>
              <a:rPr lang="en-IN" dirty="0" err="1"/>
              <a:t>EfficientNet</a:t>
            </a:r>
            <a:r>
              <a:rPr lang="en-IN" dirty="0"/>
              <a:t>, Inception) and transformers (</a:t>
            </a:r>
            <a:r>
              <a:rPr lang="en-IN" dirty="0" err="1"/>
              <a:t>ViT</a:t>
            </a:r>
            <a:r>
              <a:rPr lang="en-IN" dirty="0"/>
              <a:t>, </a:t>
            </a:r>
            <a:r>
              <a:rPr lang="en-IN" dirty="0" err="1"/>
              <a:t>Swin</a:t>
            </a:r>
            <a:r>
              <a:rPr lang="en-IN" dirty="0"/>
              <a:t>).</a:t>
            </a:r>
          </a:p>
          <a:p>
            <a:r>
              <a:rPr lang="en-IN" dirty="0"/>
              <a:t>Ensemble techniques: Stacking, bagging, boosting.</a:t>
            </a:r>
          </a:p>
          <a:p>
            <a:r>
              <a:rPr lang="en-IN" dirty="0"/>
              <a:t>Performance Evaluation:</a:t>
            </a:r>
          </a:p>
          <a:p>
            <a:r>
              <a:rPr lang="en-IN" dirty="0"/>
              <a:t>Metrics: Accuracy, precision, recall, F1-score, AUC-ROC.</a:t>
            </a:r>
          </a:p>
          <a:p>
            <a:r>
              <a:rPr lang="en-IN" dirty="0"/>
              <a:t>Explainability: SHAP, Grad-CAM.</a:t>
            </a:r>
          </a:p>
          <a:p>
            <a:r>
              <a:rPr lang="en-IN" dirty="0"/>
              <a:t>Deployment:</a:t>
            </a:r>
          </a:p>
          <a:p>
            <a:r>
              <a:rPr lang="en-IN" dirty="0"/>
              <a:t>Web/mobile application, cloud-based inference.</a:t>
            </a:r>
          </a:p>
        </p:txBody>
      </p:sp>
    </p:spTree>
    <p:extLst>
      <p:ext uri="{BB962C8B-B14F-4D97-AF65-F5344CB8AC3E}">
        <p14:creationId xmlns:p14="http://schemas.microsoft.com/office/powerpoint/2010/main" val="10767742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3C612A-A1AC-D842-DEA9-766F409502FB}"/>
              </a:ext>
            </a:extLst>
          </p:cNvPr>
          <p:cNvSpPr>
            <a:spLocks noGrp="1"/>
          </p:cNvSpPr>
          <p:nvPr>
            <p:ph type="title"/>
          </p:nvPr>
        </p:nvSpPr>
        <p:spPr/>
        <p:txBody>
          <a:bodyPr/>
          <a:lstStyle/>
          <a:p>
            <a:r>
              <a:rPr lang="en-IN" b="1" u="sng" dirty="0"/>
              <a:t>Project Goals</a:t>
            </a:r>
          </a:p>
        </p:txBody>
      </p:sp>
      <p:sp>
        <p:nvSpPr>
          <p:cNvPr id="3" name="Text Placeholder 2">
            <a:extLst>
              <a:ext uri="{FF2B5EF4-FFF2-40B4-BE49-F238E27FC236}">
                <a16:creationId xmlns:a16="http://schemas.microsoft.com/office/drawing/2014/main" id="{E69E7A94-1CB9-28FD-9BD7-B6F19D0EE9D8}"/>
              </a:ext>
            </a:extLst>
          </p:cNvPr>
          <p:cNvSpPr>
            <a:spLocks noGrp="1"/>
          </p:cNvSpPr>
          <p:nvPr>
            <p:ph type="body" idx="1"/>
          </p:nvPr>
        </p:nvSpPr>
        <p:spPr/>
        <p:txBody>
          <a:bodyPr/>
          <a:lstStyle/>
          <a:p>
            <a:r>
              <a:rPr lang="en-IN"/>
              <a:t>Develop an ensemble deep learning model for CRC detection.</a:t>
            </a:r>
          </a:p>
          <a:p>
            <a:r>
              <a:rPr lang="en-IN"/>
              <a:t>Optimize model performance using ensemble strategies.</a:t>
            </a:r>
          </a:p>
          <a:p>
            <a:r>
              <a:rPr lang="en-IN"/>
              <a:t>Implement explainability techniques (SHAP, Grad-CAM).</a:t>
            </a:r>
          </a:p>
          <a:p>
            <a:r>
              <a:rPr lang="en-IN"/>
              <a:t>Validate the model using standard metrics.</a:t>
            </a:r>
          </a:p>
          <a:p>
            <a:r>
              <a:rPr lang="en-IN"/>
              <a:t>Deploy the solution in a clinical setting.</a:t>
            </a:r>
          </a:p>
        </p:txBody>
      </p:sp>
    </p:spTree>
    <p:extLst>
      <p:ext uri="{BB962C8B-B14F-4D97-AF65-F5344CB8AC3E}">
        <p14:creationId xmlns:p14="http://schemas.microsoft.com/office/powerpoint/2010/main" val="106630048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30385-4704-840B-2B6C-A1BBD02F2E12}"/>
              </a:ext>
            </a:extLst>
          </p:cNvPr>
          <p:cNvSpPr>
            <a:spLocks noGrp="1"/>
          </p:cNvSpPr>
          <p:nvPr>
            <p:ph type="title"/>
          </p:nvPr>
        </p:nvSpPr>
        <p:spPr/>
        <p:txBody>
          <a:bodyPr/>
          <a:lstStyle/>
          <a:p>
            <a:r>
              <a:rPr lang="en-IN" b="1" u="sng" dirty="0"/>
              <a:t>Literature Review</a:t>
            </a:r>
          </a:p>
        </p:txBody>
      </p:sp>
      <p:sp>
        <p:nvSpPr>
          <p:cNvPr id="3" name="Text Placeholder 2">
            <a:extLst>
              <a:ext uri="{FF2B5EF4-FFF2-40B4-BE49-F238E27FC236}">
                <a16:creationId xmlns:a16="http://schemas.microsoft.com/office/drawing/2014/main" id="{9017BA35-F3DF-628E-2DBA-015C62857BA9}"/>
              </a:ext>
            </a:extLst>
          </p:cNvPr>
          <p:cNvSpPr>
            <a:spLocks noGrp="1"/>
          </p:cNvSpPr>
          <p:nvPr>
            <p:ph type="body" idx="1"/>
          </p:nvPr>
        </p:nvSpPr>
        <p:spPr/>
        <p:txBody>
          <a:bodyPr/>
          <a:lstStyle/>
          <a:p>
            <a:r>
              <a:rPr lang="en-IN"/>
              <a:t>CNNs: ResNet, Inception, VGG for tumor detection.</a:t>
            </a:r>
          </a:p>
          <a:p>
            <a:r>
              <a:rPr lang="en-IN"/>
              <a:t>Vision Transformers (ViTs): Long-range dependencies in medical imaging.</a:t>
            </a:r>
          </a:p>
          <a:p>
            <a:r>
              <a:rPr lang="en-IN"/>
              <a:t>Ensemble Learning: Bagging, boosting, stacking for robustness.</a:t>
            </a:r>
          </a:p>
          <a:p>
            <a:r>
              <a:rPr lang="en-IN"/>
              <a:t>Explainability: SHAP, Grad-CAM for model transparency.</a:t>
            </a:r>
          </a:p>
        </p:txBody>
      </p:sp>
    </p:spTree>
    <p:extLst>
      <p:ext uri="{BB962C8B-B14F-4D97-AF65-F5344CB8AC3E}">
        <p14:creationId xmlns:p14="http://schemas.microsoft.com/office/powerpoint/2010/main" val="278138581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0B63E4-2087-B908-91DB-D6F79926E2A5}"/>
              </a:ext>
            </a:extLst>
          </p:cNvPr>
          <p:cNvSpPr>
            <a:spLocks noGrp="1"/>
          </p:cNvSpPr>
          <p:nvPr>
            <p:ph type="title"/>
          </p:nvPr>
        </p:nvSpPr>
        <p:spPr>
          <a:xfrm>
            <a:off x="1295402" y="626533"/>
            <a:ext cx="9601196" cy="714588"/>
          </a:xfrm>
        </p:spPr>
        <p:txBody>
          <a:bodyPr>
            <a:normAutofit/>
          </a:bodyPr>
          <a:lstStyle/>
          <a:p>
            <a:r>
              <a:rPr lang="en-IN" sz="4000" b="1" u="sng" kern="0" dirty="0">
                <a:effectLst/>
                <a:latin typeface="Times New Roman" panose="02020603050405020304" pitchFamily="18" charset="0"/>
                <a:ea typeface="Batang" panose="02030600000101010101" pitchFamily="18" charset="-127"/>
              </a:rPr>
              <a:t>Hardware Requirements</a:t>
            </a:r>
            <a:endParaRPr lang="en-IN" sz="4000" u="sng" dirty="0"/>
          </a:p>
        </p:txBody>
      </p:sp>
      <p:sp>
        <p:nvSpPr>
          <p:cNvPr id="3" name="Text Placeholder 2">
            <a:extLst>
              <a:ext uri="{FF2B5EF4-FFF2-40B4-BE49-F238E27FC236}">
                <a16:creationId xmlns:a16="http://schemas.microsoft.com/office/drawing/2014/main" id="{4D526509-9317-2AF9-59E9-0BA46E22A6A0}"/>
              </a:ext>
            </a:extLst>
          </p:cNvPr>
          <p:cNvSpPr>
            <a:spLocks noGrp="1"/>
          </p:cNvSpPr>
          <p:nvPr>
            <p:ph type="body" idx="1"/>
          </p:nvPr>
        </p:nvSpPr>
        <p:spPr>
          <a:xfrm>
            <a:off x="1122681" y="1452881"/>
            <a:ext cx="9601196" cy="5049520"/>
          </a:xfrm>
        </p:spPr>
        <p:txBody>
          <a:bodyPr>
            <a:normAutofit fontScale="77500" lnSpcReduction="20000"/>
          </a:bodyPr>
          <a:lstStyle/>
          <a:p>
            <a:pPr marL="0" indent="0">
              <a:buNone/>
            </a:pPr>
            <a:r>
              <a:rPr lang="en-GB" b="1" dirty="0"/>
              <a:t>•	</a:t>
            </a:r>
            <a:r>
              <a:rPr lang="en-GB" b="1" u="sng" dirty="0">
                <a:latin typeface="Aharoni" panose="02010803020104030203" pitchFamily="2" charset="-79"/>
                <a:cs typeface="Aharoni" panose="02010803020104030203" pitchFamily="2" charset="-79"/>
              </a:rPr>
              <a:t>High-performance GPU (Graphics Processing Unit):</a:t>
            </a:r>
          </a:p>
          <a:p>
            <a:pPr marL="0" indent="0">
              <a:buNone/>
            </a:pPr>
            <a:r>
              <a:rPr lang="en-GB" dirty="0"/>
              <a:t>o	Deep learning models, particularly convolutional neural networks (CNNs) and transformers, require substantial computational power. A high-performance GPU is essential for handling the vast number of matrix operations and parallel processing required for model training and inference.</a:t>
            </a:r>
          </a:p>
          <a:p>
            <a:pPr marL="0" indent="0">
              <a:buNone/>
            </a:pPr>
            <a:r>
              <a:rPr lang="en-GB" dirty="0"/>
              <a:t>o	NVIDIA RTX 3090 or A100 GPUs are recommended as they offer ample computational resources. These GPUs provide CUDA cores for fast processing, Tensor cores for deep learning, and a large memory pool to handle large models and datasets.</a:t>
            </a:r>
          </a:p>
          <a:p>
            <a:pPr marL="0" indent="0">
              <a:buNone/>
            </a:pPr>
            <a:r>
              <a:rPr lang="en-GB" dirty="0"/>
              <a:t>•	</a:t>
            </a:r>
            <a:r>
              <a:rPr lang="en-GB" b="1" u="sng" dirty="0">
                <a:latin typeface="Aharoni" panose="02010803020104030203" pitchFamily="2" charset="-79"/>
                <a:cs typeface="Aharoni" panose="02010803020104030203" pitchFamily="2" charset="-79"/>
              </a:rPr>
              <a:t>RAM (Random Access Memory):</a:t>
            </a:r>
          </a:p>
          <a:p>
            <a:pPr marL="0" indent="0">
              <a:buNone/>
            </a:pPr>
            <a:r>
              <a:rPr lang="en-GB" dirty="0"/>
              <a:t>o	32GB or more RAM is necessary to manage large datasets during training and inference. Medical images are typically large, and a large memory buffer ensures smooth data loading, preprocessing, and model training without bottlenecks.</a:t>
            </a:r>
          </a:p>
          <a:p>
            <a:pPr marL="0" indent="0">
              <a:buNone/>
            </a:pPr>
            <a:r>
              <a:rPr lang="en-GB" dirty="0"/>
              <a:t>•</a:t>
            </a:r>
            <a:r>
              <a:rPr lang="en-GB" b="1" dirty="0"/>
              <a:t>	</a:t>
            </a:r>
            <a:r>
              <a:rPr lang="en-GB" sz="2600" b="1" u="sng" dirty="0">
                <a:latin typeface="Aharoni" panose="02010803020104030203" pitchFamily="2" charset="-79"/>
                <a:cs typeface="Aharoni" panose="02010803020104030203" pitchFamily="2" charset="-79"/>
              </a:rPr>
              <a:t>Storage:</a:t>
            </a:r>
          </a:p>
          <a:p>
            <a:pPr marL="0" indent="0">
              <a:buNone/>
            </a:pPr>
            <a:r>
              <a:rPr lang="en-GB" dirty="0"/>
              <a:t>o	Medical datasets, especially high-resolution images, are storage-intensive. A minimum of 1TB SSD (Solid-State Drive) is required to store the medical imaging datasets, model checkpoints, and intermediate training results. SSDs provide faster read/write speeds, which is crucial for handling large files compared to traditional hard drives.</a:t>
            </a:r>
          </a:p>
          <a:p>
            <a:endParaRPr lang="en-IN" dirty="0"/>
          </a:p>
        </p:txBody>
      </p:sp>
    </p:spTree>
    <p:extLst>
      <p:ext uri="{BB962C8B-B14F-4D97-AF65-F5344CB8AC3E}">
        <p14:creationId xmlns:p14="http://schemas.microsoft.com/office/powerpoint/2010/main" val="1289745720"/>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Organic">
  <a:themeElements>
    <a:clrScheme name="Organic">
      <a:dk1>
        <a:sysClr val="windowText" lastClr="000000"/>
      </a:dk1>
      <a:lt1>
        <a:sysClr val="window" lastClr="FFFFFF"/>
      </a:lt1>
      <a:dk2>
        <a:srgbClr val="212121"/>
      </a:dk2>
      <a:lt2>
        <a:srgbClr val="DADADA"/>
      </a:lt2>
      <a:accent1>
        <a:srgbClr val="83992A"/>
      </a:accent1>
      <a:accent2>
        <a:srgbClr val="3C9770"/>
      </a:accent2>
      <a:accent3>
        <a:srgbClr val="44709D"/>
      </a:accent3>
      <a:accent4>
        <a:srgbClr val="A23C33"/>
      </a:accent4>
      <a:accent5>
        <a:srgbClr val="D97828"/>
      </a:accent5>
      <a:accent6>
        <a:srgbClr val="DEB340"/>
      </a:accent6>
      <a:hlink>
        <a:srgbClr val="A8BF4D"/>
      </a:hlink>
      <a:folHlink>
        <a:srgbClr val="B4CA80"/>
      </a:folHlink>
    </a:clrScheme>
    <a:fontScheme name="Organic">
      <a:majorFont>
        <a:latin typeface="Garamond" panose="02020404030301010803"/>
        <a:ea typeface=""/>
        <a:cs typeface=""/>
        <a:font script="Jpan" typeface="ＭＳ Ｐゴシック"/>
        <a:font script="Hang" typeface="돋움"/>
        <a:font script="Hans" typeface="方正舒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Garamond" panose="02020404030301010803"/>
        <a:ea typeface=""/>
        <a:cs typeface=""/>
        <a:font script="Jpan" typeface="ＭＳ Ｐ明朝"/>
        <a:font script="Hang" typeface="바탕"/>
        <a:font script="Hans" typeface="方正舒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rganic">
      <a:fillStyleLst>
        <a:solidFill>
          <a:schemeClr val="phClr"/>
        </a:solidFill>
        <a:gradFill rotWithShape="1">
          <a:gsLst>
            <a:gs pos="0">
              <a:schemeClr val="phClr">
                <a:tint val="60000"/>
                <a:lumMod val="110000"/>
              </a:schemeClr>
            </a:gs>
            <a:gs pos="100000">
              <a:schemeClr val="phClr">
                <a:tint val="82000"/>
              </a:schemeClr>
            </a:gs>
          </a:gsLst>
          <a:lin ang="5400000" scaled="0"/>
        </a:gradFill>
        <a:blipFill>
          <a:blip xmlns:r="http://schemas.openxmlformats.org/officeDocument/2006/relationships" r:embed="rId1">
            <a:duotone>
              <a:schemeClr val="phClr">
                <a:shade val="74000"/>
                <a:satMod val="130000"/>
                <a:lumMod val="90000"/>
              </a:schemeClr>
              <a:schemeClr val="phClr">
                <a:tint val="94000"/>
                <a:satMod val="120000"/>
                <a:lumMod val="104000"/>
              </a:schemeClr>
            </a:duotone>
          </a:blip>
          <a:tile tx="0" ty="0" sx="100000" sy="100000" flip="none" algn="tl"/>
        </a:blipFill>
      </a:fillStyleLst>
      <a:lnStyleLst>
        <a:ln w="9525"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38100" dist="254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98000"/>
              </a:schemeClr>
            </a:gs>
          </a:gsLst>
          <a:lin ang="5400000" scaled="0"/>
        </a:gradFill>
        <a:blipFill>
          <a:blip xmlns:r="http://schemas.openxmlformats.org/officeDocument/2006/relationships" r:embed="rId2"/>
          <a:stretch/>
        </a:blipFill>
      </a:bgFillStyleLst>
    </a:fmtScheme>
  </a:themeElements>
  <a:objectDefaults/>
  <a:extraClrSchemeLst/>
  <a:extLst>
    <a:ext uri="{05A4C25C-085E-4340-85A3-A5531E510DB2}">
      <thm15:themeFamily xmlns:thm15="http://schemas.microsoft.com/office/thememl/2012/main" name="Organic" id="{28CDC826-8792-45C0-861B-85EB3ADEDA33}" vid="{7DAC20F1-423D-49E2-BD0B-50532748BAD0}"/>
    </a:ext>
  </a:extLst>
</a:theme>
</file>

<file path=docProps/app.xml><?xml version="1.0" encoding="utf-8"?>
<Properties xmlns="http://schemas.openxmlformats.org/officeDocument/2006/extended-properties" xmlns:vt="http://schemas.openxmlformats.org/officeDocument/2006/docPropsVTypes">
  <Template>Organic</Template>
  <TotalTime>37</TotalTime>
  <Words>1750</Words>
  <Application>Microsoft Office PowerPoint</Application>
  <PresentationFormat>Widescreen</PresentationFormat>
  <Paragraphs>150</Paragraphs>
  <Slides>26</Slides>
  <Notes>0</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26</vt:i4>
      </vt:variant>
    </vt:vector>
  </HeadingPairs>
  <TitlesOfParts>
    <vt:vector size="34" baseType="lpstr">
      <vt:lpstr>Aharoni</vt:lpstr>
      <vt:lpstr>Arial</vt:lpstr>
      <vt:lpstr>Courier New</vt:lpstr>
      <vt:lpstr>Garamond</vt:lpstr>
      <vt:lpstr>Inter</vt:lpstr>
      <vt:lpstr>Symbol</vt:lpstr>
      <vt:lpstr>Times New Roman</vt:lpstr>
      <vt:lpstr>Organic</vt:lpstr>
      <vt:lpstr>PowerPoint Presentation</vt:lpstr>
      <vt:lpstr>Abstract</vt:lpstr>
      <vt:lpstr>Introduction</vt:lpstr>
      <vt:lpstr>Background</vt:lpstr>
      <vt:lpstr>Motivations</vt:lpstr>
      <vt:lpstr>Scope of the Project</vt:lpstr>
      <vt:lpstr>Project Goals</vt:lpstr>
      <vt:lpstr>Literature Review</vt:lpstr>
      <vt:lpstr>Hardware Requirements</vt:lpstr>
      <vt:lpstr>Software Requirements</vt:lpstr>
      <vt:lpstr>Data Requirements </vt:lpstr>
      <vt:lpstr>Gaps Identified</vt:lpstr>
      <vt:lpstr>Work Breakdown Structure: </vt:lpstr>
      <vt:lpstr>PowerPoint Presentation</vt:lpstr>
      <vt:lpstr>PowerPoint Presentation</vt:lpstr>
      <vt:lpstr>System Architecture</vt:lpstr>
      <vt:lpstr>PowerPoint Presentation</vt:lpstr>
      <vt:lpstr>Data Flow Diagram</vt:lpstr>
      <vt:lpstr>Use Case Diagram</vt:lpstr>
      <vt:lpstr>Class Diagram  </vt:lpstr>
      <vt:lpstr>Data Collection and Preprocessing</vt:lpstr>
      <vt:lpstr> Model Implementation</vt:lpstr>
      <vt:lpstr>Experimental Results</vt:lpstr>
      <vt:lpstr> Conclusion</vt:lpstr>
      <vt:lpstr> Future Work</vt:lpstr>
      <vt:lpstr> 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Charan M</dc:creator>
  <cp:lastModifiedBy>Charan M</cp:lastModifiedBy>
  <cp:revision>4</cp:revision>
  <dcterms:created xsi:type="dcterms:W3CDTF">2025-02-17T18:34:32Z</dcterms:created>
  <dcterms:modified xsi:type="dcterms:W3CDTF">2025-02-17T19:12:28Z</dcterms:modified>
</cp:coreProperties>
</file>