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257" r:id="rId6"/>
    <p:sldId id="260" r:id="rId7"/>
    <p:sldId id="268" r:id="rId8"/>
    <p:sldId id="269" r:id="rId9"/>
    <p:sldId id="270" r:id="rId10"/>
    <p:sldId id="271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4D4B89-D7E7-4528-8F02-D2C3F689163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023B429-7431-4331-ADAD-A7D1A4D0D399}">
      <dgm:prSet/>
      <dgm:spPr/>
      <dgm:t>
        <a:bodyPr/>
        <a:lstStyle/>
        <a:p>
          <a:r>
            <a:rPr lang="en-US" b="0" i="0" baseline="0"/>
            <a:t>Allows </a:t>
          </a:r>
          <a:r>
            <a:rPr lang="en-US" b="1" i="0" baseline="0"/>
            <a:t>direct indexing</a:t>
          </a:r>
          <a:r>
            <a:rPr lang="en-US" b="0" i="0" baseline="0"/>
            <a:t> for quick and efficient element access.</a:t>
          </a:r>
          <a:endParaRPr lang="en-IN"/>
        </a:p>
      </dgm:t>
    </dgm:pt>
    <dgm:pt modelId="{4889199C-C4FF-4A1C-8048-0CA76653BE37}" cxnId="{EB46A49C-52C1-46CD-AD91-C6C87B6048C7}" type="parTrans">
      <dgm:prSet/>
      <dgm:spPr/>
      <dgm:t>
        <a:bodyPr/>
        <a:lstStyle/>
        <a:p>
          <a:endParaRPr lang="en-IN"/>
        </a:p>
      </dgm:t>
    </dgm:pt>
    <dgm:pt modelId="{88E9B4D0-A1D2-4026-8A34-D69209D81A06}" cxnId="{EB46A49C-52C1-46CD-AD91-C6C87B6048C7}" type="sibTrans">
      <dgm:prSet/>
      <dgm:spPr/>
      <dgm:t>
        <a:bodyPr/>
        <a:lstStyle/>
        <a:p>
          <a:endParaRPr lang="en-IN"/>
        </a:p>
      </dgm:t>
    </dgm:pt>
    <dgm:pt modelId="{A8AA922B-FB54-4E56-BA88-CBE3DC616A21}">
      <dgm:prSet/>
      <dgm:spPr/>
      <dgm:t>
        <a:bodyPr/>
        <a:lstStyle/>
        <a:p>
          <a:r>
            <a:rPr lang="en-US" b="0" i="0" baseline="0" dirty="0"/>
            <a:t>Supports </a:t>
          </a:r>
          <a:r>
            <a:rPr lang="en-US" b="1" i="0" baseline="0" dirty="0"/>
            <a:t>in-place swapping</a:t>
          </a:r>
          <a:r>
            <a:rPr lang="en-US" b="0" i="0" baseline="0" dirty="0"/>
            <a:t>, avoiding the need for extra memory.</a:t>
          </a:r>
          <a:endParaRPr lang="en-IN" dirty="0"/>
        </a:p>
      </dgm:t>
    </dgm:pt>
    <dgm:pt modelId="{F757FCCF-A275-43D6-9CF3-400982F1EEEC}" cxnId="{32F204F2-C526-4677-9655-ED1B678A00EA}" type="parTrans">
      <dgm:prSet/>
      <dgm:spPr/>
      <dgm:t>
        <a:bodyPr/>
        <a:lstStyle/>
        <a:p>
          <a:endParaRPr lang="en-IN"/>
        </a:p>
      </dgm:t>
    </dgm:pt>
    <dgm:pt modelId="{4986F7E5-0851-495E-BD8F-1BCCD4D12B84}" cxnId="{32F204F2-C526-4677-9655-ED1B678A00EA}" type="sibTrans">
      <dgm:prSet/>
      <dgm:spPr/>
      <dgm:t>
        <a:bodyPr/>
        <a:lstStyle/>
        <a:p>
          <a:endParaRPr lang="en-IN"/>
        </a:p>
      </dgm:t>
    </dgm:pt>
    <dgm:pt modelId="{48F410EB-E5EF-49F6-A3F2-4B60F37D6F3D}">
      <dgm:prSet/>
      <dgm:spPr/>
      <dgm:t>
        <a:bodyPr/>
        <a:lstStyle/>
        <a:p>
          <a:r>
            <a:rPr lang="en-US" b="0" i="0" baseline="0"/>
            <a:t>Enables </a:t>
          </a:r>
          <a:r>
            <a:rPr lang="en-US" b="1" i="0" baseline="0"/>
            <a:t>constant space usage</a:t>
          </a:r>
          <a:r>
            <a:rPr lang="en-US" b="0" i="0" baseline="0"/>
            <a:t>, keeping the algorithm space-efficient.</a:t>
          </a:r>
          <a:endParaRPr lang="en-IN"/>
        </a:p>
      </dgm:t>
    </dgm:pt>
    <dgm:pt modelId="{6063B8F2-E95C-466D-8973-4533CA0444D8}" cxnId="{0D543B16-9BF2-4A2A-B2CE-810DBC672B53}" type="parTrans">
      <dgm:prSet/>
      <dgm:spPr/>
      <dgm:t>
        <a:bodyPr/>
        <a:lstStyle/>
        <a:p>
          <a:endParaRPr lang="en-IN"/>
        </a:p>
      </dgm:t>
    </dgm:pt>
    <dgm:pt modelId="{802C866F-5BB2-4131-88B8-5E1C65DC2E2D}" cxnId="{0D543B16-9BF2-4A2A-B2CE-810DBC672B53}" type="sibTrans">
      <dgm:prSet/>
      <dgm:spPr/>
      <dgm:t>
        <a:bodyPr/>
        <a:lstStyle/>
        <a:p>
          <a:endParaRPr lang="en-IN"/>
        </a:p>
      </dgm:t>
    </dgm:pt>
    <dgm:pt modelId="{00D9457A-CBC8-4B16-9DBA-0E05D6FD22D7}">
      <dgm:prSet/>
      <dgm:spPr/>
      <dgm:t>
        <a:bodyPr/>
        <a:lstStyle/>
        <a:p>
          <a:r>
            <a:rPr lang="en-US" b="0" i="0" baseline="0"/>
            <a:t>Facilitates </a:t>
          </a:r>
          <a:r>
            <a:rPr lang="en-US" b="1" i="0" baseline="0"/>
            <a:t>single-pass traversal</a:t>
          </a:r>
          <a:r>
            <a:rPr lang="en-US" b="0" i="0" baseline="0"/>
            <a:t>, ideal for linear-time operations.</a:t>
          </a:r>
          <a:endParaRPr lang="en-IN"/>
        </a:p>
      </dgm:t>
    </dgm:pt>
    <dgm:pt modelId="{55595F21-823B-4223-8318-2005AD96D38E}" cxnId="{EC594A86-7662-44E2-BAC4-1AF9478F9C25}" type="parTrans">
      <dgm:prSet/>
      <dgm:spPr/>
      <dgm:t>
        <a:bodyPr/>
        <a:lstStyle/>
        <a:p>
          <a:endParaRPr lang="en-IN"/>
        </a:p>
      </dgm:t>
    </dgm:pt>
    <dgm:pt modelId="{D24797D6-B8E8-4297-A425-E65FD8C0A142}" cxnId="{EC594A86-7662-44E2-BAC4-1AF9478F9C25}" type="sibTrans">
      <dgm:prSet/>
      <dgm:spPr/>
      <dgm:t>
        <a:bodyPr/>
        <a:lstStyle/>
        <a:p>
          <a:endParaRPr lang="en-IN"/>
        </a:p>
      </dgm:t>
    </dgm:pt>
    <dgm:pt modelId="{528A5446-98E6-46A1-9CD9-F0C452092101}">
      <dgm:prSet/>
      <dgm:spPr/>
      <dgm:t>
        <a:bodyPr/>
        <a:lstStyle/>
        <a:p>
          <a:r>
            <a:rPr lang="en-US" b="1" i="0" baseline="0"/>
            <a:t>Simple and effective</a:t>
          </a:r>
          <a:r>
            <a:rPr lang="en-US" b="0" i="0" baseline="0"/>
            <a:t> for problems with a fixed number of item types.</a:t>
          </a:r>
          <a:endParaRPr lang="en-IN"/>
        </a:p>
      </dgm:t>
    </dgm:pt>
    <dgm:pt modelId="{7455651A-F420-4AB0-9C1E-D1CF5162BE4F}" cxnId="{7894A604-75B3-4654-9938-CB15904FC56F}" type="parTrans">
      <dgm:prSet/>
      <dgm:spPr/>
      <dgm:t>
        <a:bodyPr/>
        <a:lstStyle/>
        <a:p>
          <a:endParaRPr lang="en-IN"/>
        </a:p>
      </dgm:t>
    </dgm:pt>
    <dgm:pt modelId="{6B1A239F-08C9-4EDA-997D-B0616E5E02C8}" cxnId="{7894A604-75B3-4654-9938-CB15904FC56F}" type="sibTrans">
      <dgm:prSet/>
      <dgm:spPr/>
      <dgm:t>
        <a:bodyPr/>
        <a:lstStyle/>
        <a:p>
          <a:endParaRPr lang="en-IN"/>
        </a:p>
      </dgm:t>
    </dgm:pt>
    <dgm:pt modelId="{B208C374-FBCC-49E5-983E-383506763348}" type="pres">
      <dgm:prSet presAssocID="{024D4B89-D7E7-4528-8F02-D2C3F6891637}" presName="linearFlow" presStyleCnt="0">
        <dgm:presLayoutVars>
          <dgm:dir/>
          <dgm:resizeHandles val="exact"/>
        </dgm:presLayoutVars>
      </dgm:prSet>
      <dgm:spPr/>
    </dgm:pt>
    <dgm:pt modelId="{73D10AB5-E036-41E6-9066-30C5FA4C81D6}" type="pres">
      <dgm:prSet presAssocID="{B023B429-7431-4331-ADAD-A7D1A4D0D399}" presName="composite" presStyleCnt="0"/>
      <dgm:spPr/>
    </dgm:pt>
    <dgm:pt modelId="{416B8E99-A03E-424E-A141-94729B587C40}" type="pres">
      <dgm:prSet presAssocID="{B023B429-7431-4331-ADAD-A7D1A4D0D399}" presName="imgShp" presStyleLbl="fgImgPlace1" presStyleIdx="0" presStyleCnt="5"/>
      <dgm:spPr/>
    </dgm:pt>
    <dgm:pt modelId="{DA85F1B2-6EBC-4343-B128-4ACBEA989B31}" type="pres">
      <dgm:prSet presAssocID="{B023B429-7431-4331-ADAD-A7D1A4D0D399}" presName="txShp" presStyleLbl="node1" presStyleIdx="0" presStyleCnt="5">
        <dgm:presLayoutVars>
          <dgm:bulletEnabled val="1"/>
        </dgm:presLayoutVars>
      </dgm:prSet>
      <dgm:spPr/>
    </dgm:pt>
    <dgm:pt modelId="{60A95BEB-5968-4665-9704-F4EDE43AEE5D}" type="pres">
      <dgm:prSet presAssocID="{88E9B4D0-A1D2-4026-8A34-D69209D81A06}" presName="spacing" presStyleCnt="0"/>
      <dgm:spPr/>
    </dgm:pt>
    <dgm:pt modelId="{3ABD6F38-6B17-4C67-8848-D8FEBB22CC2E}" type="pres">
      <dgm:prSet presAssocID="{A8AA922B-FB54-4E56-BA88-CBE3DC616A21}" presName="composite" presStyleCnt="0"/>
      <dgm:spPr/>
    </dgm:pt>
    <dgm:pt modelId="{D834EE4A-48D5-4369-885E-AA7DC8915A18}" type="pres">
      <dgm:prSet presAssocID="{A8AA922B-FB54-4E56-BA88-CBE3DC616A21}" presName="imgShp" presStyleLbl="fgImgPlace1" presStyleIdx="1" presStyleCnt="5"/>
      <dgm:spPr/>
    </dgm:pt>
    <dgm:pt modelId="{966AC2A8-7A66-4EA9-AFD3-6300FF5AEB2B}" type="pres">
      <dgm:prSet presAssocID="{A8AA922B-FB54-4E56-BA88-CBE3DC616A21}" presName="txShp" presStyleLbl="node1" presStyleIdx="1" presStyleCnt="5">
        <dgm:presLayoutVars>
          <dgm:bulletEnabled val="1"/>
        </dgm:presLayoutVars>
      </dgm:prSet>
      <dgm:spPr/>
    </dgm:pt>
    <dgm:pt modelId="{2C35D1F0-EBC3-41A9-98B6-AF2C25883393}" type="pres">
      <dgm:prSet presAssocID="{4986F7E5-0851-495E-BD8F-1BCCD4D12B84}" presName="spacing" presStyleCnt="0"/>
      <dgm:spPr/>
    </dgm:pt>
    <dgm:pt modelId="{3B642C90-9BCB-44F7-9329-D35A6713EC41}" type="pres">
      <dgm:prSet presAssocID="{48F410EB-E5EF-49F6-A3F2-4B60F37D6F3D}" presName="composite" presStyleCnt="0"/>
      <dgm:spPr/>
    </dgm:pt>
    <dgm:pt modelId="{85824EA1-A48F-48B7-8B0E-B54AEA4322E6}" type="pres">
      <dgm:prSet presAssocID="{48F410EB-E5EF-49F6-A3F2-4B60F37D6F3D}" presName="imgShp" presStyleLbl="fgImgPlace1" presStyleIdx="2" presStyleCnt="5"/>
      <dgm:spPr/>
    </dgm:pt>
    <dgm:pt modelId="{74384F33-2A91-4B6C-A963-78A274DA9A8A}" type="pres">
      <dgm:prSet presAssocID="{48F410EB-E5EF-49F6-A3F2-4B60F37D6F3D}" presName="txShp" presStyleLbl="node1" presStyleIdx="2" presStyleCnt="5">
        <dgm:presLayoutVars>
          <dgm:bulletEnabled val="1"/>
        </dgm:presLayoutVars>
      </dgm:prSet>
      <dgm:spPr/>
    </dgm:pt>
    <dgm:pt modelId="{A2FA77A1-1DAB-46C4-AF83-BE2E98D96300}" type="pres">
      <dgm:prSet presAssocID="{802C866F-5BB2-4131-88B8-5E1C65DC2E2D}" presName="spacing" presStyleCnt="0"/>
      <dgm:spPr/>
    </dgm:pt>
    <dgm:pt modelId="{FD82C539-83F4-465D-8474-1618200EDC86}" type="pres">
      <dgm:prSet presAssocID="{00D9457A-CBC8-4B16-9DBA-0E05D6FD22D7}" presName="composite" presStyleCnt="0"/>
      <dgm:spPr/>
    </dgm:pt>
    <dgm:pt modelId="{82D94D3A-55F9-4936-8313-8B6ECC339E8B}" type="pres">
      <dgm:prSet presAssocID="{00D9457A-CBC8-4B16-9DBA-0E05D6FD22D7}" presName="imgShp" presStyleLbl="fgImgPlace1" presStyleIdx="3" presStyleCnt="5"/>
      <dgm:spPr/>
    </dgm:pt>
    <dgm:pt modelId="{09736C07-8C50-48A2-9A80-5EB0885A5EA6}" type="pres">
      <dgm:prSet presAssocID="{00D9457A-CBC8-4B16-9DBA-0E05D6FD22D7}" presName="txShp" presStyleLbl="node1" presStyleIdx="3" presStyleCnt="5">
        <dgm:presLayoutVars>
          <dgm:bulletEnabled val="1"/>
        </dgm:presLayoutVars>
      </dgm:prSet>
      <dgm:spPr/>
    </dgm:pt>
    <dgm:pt modelId="{CF25E808-1677-4A33-9077-3C0B8990CE9E}" type="pres">
      <dgm:prSet presAssocID="{D24797D6-B8E8-4297-A425-E65FD8C0A142}" presName="spacing" presStyleCnt="0"/>
      <dgm:spPr/>
    </dgm:pt>
    <dgm:pt modelId="{85CD9E6F-8AF0-486B-A96B-58E439D79831}" type="pres">
      <dgm:prSet presAssocID="{528A5446-98E6-46A1-9CD9-F0C452092101}" presName="composite" presStyleCnt="0"/>
      <dgm:spPr/>
    </dgm:pt>
    <dgm:pt modelId="{09F9EA53-8660-4D3D-8794-CA670275A657}" type="pres">
      <dgm:prSet presAssocID="{528A5446-98E6-46A1-9CD9-F0C452092101}" presName="imgShp" presStyleLbl="fgImgPlace1" presStyleIdx="4" presStyleCnt="5"/>
      <dgm:spPr/>
    </dgm:pt>
    <dgm:pt modelId="{B1F4B302-E72C-4F82-927F-0980323451EE}" type="pres">
      <dgm:prSet presAssocID="{528A5446-98E6-46A1-9CD9-F0C452092101}" presName="txShp" presStyleLbl="node1" presStyleIdx="4" presStyleCnt="5">
        <dgm:presLayoutVars>
          <dgm:bulletEnabled val="1"/>
        </dgm:presLayoutVars>
      </dgm:prSet>
      <dgm:spPr/>
    </dgm:pt>
  </dgm:ptLst>
  <dgm:cxnLst>
    <dgm:cxn modelId="{7894A604-75B3-4654-9938-CB15904FC56F}" srcId="{024D4B89-D7E7-4528-8F02-D2C3F6891637}" destId="{528A5446-98E6-46A1-9CD9-F0C452092101}" srcOrd="4" destOrd="0" parTransId="{7455651A-F420-4AB0-9C1E-D1CF5162BE4F}" sibTransId="{6B1A239F-08C9-4EDA-997D-B0616E5E02C8}"/>
    <dgm:cxn modelId="{0AD45F09-7896-4F7D-A14B-DE436CE4216D}" type="presOf" srcId="{00D9457A-CBC8-4B16-9DBA-0E05D6FD22D7}" destId="{09736C07-8C50-48A2-9A80-5EB0885A5EA6}" srcOrd="0" destOrd="0" presId="urn:microsoft.com/office/officeart/2005/8/layout/vList3"/>
    <dgm:cxn modelId="{0D543B16-9BF2-4A2A-B2CE-810DBC672B53}" srcId="{024D4B89-D7E7-4528-8F02-D2C3F6891637}" destId="{48F410EB-E5EF-49F6-A3F2-4B60F37D6F3D}" srcOrd="2" destOrd="0" parTransId="{6063B8F2-E95C-466D-8973-4533CA0444D8}" sibTransId="{802C866F-5BB2-4131-88B8-5E1C65DC2E2D}"/>
    <dgm:cxn modelId="{BE7EA91D-3A35-4980-BB52-DDF1D0EEF67A}" type="presOf" srcId="{48F410EB-E5EF-49F6-A3F2-4B60F37D6F3D}" destId="{74384F33-2A91-4B6C-A963-78A274DA9A8A}" srcOrd="0" destOrd="0" presId="urn:microsoft.com/office/officeart/2005/8/layout/vList3"/>
    <dgm:cxn modelId="{C8054168-0FC8-4059-AFC8-B16EC66A8AFA}" type="presOf" srcId="{024D4B89-D7E7-4528-8F02-D2C3F6891637}" destId="{B208C374-FBCC-49E5-983E-383506763348}" srcOrd="0" destOrd="0" presId="urn:microsoft.com/office/officeart/2005/8/layout/vList3"/>
    <dgm:cxn modelId="{94199873-6F4A-4C4D-BDA8-A7374F06C08A}" type="presOf" srcId="{528A5446-98E6-46A1-9CD9-F0C452092101}" destId="{B1F4B302-E72C-4F82-927F-0980323451EE}" srcOrd="0" destOrd="0" presId="urn:microsoft.com/office/officeart/2005/8/layout/vList3"/>
    <dgm:cxn modelId="{EC594A86-7662-44E2-BAC4-1AF9478F9C25}" srcId="{024D4B89-D7E7-4528-8F02-D2C3F6891637}" destId="{00D9457A-CBC8-4B16-9DBA-0E05D6FD22D7}" srcOrd="3" destOrd="0" parTransId="{55595F21-823B-4223-8318-2005AD96D38E}" sibTransId="{D24797D6-B8E8-4297-A425-E65FD8C0A142}"/>
    <dgm:cxn modelId="{EB46A49C-52C1-46CD-AD91-C6C87B6048C7}" srcId="{024D4B89-D7E7-4528-8F02-D2C3F6891637}" destId="{B023B429-7431-4331-ADAD-A7D1A4D0D399}" srcOrd="0" destOrd="0" parTransId="{4889199C-C4FF-4A1C-8048-0CA76653BE37}" sibTransId="{88E9B4D0-A1D2-4026-8A34-D69209D81A06}"/>
    <dgm:cxn modelId="{FF6098D9-1704-4726-AABA-6E3A27C85BEC}" type="presOf" srcId="{A8AA922B-FB54-4E56-BA88-CBE3DC616A21}" destId="{966AC2A8-7A66-4EA9-AFD3-6300FF5AEB2B}" srcOrd="0" destOrd="0" presId="urn:microsoft.com/office/officeart/2005/8/layout/vList3"/>
    <dgm:cxn modelId="{32F204F2-C526-4677-9655-ED1B678A00EA}" srcId="{024D4B89-D7E7-4528-8F02-D2C3F6891637}" destId="{A8AA922B-FB54-4E56-BA88-CBE3DC616A21}" srcOrd="1" destOrd="0" parTransId="{F757FCCF-A275-43D6-9CF3-400982F1EEEC}" sibTransId="{4986F7E5-0851-495E-BD8F-1BCCD4D12B84}"/>
    <dgm:cxn modelId="{D14900FE-DF0E-436C-A745-CFF0EC2BF8A5}" type="presOf" srcId="{B023B429-7431-4331-ADAD-A7D1A4D0D399}" destId="{DA85F1B2-6EBC-4343-B128-4ACBEA989B31}" srcOrd="0" destOrd="0" presId="urn:microsoft.com/office/officeart/2005/8/layout/vList3"/>
    <dgm:cxn modelId="{CF1137C1-A4FF-421E-BEF5-44319B52C3ED}" type="presParOf" srcId="{B208C374-FBCC-49E5-983E-383506763348}" destId="{73D10AB5-E036-41E6-9066-30C5FA4C81D6}" srcOrd="0" destOrd="0" presId="urn:microsoft.com/office/officeart/2005/8/layout/vList3"/>
    <dgm:cxn modelId="{867654A3-6662-4DC8-AFD9-CCF546B04613}" type="presParOf" srcId="{73D10AB5-E036-41E6-9066-30C5FA4C81D6}" destId="{416B8E99-A03E-424E-A141-94729B587C40}" srcOrd="0" destOrd="0" presId="urn:microsoft.com/office/officeart/2005/8/layout/vList3"/>
    <dgm:cxn modelId="{712F1627-3C27-4096-AFFD-64D7C1CF87E9}" type="presParOf" srcId="{73D10AB5-E036-41E6-9066-30C5FA4C81D6}" destId="{DA85F1B2-6EBC-4343-B128-4ACBEA989B31}" srcOrd="1" destOrd="0" presId="urn:microsoft.com/office/officeart/2005/8/layout/vList3"/>
    <dgm:cxn modelId="{B28C4799-A5F8-4210-ACE1-C37E90804268}" type="presParOf" srcId="{B208C374-FBCC-49E5-983E-383506763348}" destId="{60A95BEB-5968-4665-9704-F4EDE43AEE5D}" srcOrd="1" destOrd="0" presId="urn:microsoft.com/office/officeart/2005/8/layout/vList3"/>
    <dgm:cxn modelId="{40E3869A-6DB0-4176-9D0D-69CA57D32E93}" type="presParOf" srcId="{B208C374-FBCC-49E5-983E-383506763348}" destId="{3ABD6F38-6B17-4C67-8848-D8FEBB22CC2E}" srcOrd="2" destOrd="0" presId="urn:microsoft.com/office/officeart/2005/8/layout/vList3"/>
    <dgm:cxn modelId="{BAFFD069-8A52-43B0-8933-32BDAFBC5BF6}" type="presParOf" srcId="{3ABD6F38-6B17-4C67-8848-D8FEBB22CC2E}" destId="{D834EE4A-48D5-4369-885E-AA7DC8915A18}" srcOrd="0" destOrd="0" presId="urn:microsoft.com/office/officeart/2005/8/layout/vList3"/>
    <dgm:cxn modelId="{3B4C7BDB-0D9A-408D-A17B-2AB0818E8A5D}" type="presParOf" srcId="{3ABD6F38-6B17-4C67-8848-D8FEBB22CC2E}" destId="{966AC2A8-7A66-4EA9-AFD3-6300FF5AEB2B}" srcOrd="1" destOrd="0" presId="urn:microsoft.com/office/officeart/2005/8/layout/vList3"/>
    <dgm:cxn modelId="{085A62F6-9AC1-4CD2-B51D-CF5351442125}" type="presParOf" srcId="{B208C374-FBCC-49E5-983E-383506763348}" destId="{2C35D1F0-EBC3-41A9-98B6-AF2C25883393}" srcOrd="3" destOrd="0" presId="urn:microsoft.com/office/officeart/2005/8/layout/vList3"/>
    <dgm:cxn modelId="{CBB15BCA-32BC-4FC7-BC33-6EF8388077BF}" type="presParOf" srcId="{B208C374-FBCC-49E5-983E-383506763348}" destId="{3B642C90-9BCB-44F7-9329-D35A6713EC41}" srcOrd="4" destOrd="0" presId="urn:microsoft.com/office/officeart/2005/8/layout/vList3"/>
    <dgm:cxn modelId="{BD08D468-29D4-4A13-B3EC-9309FECEA772}" type="presParOf" srcId="{3B642C90-9BCB-44F7-9329-D35A6713EC41}" destId="{85824EA1-A48F-48B7-8B0E-B54AEA4322E6}" srcOrd="0" destOrd="0" presId="urn:microsoft.com/office/officeart/2005/8/layout/vList3"/>
    <dgm:cxn modelId="{F36DEC7D-0658-4DA5-8A12-BD04922F3FF1}" type="presParOf" srcId="{3B642C90-9BCB-44F7-9329-D35A6713EC41}" destId="{74384F33-2A91-4B6C-A963-78A274DA9A8A}" srcOrd="1" destOrd="0" presId="urn:microsoft.com/office/officeart/2005/8/layout/vList3"/>
    <dgm:cxn modelId="{A61F4342-C3EA-45B9-8D6D-17F3343EE8AC}" type="presParOf" srcId="{B208C374-FBCC-49E5-983E-383506763348}" destId="{A2FA77A1-1DAB-46C4-AF83-BE2E98D96300}" srcOrd="5" destOrd="0" presId="urn:microsoft.com/office/officeart/2005/8/layout/vList3"/>
    <dgm:cxn modelId="{04C5FC52-DCBE-4310-B110-717A10583B98}" type="presParOf" srcId="{B208C374-FBCC-49E5-983E-383506763348}" destId="{FD82C539-83F4-465D-8474-1618200EDC86}" srcOrd="6" destOrd="0" presId="urn:microsoft.com/office/officeart/2005/8/layout/vList3"/>
    <dgm:cxn modelId="{13AE5533-DE46-4EA2-8CD8-BC8177BE02B0}" type="presParOf" srcId="{FD82C539-83F4-465D-8474-1618200EDC86}" destId="{82D94D3A-55F9-4936-8313-8B6ECC339E8B}" srcOrd="0" destOrd="0" presId="urn:microsoft.com/office/officeart/2005/8/layout/vList3"/>
    <dgm:cxn modelId="{195689DD-65AE-4BA0-A1ED-73EDCA3AFDFE}" type="presParOf" srcId="{FD82C539-83F4-465D-8474-1618200EDC86}" destId="{09736C07-8C50-48A2-9A80-5EB0885A5EA6}" srcOrd="1" destOrd="0" presId="urn:microsoft.com/office/officeart/2005/8/layout/vList3"/>
    <dgm:cxn modelId="{1A452944-4E1F-48CE-9130-EB594BD4D20C}" type="presParOf" srcId="{B208C374-FBCC-49E5-983E-383506763348}" destId="{CF25E808-1677-4A33-9077-3C0B8990CE9E}" srcOrd="7" destOrd="0" presId="urn:microsoft.com/office/officeart/2005/8/layout/vList3"/>
    <dgm:cxn modelId="{79669AF9-81B6-4779-AA47-4EA9D01F0634}" type="presParOf" srcId="{B208C374-FBCC-49E5-983E-383506763348}" destId="{85CD9E6F-8AF0-486B-A96B-58E439D79831}" srcOrd="8" destOrd="0" presId="urn:microsoft.com/office/officeart/2005/8/layout/vList3"/>
    <dgm:cxn modelId="{2DF9877F-F01A-4EB5-AEF1-60AC6A9BE1E6}" type="presParOf" srcId="{85CD9E6F-8AF0-486B-A96B-58E439D79831}" destId="{09F9EA53-8660-4D3D-8794-CA670275A657}" srcOrd="0" destOrd="0" presId="urn:microsoft.com/office/officeart/2005/8/layout/vList3"/>
    <dgm:cxn modelId="{66F4263F-A6A8-4959-865C-F1EC155081C4}" type="presParOf" srcId="{85CD9E6F-8AF0-486B-A96B-58E439D79831}" destId="{B1F4B302-E72C-4F82-927F-0980323451E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621322" cy="1938992"/>
        <a:chOff x="0" y="0"/>
        <a:chExt cx="10621322" cy="1938992"/>
      </a:xfrm>
    </dsp:grpSpPr>
    <dsp:sp modelId="{DA85F1B2-6EBC-4343-B128-4ACBEA989B31}">
      <dsp:nvSpPr>
        <dsp:cNvPr id="4" name="Pentagon 3"/>
        <dsp:cNvSpPr/>
      </dsp:nvSpPr>
      <dsp:spPr bwMode="white">
        <a:xfrm rot="10800000">
          <a:off x="1859863" y="0"/>
          <a:ext cx="7063179" cy="323165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142506" tIns="53340" rIns="99568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/>
            <a:t>Allows </a:t>
          </a:r>
          <a:r>
            <a:rPr lang="en-US" b="1" i="0" baseline="0"/>
            <a:t>direct indexing</a:t>
          </a:r>
          <a:r>
            <a:rPr lang="en-US" b="0" i="0" baseline="0"/>
            <a:t> for quick and efficient element access.</a:t>
          </a:r>
          <a:endParaRPr lang="en-IN"/>
        </a:p>
      </dsp:txBody>
      <dsp:txXfrm rot="10800000">
        <a:off x="1859863" y="0"/>
        <a:ext cx="7063179" cy="323165"/>
      </dsp:txXfrm>
    </dsp:sp>
    <dsp:sp modelId="{416B8E99-A03E-424E-A141-94729B587C40}">
      <dsp:nvSpPr>
        <dsp:cNvPr id="3" name="Oval 2"/>
        <dsp:cNvSpPr/>
      </dsp:nvSpPr>
      <dsp:spPr bwMode="white">
        <a:xfrm>
          <a:off x="1698280" y="0"/>
          <a:ext cx="323165" cy="32316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698280" y="0"/>
        <a:ext cx="323165" cy="323165"/>
      </dsp:txXfrm>
    </dsp:sp>
    <dsp:sp modelId="{966AC2A8-7A66-4EA9-AFD3-6300FF5AEB2B}">
      <dsp:nvSpPr>
        <dsp:cNvPr id="6" name="Pentagon 5"/>
        <dsp:cNvSpPr/>
      </dsp:nvSpPr>
      <dsp:spPr bwMode="white">
        <a:xfrm rot="10800000">
          <a:off x="1859863" y="403957"/>
          <a:ext cx="7063179" cy="323165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142506" tIns="53340" rIns="99568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 dirty="0"/>
            <a:t>Supports </a:t>
          </a:r>
          <a:r>
            <a:rPr lang="en-US" b="1" i="0" baseline="0" dirty="0"/>
            <a:t>in-place swapping</a:t>
          </a:r>
          <a:r>
            <a:rPr lang="en-US" b="0" i="0" baseline="0" dirty="0"/>
            <a:t>, avoiding the need for extra memory.</a:t>
          </a:r>
          <a:endParaRPr lang="en-IN" dirty="0"/>
        </a:p>
      </dsp:txBody>
      <dsp:txXfrm rot="10800000">
        <a:off x="1859863" y="403957"/>
        <a:ext cx="7063179" cy="323165"/>
      </dsp:txXfrm>
    </dsp:sp>
    <dsp:sp modelId="{D834EE4A-48D5-4369-885E-AA7DC8915A18}">
      <dsp:nvSpPr>
        <dsp:cNvPr id="5" name="Oval 4"/>
        <dsp:cNvSpPr/>
      </dsp:nvSpPr>
      <dsp:spPr bwMode="white">
        <a:xfrm>
          <a:off x="1698280" y="403957"/>
          <a:ext cx="323165" cy="32316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698280" y="403957"/>
        <a:ext cx="323165" cy="323165"/>
      </dsp:txXfrm>
    </dsp:sp>
    <dsp:sp modelId="{74384F33-2A91-4B6C-A963-78A274DA9A8A}">
      <dsp:nvSpPr>
        <dsp:cNvPr id="8" name="Pentagon 7"/>
        <dsp:cNvSpPr/>
      </dsp:nvSpPr>
      <dsp:spPr bwMode="white">
        <a:xfrm rot="10800000">
          <a:off x="1859863" y="807913"/>
          <a:ext cx="7063179" cy="323165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142506" tIns="53340" rIns="99568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/>
            <a:t>Enables </a:t>
          </a:r>
          <a:r>
            <a:rPr lang="en-US" b="1" i="0" baseline="0"/>
            <a:t>constant space usage</a:t>
          </a:r>
          <a:r>
            <a:rPr lang="en-US" b="0" i="0" baseline="0"/>
            <a:t>, keeping the algorithm space-efficient.</a:t>
          </a:r>
          <a:endParaRPr lang="en-IN"/>
        </a:p>
      </dsp:txBody>
      <dsp:txXfrm rot="10800000">
        <a:off x="1859863" y="807913"/>
        <a:ext cx="7063179" cy="323165"/>
      </dsp:txXfrm>
    </dsp:sp>
    <dsp:sp modelId="{85824EA1-A48F-48B7-8B0E-B54AEA4322E6}">
      <dsp:nvSpPr>
        <dsp:cNvPr id="7" name="Oval 6"/>
        <dsp:cNvSpPr/>
      </dsp:nvSpPr>
      <dsp:spPr bwMode="white">
        <a:xfrm>
          <a:off x="1698280" y="807913"/>
          <a:ext cx="323165" cy="32316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698280" y="807913"/>
        <a:ext cx="323165" cy="323165"/>
      </dsp:txXfrm>
    </dsp:sp>
    <dsp:sp modelId="{09736C07-8C50-48A2-9A80-5EB0885A5EA6}">
      <dsp:nvSpPr>
        <dsp:cNvPr id="10" name="Pentagon 9"/>
        <dsp:cNvSpPr/>
      </dsp:nvSpPr>
      <dsp:spPr bwMode="white">
        <a:xfrm rot="10800000">
          <a:off x="1859863" y="1211870"/>
          <a:ext cx="7063179" cy="323165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142506" tIns="53340" rIns="99568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baseline="0"/>
            <a:t>Facilitates </a:t>
          </a:r>
          <a:r>
            <a:rPr lang="en-US" b="1" i="0" baseline="0"/>
            <a:t>single-pass traversal</a:t>
          </a:r>
          <a:r>
            <a:rPr lang="en-US" b="0" i="0" baseline="0"/>
            <a:t>, ideal for linear-time operations.</a:t>
          </a:r>
          <a:endParaRPr lang="en-IN"/>
        </a:p>
      </dsp:txBody>
      <dsp:txXfrm rot="10800000">
        <a:off x="1859863" y="1211870"/>
        <a:ext cx="7063179" cy="323165"/>
      </dsp:txXfrm>
    </dsp:sp>
    <dsp:sp modelId="{82D94D3A-55F9-4936-8313-8B6ECC339E8B}">
      <dsp:nvSpPr>
        <dsp:cNvPr id="9" name="Oval 8"/>
        <dsp:cNvSpPr/>
      </dsp:nvSpPr>
      <dsp:spPr bwMode="white">
        <a:xfrm>
          <a:off x="1698280" y="1211870"/>
          <a:ext cx="323165" cy="32316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698280" y="1211870"/>
        <a:ext cx="323165" cy="323165"/>
      </dsp:txXfrm>
    </dsp:sp>
    <dsp:sp modelId="{B1F4B302-E72C-4F82-927F-0980323451EE}">
      <dsp:nvSpPr>
        <dsp:cNvPr id="12" name="Pentagon 11"/>
        <dsp:cNvSpPr/>
      </dsp:nvSpPr>
      <dsp:spPr bwMode="white">
        <a:xfrm rot="10800000">
          <a:off x="1859863" y="1615827"/>
          <a:ext cx="7063179" cy="323165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142506" tIns="53340" rIns="99568" bIns="53340" anchor="ctr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baseline="0"/>
            <a:t>Simple and effective</a:t>
          </a:r>
          <a:r>
            <a:rPr lang="en-US" b="0" i="0" baseline="0"/>
            <a:t> for problems with a fixed number of item types.</a:t>
          </a:r>
          <a:endParaRPr lang="en-IN"/>
        </a:p>
      </dsp:txBody>
      <dsp:txXfrm rot="10800000">
        <a:off x="1859863" y="1615827"/>
        <a:ext cx="7063179" cy="323165"/>
      </dsp:txXfrm>
    </dsp:sp>
    <dsp:sp modelId="{09F9EA53-8660-4D3D-8794-CA670275A657}">
      <dsp:nvSpPr>
        <dsp:cNvPr id="11" name="Oval 10"/>
        <dsp:cNvSpPr/>
      </dsp:nvSpPr>
      <dsp:spPr bwMode="white">
        <a:xfrm>
          <a:off x="1698280" y="1615827"/>
          <a:ext cx="323165" cy="32316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>
        <a:off x="1698280" y="1615827"/>
        <a:ext cx="323165" cy="323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1-59</a:t>
            </a:r>
            <a:endParaRPr lang="en-US"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 panose="020B0604020202020204"/>
              <a:buNone/>
              <a:defRPr sz="5600" b="1">
                <a:solidFill>
                  <a:srgbClr val="4CE0E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 panose="020B0604020202020204"/>
              <a:buNone/>
              <a:defRPr sz="5600" b="1" cap="none">
                <a:solidFill>
                  <a:srgbClr val="4AE3A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 panose="020B0604020202020204"/>
              <a:buNone/>
              <a:defRPr sz="5000" b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 panose="020B0604020202020204"/>
              <a:buNone/>
              <a:defRPr sz="2600" b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 panose="020B0604020202020204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098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4050890" y="1391919"/>
            <a:ext cx="7848878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Title : </a:t>
            </a:r>
            <a:r>
              <a:rPr lang="en-US" sz="2400" dirty="0">
                <a:solidFill>
                  <a:srgbClr val="FF0000"/>
                </a:solidFill>
              </a:rPr>
              <a:t>Efficient Linear-Time Fruit Sorting      System for Mixed Shipments </a:t>
            </a:r>
            <a:endParaRPr sz="2400" b="1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 dirty="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dirty="0">
                <a:solidFill>
                  <a:srgbClr val="B9077E"/>
                </a:solidFill>
              </a:rPr>
              <a:t>    </a:t>
            </a:r>
            <a:endParaRPr sz="3200" dirty="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8778026" y="5239586"/>
            <a:ext cx="341397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2000" b="1" dirty="0">
                <a:solidFill>
                  <a:srgbClr val="0B539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NAME :</a:t>
            </a:r>
            <a:r>
              <a:rPr lang="en-US" sz="2000" b="1" i="0" u="none" strike="noStrike" cap="none" dirty="0">
                <a:solidFill>
                  <a:srgbClr val="0B539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000" b="1" dirty="0">
                <a:solidFill>
                  <a:srgbClr val="0B539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SRIVARSHINI R</a:t>
            </a:r>
            <a:endParaRPr lang="en-US" sz="2000" b="1" i="0" u="none" strike="noStrike" cap="none" dirty="0">
              <a:solidFill>
                <a:srgbClr val="0B5394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2000" b="1" dirty="0">
                <a:solidFill>
                  <a:srgbClr val="0B539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ROLL.NO : 23ITR157</a:t>
            </a:r>
            <a:endParaRPr lang="en-US" sz="2000" b="1" dirty="0">
              <a:solidFill>
                <a:srgbClr val="0B5394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endParaRPr lang="en-US" sz="2000" b="1" dirty="0">
              <a:solidFill>
                <a:srgbClr val="0B5394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0163" y="416591"/>
            <a:ext cx="7029297" cy="12352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7523" y="1455175"/>
            <a:ext cx="10097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25853" y="2318648"/>
            <a:ext cx="8536311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food distributor receives </a:t>
            </a:r>
            <a:r>
              <a:rPr lang="en-US" sz="1800" b="1" dirty="0"/>
              <a:t>mixed shipments</a:t>
            </a:r>
            <a:r>
              <a:rPr lang="en-US" sz="1800" dirty="0"/>
              <a:t> of </a:t>
            </a:r>
            <a:r>
              <a:rPr lang="en-US" sz="1800" b="1" dirty="0"/>
              <a:t>apples</a:t>
            </a:r>
            <a:r>
              <a:rPr lang="en-US" sz="1800" dirty="0"/>
              <a:t>, </a:t>
            </a:r>
            <a:r>
              <a:rPr lang="en-US" sz="1800" b="1" dirty="0"/>
              <a:t>oranges</a:t>
            </a:r>
            <a:r>
              <a:rPr lang="en-US" sz="1800" dirty="0"/>
              <a:t>, and </a:t>
            </a:r>
            <a:r>
              <a:rPr lang="en-US" sz="1800" b="1" dirty="0"/>
              <a:t>bananas</a:t>
            </a:r>
            <a:r>
              <a:rPr lang="en-US" sz="1800" dirty="0"/>
              <a:t>.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distributor needs to </a:t>
            </a:r>
            <a:r>
              <a:rPr lang="en-US" sz="1800" b="1" dirty="0"/>
              <a:t>sort fruits</a:t>
            </a:r>
            <a:r>
              <a:rPr lang="en-US" sz="1800" dirty="0"/>
              <a:t> in the order:</a:t>
            </a:r>
            <a:br>
              <a:rPr lang="en-US" sz="1800" dirty="0"/>
            </a:br>
            <a:r>
              <a:rPr lang="en-US" sz="1800" b="1" dirty="0"/>
              <a:t>Apples → Oranges → Bananas</a:t>
            </a:r>
            <a:r>
              <a:rPr lang="en-US" sz="1800" dirty="0"/>
              <a:t>.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solution must: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Work in </a:t>
            </a:r>
            <a:r>
              <a:rPr lang="en-US" sz="1800" b="1" dirty="0"/>
              <a:t>linear time</a:t>
            </a:r>
            <a:r>
              <a:rPr lang="en-US" sz="1800" dirty="0"/>
              <a:t> (</a:t>
            </a:r>
            <a:r>
              <a:rPr lang="en-US" sz="1800" b="1" dirty="0"/>
              <a:t>O(n)</a:t>
            </a:r>
            <a:r>
              <a:rPr lang="en-US" sz="1800" dirty="0"/>
              <a:t>).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Use </a:t>
            </a:r>
            <a:r>
              <a:rPr lang="en-US" sz="1800" b="1" dirty="0"/>
              <a:t>constant extra space</a:t>
            </a:r>
            <a:r>
              <a:rPr lang="en-US" sz="1800" dirty="0"/>
              <a:t>.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Be suitable for </a:t>
            </a:r>
            <a:r>
              <a:rPr lang="en-US" sz="1800" b="1" dirty="0"/>
              <a:t>any order</a:t>
            </a:r>
            <a:r>
              <a:rPr lang="en-US" sz="1800" dirty="0"/>
              <a:t> or </a:t>
            </a:r>
            <a:r>
              <a:rPr lang="en-US" sz="1800" b="1" dirty="0"/>
              <a:t>quantity</a:t>
            </a:r>
            <a:r>
              <a:rPr lang="en-US" sz="1800" dirty="0"/>
              <a:t> of fruits.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goal is to </a:t>
            </a:r>
            <a:r>
              <a:rPr lang="en-US" sz="1800" b="1" dirty="0"/>
              <a:t>improve efficiency</a:t>
            </a:r>
            <a:r>
              <a:rPr lang="en-US" sz="1800" dirty="0"/>
              <a:t> in packaging and distribution.</a:t>
            </a:r>
            <a:endParaRPr lang="en-US" sz="1800" dirty="0"/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972281" y="524894"/>
            <a:ext cx="555272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IN" sz="2800" b="1" dirty="0">
                <a:solidFill>
                  <a:srgbClr val="C00000"/>
                </a:solidFill>
              </a:rPr>
              <a:t>Algorithm Design Technique</a:t>
            </a:r>
            <a:endParaRPr sz="2800" b="1" i="0" u="none" strike="noStrike" cap="none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8898C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920" y="1566952"/>
            <a:ext cx="10500851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Greedy Strategy</a:t>
            </a:r>
            <a:r>
              <a:rPr lang="en-US" sz="2000" dirty="0"/>
              <a:t> – Makes immediate decisions by placing fruits in their correct positions as soon as they're </a:t>
            </a:r>
            <a:r>
              <a:rPr lang="en-US" sz="2000" dirty="0" err="1"/>
              <a:t>encountered.Compare</a:t>
            </a:r>
            <a:r>
              <a:rPr lang="en-US" sz="2000" dirty="0"/>
              <a:t> two of the groups using a balance scale.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In-Place Partitioning</a:t>
            </a:r>
            <a:r>
              <a:rPr lang="en-US" sz="2000" dirty="0"/>
              <a:t> – Rearranges elements within the same array using only constant extra space</a:t>
            </a:r>
            <a:r>
              <a:rPr lang="en-US" sz="1800" dirty="0"/>
              <a:t>.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IN" sz="2000" b="1" dirty="0"/>
              <a:t>Three-Pointer Technique </a:t>
            </a:r>
            <a:r>
              <a:rPr lang="en-IN" sz="2000" dirty="0"/>
              <a:t>- 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endParaRPr lang="en-IN" sz="2000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120878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822370" y="3867582"/>
            <a:ext cx="70104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Uses low, mid, and high pointers to manage regions for apples, oranges, and bananas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 rot="10800000" flipV="1">
            <a:off x="1331920" y="4629328"/>
            <a:ext cx="976629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Single-Pass Traversal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Scans the array only once, ensuring linear time complexity (O(n)).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Swap-Based Operation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element swapping to avoid shifting or using extra arrays.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IN" sz="3600" dirty="0">
                <a:solidFill>
                  <a:srgbClr val="C00000"/>
                </a:solidFill>
              </a:rPr>
              <a:t>Appropriate Data Structure</a:t>
            </a:r>
            <a:endParaRPr sz="3600" b="0" i="0" u="none" strike="noStrike" cap="none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8898C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61828" y="788299"/>
            <a:ext cx="9861755" cy="65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2800" dirty="0"/>
              <a:t>                                     Array (List)</a:t>
            </a:r>
            <a:endParaRPr lang="en-IN" sz="28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302261" y="2165591"/>
          <a:ext cx="10621322" cy="193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Input size and E</a:t>
            </a:r>
            <a:r>
              <a:rPr lang="en-US" sz="40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fficiency Class</a:t>
            </a:r>
            <a:endParaRPr sz="4800" b="0" i="0" u="none" strike="noStrike" cap="none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8898C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5994" y="1498366"/>
            <a:ext cx="111202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/>
              <a:t>Input Size:</a:t>
            </a: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Efficiency class: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2188027" y="2017655"/>
            <a:ext cx="1010194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input is an array of fruits of size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Each element is one of the three types: 'apple', 'orange', or 'banana'.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array must have at least 1 element to begin sorting.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rot="10800000" flipV="1">
            <a:off x="2075994" y="3587314"/>
            <a:ext cx="769937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Time Complexity: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O(n)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Each fruit is visited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only once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ensuring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linear 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based on the number of fruits.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Space Complexity: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O(1)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Sorting is done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in-place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using only a constant amount of extra memory (three pointers).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2065" y="501445"/>
            <a:ext cx="702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SAMPLE INPUT AND OUTPUT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3886" y="1623025"/>
            <a:ext cx="10550012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/>
              <a:t>Input</a:t>
            </a:r>
            <a:r>
              <a:rPr lang="en-US" sz="2400" dirty="0"/>
              <a:t>: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br>
              <a:rPr lang="en-US" sz="2400" dirty="0"/>
            </a:br>
            <a:r>
              <a:rPr lang="en-US" sz="2400" b="1" dirty="0"/>
              <a:t>Output (Step-wise simulation)</a:t>
            </a:r>
            <a:r>
              <a:rPr lang="en-US" sz="2400" dirty="0"/>
              <a:t>:</a:t>
            </a:r>
            <a:endParaRPr lang="en-US" sz="2400" dirty="0"/>
          </a:p>
          <a:p>
            <a:pPr marL="0" indent="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 dirty="0"/>
              <a:t> Step 1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Step 2  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Step 3  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Step 4: </a:t>
            </a:r>
            <a:endParaRPr lang="en-US" sz="2400" dirty="0"/>
          </a:p>
          <a:p>
            <a:endParaRPr lang="en-IN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124998" y="2102546"/>
            <a:ext cx="78136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Fruits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banana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banana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]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372665" y="3120390"/>
            <a:ext cx="4083685" cy="101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+mn-ea"/>
              </a:rPr>
              <a:t>Initialize </a:t>
            </a:r>
            <a:r>
              <a:rPr lang="en-US" altLang="en-US" sz="200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sym typeface="+mn-ea"/>
              </a:rPr>
              <a:t>low = 0</a:t>
            </a:r>
            <a:r>
              <a:rPr lang="en-US" altLang="en-US" sz="2000" dirty="0">
                <a:ln>
                  <a:noFill/>
                </a:ln>
                <a:solidFill>
                  <a:schemeClr val="tx1"/>
                </a:solidFill>
                <a:effectLst/>
                <a:sym typeface="+mn-ea"/>
              </a:rPr>
              <a:t>, </a:t>
            </a:r>
            <a:r>
              <a:rPr lang="en-US" altLang="en-US" sz="200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sym typeface="+mn-ea"/>
              </a:rPr>
              <a:t>mid = 0</a:t>
            </a:r>
            <a:r>
              <a:rPr lang="en-US" altLang="en-US" sz="2000" dirty="0">
                <a:ln>
                  <a:noFill/>
                </a:ln>
                <a:solidFill>
                  <a:schemeClr val="tx1"/>
                </a:solidFill>
                <a:effectLst/>
                <a:sym typeface="+mn-ea"/>
              </a:rPr>
              <a:t>, </a:t>
            </a:r>
            <a:r>
              <a:rPr lang="en-US" altLang="en-US" sz="200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sym typeface="+mn-ea"/>
              </a:rPr>
              <a:t>high = 6</a:t>
            </a:r>
            <a:r>
              <a:rPr lang="en-US" altLang="en-US" sz="2000" dirty="0">
                <a:ln>
                  <a:noFill/>
                </a:ln>
                <a:solidFill>
                  <a:schemeClr val="tx1"/>
                </a:solidFill>
                <a:effectLst/>
                <a:sym typeface="+mn-ea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3393620" y="4512678"/>
            <a:ext cx="72571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swaps in-place based on rules above until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mid &gt; high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3393620" y="5100898"/>
            <a:ext cx="81163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Sorted Fruits: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[apple, apple, apple, orange, orange, banana, banana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3393620" y="3980934"/>
            <a:ext cx="89691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Traverse with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 swap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move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ahead, swap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banana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155" y="141982"/>
            <a:ext cx="10028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OUTPUT</a:t>
            </a:r>
            <a:endParaRPr lang="en-US" sz="3200" b="1" dirty="0">
              <a:solidFill>
                <a:srgbClr val="C00000"/>
              </a:solidFill>
            </a:endParaRPr>
          </a:p>
          <a:p>
            <a:pPr algn="ctr"/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8952" y="1009844"/>
            <a:ext cx="6050592" cy="52385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2155" y="141982"/>
            <a:ext cx="10028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OUTPUT</a:t>
            </a:r>
            <a:endParaRPr lang="en-US" sz="3200" b="1" dirty="0">
              <a:solidFill>
                <a:srgbClr val="C00000"/>
              </a:solidFill>
            </a:endParaRPr>
          </a:p>
          <a:p>
            <a:pPr algn="ctr"/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1331" y="996043"/>
            <a:ext cx="4720662" cy="48659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you!</a:t>
            </a:r>
            <a:endParaRPr lang="en-US" sz="4000" b="1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1990</Words>
  <Application>WPS Slides</Application>
  <PresentationFormat>Widescreen</PresentationFormat>
  <Paragraphs>92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Noto Sans Symbols</vt:lpstr>
      <vt:lpstr>Segoe Print</vt:lpstr>
      <vt:lpstr>Times New Roman</vt:lpstr>
      <vt:lpstr>Arial Unicode MS</vt:lpstr>
      <vt:lpstr>Microsoft YaHei</vt:lpstr>
      <vt:lpstr>Arial Unicode MS</vt:lpstr>
      <vt:lpstr>Wingdings</vt:lpstr>
      <vt:lpstr>Flow</vt:lpstr>
      <vt:lpstr>Project Title : Efficient Linear-Time Fruit Sorting      System for Mixed Shipments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kavinkumar M</dc:creator>
  <cp:lastModifiedBy>Sri Varshini</cp:lastModifiedBy>
  <cp:revision>12</cp:revision>
  <dcterms:created xsi:type="dcterms:W3CDTF">2021-04-21T15:36:00Z</dcterms:created>
  <dcterms:modified xsi:type="dcterms:W3CDTF">2025-04-10T18:39:33Z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2057-12.2.0.20755</vt:lpwstr>
  </property>
</Properties>
</file>