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Google Sans" panose="020B0604020202020204" charset="0"/>
      <p:regular r:id="rId32"/>
      <p:bold r:id="rId33"/>
      <p:italic r:id="rId34"/>
      <p:boldItalic r:id="rId35"/>
    </p:embeddedFont>
    <p:embeddedFont>
      <p:font typeface="Google Sans Medium" panose="020B0604020202020204" charset="0"/>
      <p:regular r:id="rId36"/>
      <p:bold r:id="rId37"/>
      <p:italic r:id="rId38"/>
      <p:boldItalic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  <p:embeddedFont>
      <p:font typeface="Open Sans SemiBold" panose="020B0706030804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8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03e5b75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d03e5b75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ed80ebc1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ed80ebc1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d03e5b75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d03e5b75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ed80ebc1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ed80ebc1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800de29c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800de29c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03e5b75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03e5b75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00de29c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800de29c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12f71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12f71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d03e5b75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d03e5b75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d03e5b75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d03e5b75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00de29c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00de29c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d03e5b7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d03e5b7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d03e5b75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d03e5b75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d03e5b75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d03e5b75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ed80ebc1c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ed80ebc1c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d03e5b75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d03e5b75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d80ebc1c_1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d80ebc1c_1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03e5b7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03e5b7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03e5b7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03e5b7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03e5b75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d03e5b75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d80ebc1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d80ebc1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ed80ebc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ed80ebc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/>
          <p:nvPr/>
        </p:nvSpPr>
        <p:spPr>
          <a:xfrm>
            <a:off x="517674" y="1819738"/>
            <a:ext cx="644153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</a:t>
            </a:r>
            <a:r>
              <a:rPr lang="en-IN" sz="3600" i="1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Italian Affair </a:t>
            </a:r>
            <a:r>
              <a:rPr lang="en-IN" sz="360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App Design</a:t>
            </a:r>
            <a:endParaRPr sz="3600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5" name="Google Shape;145;p4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Vardaan Narang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900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6" name="Google Shape;236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50"/>
          <p:cNvSpPr txBox="1"/>
          <p:nvPr/>
        </p:nvSpPr>
        <p:spPr>
          <a:xfrm>
            <a:off x="517675" y="1522550"/>
            <a:ext cx="24213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Taking the time to draft iterations of each screen of the app on paper ensured that the elements that made it to digital wireframes would be well-suited to address user pain points. For the home screen, I prioritized a </a:t>
            </a:r>
            <a:r>
              <a:rPr lang="en-US" sz="1200" b="1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quick and easy ordering process</a:t>
            </a: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 to help users save time. </a:t>
            </a:r>
            <a:endParaRPr sz="1200" dirty="0"/>
          </a:p>
        </p:txBody>
      </p:sp>
      <p:sp>
        <p:nvSpPr>
          <p:cNvPr id="244" name="Google Shape;244;p50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wireframes including five different versions of the same screen and one image of the new, refined version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AB90FF-B400-9704-ACD8-953997922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865" y="495604"/>
            <a:ext cx="2476020" cy="41522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19FF58-9E48-5166-198A-533FB1138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693" y="675499"/>
            <a:ext cx="1951282" cy="4267601"/>
          </a:xfrm>
          <a:prstGeom prst="rect">
            <a:avLst/>
          </a:prstGeom>
        </p:spPr>
      </p:pic>
      <p:sp>
        <p:nvSpPr>
          <p:cNvPr id="249" name="Google Shape;249;p5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51"/>
          <p:cNvSpPr txBox="1"/>
          <p:nvPr/>
        </p:nvSpPr>
        <p:spPr>
          <a:xfrm>
            <a:off x="517675" y="1522550"/>
            <a:ext cx="24213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As the initial design phase continued, I made sure to base screen designs on feedback and findings from  the user research.</a:t>
            </a:r>
            <a:endParaRPr lang="en-US" dirty="0"/>
          </a:p>
        </p:txBody>
      </p:sp>
      <p:cxnSp>
        <p:nvCxnSpPr>
          <p:cNvPr id="252" name="Google Shape;252;p51"/>
          <p:cNvCxnSpPr/>
          <p:nvPr/>
        </p:nvCxnSpPr>
        <p:spPr>
          <a:xfrm>
            <a:off x="4382645" y="12087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51"/>
          <p:cNvSpPr txBox="1"/>
          <p:nvPr/>
        </p:nvSpPr>
        <p:spPr>
          <a:xfrm>
            <a:off x="3289108" y="808525"/>
            <a:ext cx="11004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option lets the user choose whether they want to dine-in, pick-up, or get the order delivered</a:t>
            </a:r>
            <a:endParaRPr sz="10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4" name="Google Shape;254;p51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6" name="Google Shape;256;p51"/>
          <p:cNvSpPr txBox="1"/>
          <p:nvPr/>
        </p:nvSpPr>
        <p:spPr>
          <a:xfrm>
            <a:off x="8030375" y="2520000"/>
            <a:ext cx="1100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option lets the uder choose from the various different food categories</a:t>
            </a:r>
            <a:endParaRPr sz="10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53"/>
          <p:cNvSpPr txBox="1"/>
          <p:nvPr/>
        </p:nvSpPr>
        <p:spPr>
          <a:xfrm>
            <a:off x="532875" y="1351034"/>
            <a:ext cx="2915400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Using the completed set of digital wireframes, I created a low-fidelity prototype. The primary user flow I connected was ordering a pizza, so the prototype could be used in a usability study. 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18EF31-4745-8192-EBC9-1520809C3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496" y="1361050"/>
            <a:ext cx="5144693" cy="24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findings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54"/>
          <p:cNvSpPr txBox="1"/>
          <p:nvPr/>
        </p:nvSpPr>
        <p:spPr>
          <a:xfrm>
            <a:off x="532875" y="1050575"/>
            <a:ext cx="787350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I conducted two rounds of usability studies. Findings from the first study helped guide the designs from wireframes to mockups. The second study used a high-fidelity prototype and revealed what aspects of the mockups needed refining. </a:t>
            </a:r>
            <a:endParaRPr lang="en-US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54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84" name="Google Shape;284;p54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54"/>
          <p:cNvSpPr txBox="1"/>
          <p:nvPr/>
        </p:nvSpPr>
        <p:spPr>
          <a:xfrm>
            <a:off x="4984525" y="2568500"/>
            <a:ext cx="33360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delivery/dine-in/pick-up buttons were too small to tap</a:t>
            </a:r>
            <a:endParaRPr dirty="0"/>
          </a:p>
        </p:txBody>
      </p:sp>
      <p:sp>
        <p:nvSpPr>
          <p:cNvPr id="286" name="Google Shape;286;p54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4984525" y="3198325"/>
            <a:ext cx="33360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previous orders tab was a bit confusing to access</a:t>
            </a:r>
            <a:endParaRPr dirty="0"/>
          </a:p>
        </p:txBody>
      </p:sp>
      <p:sp>
        <p:nvSpPr>
          <p:cNvPr id="288" name="Google Shape;288;p54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9" name="Google Shape;289;p54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2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92" name="Google Shape;292;p54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54"/>
          <p:cNvSpPr txBox="1"/>
          <p:nvPr/>
        </p:nvSpPr>
        <p:spPr>
          <a:xfrm>
            <a:off x="963300" y="2568500"/>
            <a:ext cx="33360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want to order food quickly</a:t>
            </a:r>
            <a:endParaRPr dirty="0"/>
          </a:p>
        </p:txBody>
      </p:sp>
      <p:sp>
        <p:nvSpPr>
          <p:cNvPr id="294" name="Google Shape;294;p54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5" name="Google Shape;295;p54"/>
          <p:cNvSpPr txBox="1"/>
          <p:nvPr/>
        </p:nvSpPr>
        <p:spPr>
          <a:xfrm>
            <a:off x="963300" y="3198325"/>
            <a:ext cx="33360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wanted more customization options</a:t>
            </a:r>
            <a:endParaRPr dirty="0"/>
          </a:p>
        </p:txBody>
      </p:sp>
      <p:sp>
        <p:nvSpPr>
          <p:cNvPr id="296" name="Google Shape;296;p54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916138" y="3828150"/>
            <a:ext cx="33360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wanted a delivery option</a:t>
            </a:r>
            <a:endParaRPr dirty="0"/>
          </a:p>
        </p:txBody>
      </p:sp>
      <p:sp>
        <p:nvSpPr>
          <p:cNvPr id="298" name="Google Shape;298;p54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5" name="Google Shape;30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56"/>
          <p:cNvSpPr txBox="1"/>
          <p:nvPr/>
        </p:nvSpPr>
        <p:spPr>
          <a:xfrm>
            <a:off x="517675" y="1522550"/>
            <a:ext cx="24213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Early designs allowed for some customization, </a:t>
            </a:r>
            <a:br>
              <a:rPr lang="en-US" sz="14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</a:br>
            <a:r>
              <a:rPr lang="en-US" sz="14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but after the usability studies, I added additional options to select if the user wants to pick-up/ dine-in/ deliver. I also revised the design so users can see the previous orders section clearly when they first land on the screen.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313" name="Google Shape;313;p56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5" name="Google Shape;315;p56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56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18" name="Google Shape;318;p56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Google Shape;99;p19">
            <a:extLst>
              <a:ext uri="{FF2B5EF4-FFF2-40B4-BE49-F238E27FC236}">
                <a16:creationId xmlns:a16="http://schemas.microsoft.com/office/drawing/2014/main" id="{CE717DC0-FE21-6902-4C8C-A169196DCB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1989"/>
          <a:stretch/>
        </p:blipFill>
        <p:spPr>
          <a:xfrm>
            <a:off x="3804402" y="1250000"/>
            <a:ext cx="1655448" cy="3321680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9C646C-1F42-7CED-8280-A6DFA3467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197" y="1250000"/>
            <a:ext cx="1690805" cy="3454700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58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58"/>
          <p:cNvSpPr txBox="1"/>
          <p:nvPr/>
        </p:nvSpPr>
        <p:spPr>
          <a:xfrm>
            <a:off x="2953850" y="272377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58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58"/>
          <p:cNvSpPr txBox="1"/>
          <p:nvPr/>
        </p:nvSpPr>
        <p:spPr>
          <a:xfrm>
            <a:off x="7160550" y="2757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9D83B6-955B-A5DA-AEC8-6B6ADF757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47" y="1307650"/>
            <a:ext cx="1690805" cy="34547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705ED8-B78D-D5DD-07EE-C0716134F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744" y="1271731"/>
            <a:ext cx="1696012" cy="350028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E4CC70-E248-770D-BBBD-649E3D50D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700" y="1297988"/>
            <a:ext cx="1692700" cy="347402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086B76-B300-8D41-9314-631F4EC522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966" y="1307650"/>
            <a:ext cx="1715884" cy="3467516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59"/>
          <p:cNvSpPr txBox="1"/>
          <p:nvPr/>
        </p:nvSpPr>
        <p:spPr>
          <a:xfrm>
            <a:off x="532875" y="1793800"/>
            <a:ext cx="22242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The final high-fidelity prototype presented cleaner user flows for ordering food and checkout. It also met user needs for a pickup or delivery option as well as more customization.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59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D47A5C-536C-70CD-2260-195B962AF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793" y="1212224"/>
            <a:ext cx="5294621" cy="32867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6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0"/>
          <p:cNvSpPr txBox="1"/>
          <p:nvPr/>
        </p:nvSpPr>
        <p:spPr>
          <a:xfrm>
            <a:off x="711325" y="1917800"/>
            <a:ext cx="2049000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Provided access </a:t>
            </a:r>
            <a:b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</a:b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to users who are vision impaired through adding alt text to images for screen readers.</a:t>
            </a:r>
            <a:endParaRPr lang="en-US" sz="1600" b="0" dirty="0">
              <a:effectLst/>
            </a:endParaRPr>
          </a:p>
          <a:p>
            <a:br>
              <a:rPr lang="en-US" sz="1600" dirty="0"/>
            </a:br>
            <a:endParaRPr lang="en-US" sz="1200" dirty="0"/>
          </a:p>
        </p:txBody>
      </p:sp>
      <p:sp>
        <p:nvSpPr>
          <p:cNvPr id="360" name="Google Shape;360;p6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60"/>
          <p:cNvSpPr txBox="1"/>
          <p:nvPr/>
        </p:nvSpPr>
        <p:spPr>
          <a:xfrm>
            <a:off x="3368925" y="1917800"/>
            <a:ext cx="20490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Used icons to </a:t>
            </a:r>
            <a:b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</a:b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help make </a:t>
            </a:r>
            <a:b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</a:b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navigation easier.</a:t>
            </a:r>
            <a:endParaRPr lang="en-US" sz="1600" b="0" dirty="0">
              <a:effectLst/>
            </a:endParaRPr>
          </a:p>
          <a:p>
            <a:br>
              <a:rPr lang="en-US" sz="1600" dirty="0"/>
            </a:br>
            <a:endParaRPr lang="en-US" sz="1200" dirty="0"/>
          </a:p>
        </p:txBody>
      </p:sp>
      <p:sp>
        <p:nvSpPr>
          <p:cNvPr id="362" name="Google Shape;362;p6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60"/>
          <p:cNvSpPr txBox="1"/>
          <p:nvPr/>
        </p:nvSpPr>
        <p:spPr>
          <a:xfrm>
            <a:off x="6026525" y="1917800"/>
            <a:ext cx="2049000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Used detailed </a:t>
            </a:r>
            <a:b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</a:b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imagery for food to </a:t>
            </a:r>
            <a:b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</a:b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help all users </a:t>
            </a:r>
            <a:b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</a:b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better understand </a:t>
            </a:r>
            <a:b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</a:b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the designs.</a:t>
            </a:r>
            <a:endParaRPr lang="en-US" sz="1600" b="0" dirty="0">
              <a:effectLst/>
            </a:endParaRPr>
          </a:p>
          <a:p>
            <a:br>
              <a:rPr lang="en-US" sz="1600" dirty="0"/>
            </a:br>
            <a:endParaRPr lang="en-US" sz="1200" dirty="0"/>
          </a:p>
        </p:txBody>
      </p:sp>
      <p:sp>
        <p:nvSpPr>
          <p:cNvPr id="364" name="Google Shape;36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5" name="Google Shape;36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6" name="Google Shape;36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1"/>
          <p:cNvSpPr txBox="1"/>
          <p:nvPr/>
        </p:nvSpPr>
        <p:spPr>
          <a:xfrm>
            <a:off x="1231075" y="1000915"/>
            <a:ext cx="4086000" cy="216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 dirty="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Italian Affair is an italian restaurant situated in a small town named Hapur. It strives to provide the best italian food in the town. They offer a wide variety of authentic and healty italian dishes with wide spectrum of competitive pricing . The Italian Affair targets everyone who loves italian food.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41"/>
          <p:cNvSpPr txBox="1"/>
          <p:nvPr/>
        </p:nvSpPr>
        <p:spPr>
          <a:xfrm>
            <a:off x="517675" y="40569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41"/>
          <p:cNvSpPr/>
          <p:nvPr/>
        </p:nvSpPr>
        <p:spPr>
          <a:xfrm>
            <a:off x="517675" y="969008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/>
          <p:nvPr/>
        </p:nvSpPr>
        <p:spPr>
          <a:xfrm>
            <a:off x="1231075" y="317298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December 2022 to January 2022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1"/>
          <p:cNvSpPr/>
          <p:nvPr/>
        </p:nvSpPr>
        <p:spPr>
          <a:xfrm>
            <a:off x="643388" y="3299236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1"/>
          <p:cNvSpPr/>
          <p:nvPr/>
        </p:nvSpPr>
        <p:spPr>
          <a:xfrm>
            <a:off x="610514" y="1117070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1"/>
          <p:cNvSpPr txBox="1"/>
          <p:nvPr/>
        </p:nvSpPr>
        <p:spPr>
          <a:xfrm>
            <a:off x="6301825" y="2412325"/>
            <a:ext cx="18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Preview of selected polished designs.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6BDCFD-83AA-77E6-3E60-227694393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075" y="516649"/>
            <a:ext cx="2126758" cy="4345451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368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3" name="Google Shape;37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62"/>
          <p:cNvSpPr txBox="1"/>
          <p:nvPr/>
        </p:nvSpPr>
        <p:spPr>
          <a:xfrm>
            <a:off x="539600" y="2237975"/>
            <a:ext cx="3446100" cy="2046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 dirty="0"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The app makes users feel like The Italian Affair really thinks about how to meet their needs. 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600" b="0" dirty="0">
                <a:effectLst/>
              </a:rPr>
            </a:b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One quote from peer feedback:</a:t>
            </a:r>
            <a:endParaRPr lang="en-US" sz="1600" b="0" dirty="0">
              <a:effectLst/>
            </a:endParaRPr>
          </a:p>
          <a:p>
            <a:r>
              <a:rPr lang="en-US" sz="1200" b="0" i="1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“The app made it so easy and fun to order food. I would definitely use this app as a go-to for a delicious, fast, and even healthy meal.”</a:t>
            </a:r>
            <a:b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</a:br>
            <a:endParaRPr lang="en-US"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2"/>
          <p:cNvSpPr txBox="1"/>
          <p:nvPr/>
        </p:nvSpPr>
        <p:spPr>
          <a:xfrm>
            <a:off x="4495800" y="2237975"/>
            <a:ext cx="3446100" cy="186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 dirty="0"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While designing The Italian Affair app, I learned that the first ideas for the app are only the beginning of the process. Usability studies and peer feedback influenced each iteration of the app’s designs.</a:t>
            </a:r>
            <a:endParaRPr lang="en-US" sz="1600" b="0" dirty="0">
              <a:effectLst/>
            </a:endParaRPr>
          </a:p>
          <a:p>
            <a:br>
              <a:rPr lang="en-US" sz="1600" dirty="0"/>
            </a:br>
            <a:endParaRPr lang="en-US"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2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85" name="Google Shape;385;p62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2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2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2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63"/>
          <p:cNvSpPr/>
          <p:nvPr/>
        </p:nvSpPr>
        <p:spPr>
          <a:xfrm>
            <a:off x="1914400" y="1444862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63"/>
          <p:cNvSpPr txBox="1"/>
          <p:nvPr/>
        </p:nvSpPr>
        <p:spPr>
          <a:xfrm>
            <a:off x="2108050" y="1890337"/>
            <a:ext cx="20490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Conduct another round of usability studies to validate whether the pain points users experienced have been effectively addressed.</a:t>
            </a:r>
            <a:endParaRPr lang="en-US" sz="1600" b="0" dirty="0">
              <a:effectLst/>
            </a:endParaRPr>
          </a:p>
          <a:p>
            <a:br>
              <a:rPr lang="en-US" sz="1600" dirty="0"/>
            </a:br>
            <a:endParaRPr lang="en-US" sz="1200" dirty="0"/>
          </a:p>
        </p:txBody>
      </p:sp>
      <p:sp>
        <p:nvSpPr>
          <p:cNvPr id="396" name="Google Shape;396;p63"/>
          <p:cNvSpPr/>
          <p:nvPr/>
        </p:nvSpPr>
        <p:spPr>
          <a:xfrm>
            <a:off x="4572000" y="1444862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3"/>
          <p:cNvSpPr txBox="1"/>
          <p:nvPr/>
        </p:nvSpPr>
        <p:spPr>
          <a:xfrm>
            <a:off x="4765650" y="1890337"/>
            <a:ext cx="20490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Conduct more user research to determine any new areas of need.</a:t>
            </a:r>
            <a:endParaRPr sz="1200" dirty="0"/>
          </a:p>
        </p:txBody>
      </p:sp>
      <p:sp>
        <p:nvSpPr>
          <p:cNvPr id="400" name="Google Shape;400;p63"/>
          <p:cNvSpPr/>
          <p:nvPr/>
        </p:nvSpPr>
        <p:spPr>
          <a:xfrm>
            <a:off x="2875900" y="116017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1" name="Google Shape;401;p63"/>
          <p:cNvSpPr/>
          <p:nvPr/>
        </p:nvSpPr>
        <p:spPr>
          <a:xfrm>
            <a:off x="5533500" y="116017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64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6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4"/>
          <p:cNvSpPr txBox="1"/>
          <p:nvPr/>
        </p:nvSpPr>
        <p:spPr>
          <a:xfrm>
            <a:off x="919075" y="2461800"/>
            <a:ext cx="7136100" cy="116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Thank you for your time reviewing my work on the Zia’s Pizza app! If you’d like to</a:t>
            </a:r>
            <a:b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</a:b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see more or get in touch, my contact information is provided below.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5F6368"/>
              </a:solidFill>
              <a:latin typeface="Open Sans" panose="020B0606030504020204" pitchFamily="34" charset="0"/>
              <a:ea typeface="Open Sans"/>
              <a:cs typeface="Open Sans"/>
              <a:sym typeface="Open Sans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Email: vardaannarang20@gmail.com</a:t>
            </a:r>
            <a:endParaRPr lang="en-IN" sz="1600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N" sz="1200" dirty="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</a:rPr>
              <a:t>LinkedIn</a:t>
            </a:r>
            <a:r>
              <a:rPr lang="en-IN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en-IN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200" dirty="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https://www.linkedin.com/in/vardaannarang20</a:t>
            </a:r>
            <a:endParaRPr lang="en-US" sz="1200" b="1" dirty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411" name="Google Shape;411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4"/>
          <p:cNvSpPr/>
          <p:nvPr/>
        </p:nvSpPr>
        <p:spPr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/>
        </p:nvSpPr>
        <p:spPr>
          <a:xfrm>
            <a:off x="517675" y="2237975"/>
            <a:ext cx="34461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Busy workers and communers lack the time to sit and wait for the meal to prepare.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2"/>
          <p:cNvSpPr txBox="1"/>
          <p:nvPr/>
        </p:nvSpPr>
        <p:spPr>
          <a:xfrm>
            <a:off x="4572000" y="2237975"/>
            <a:ext cx="34461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Design an app for the Italian Affair that lets the users to easily order food before reachng the restaurant.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2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/>
        </p:nvSpPr>
        <p:spPr>
          <a:xfrm>
            <a:off x="517675" y="2237975"/>
            <a:ext cx="34461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UX designer designing an app for The Italian Affair.</a:t>
            </a:r>
            <a:endParaRPr lang="en-US"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3"/>
          <p:cNvSpPr txBox="1"/>
          <p:nvPr/>
        </p:nvSpPr>
        <p:spPr>
          <a:xfrm>
            <a:off x="4572000" y="2237975"/>
            <a:ext cx="3446100" cy="161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 dirty="0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Conducting interviews, paper and digital wireframing, low and high-fidelity prototyping, conducting usability studies, accounting for accessibility, and iterating on designs.</a:t>
            </a:r>
            <a:endParaRPr lang="en-US"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3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3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/>
          <p:nvPr/>
        </p:nvSpPr>
        <p:spPr>
          <a:xfrm>
            <a:off x="517675" y="1832019"/>
            <a:ext cx="7938900" cy="2600378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919075" y="2461800"/>
            <a:ext cx="7136100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conducted interviews and created empathy maps to understand the users I’m </a:t>
            </a:r>
            <a:b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designing for and their needs. A primary user group identified through research </a:t>
            </a:r>
            <a:b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working adults who don’t have time to wait for the meals to be prepared and are always in a rush. </a:t>
            </a:r>
            <a:endParaRPr lang="en-US" sz="1200" b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sz="1200" b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user group confirmed initial assumptions about The Italian </a:t>
            </a:r>
            <a:r>
              <a:rPr lang="en-US" sz="1200" dirty="0">
                <a:solidFill>
                  <a:srgbClr val="5F636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Affair’s </a:t>
            </a: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customers, but research </a:t>
            </a:r>
            <a:b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revealed that time was not the only factor limiting users from cooking at home. </a:t>
            </a:r>
            <a:b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user problems included obligations, interests, or challenges that make it </a:t>
            </a:r>
            <a:b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 to get groceries for cooking or go to restaurants in-person. </a:t>
            </a:r>
            <a:endParaRPr lang="en-US" sz="1200" b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sz="1600" dirty="0"/>
            </a:br>
            <a:endParaRPr lang="en-US"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5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6"/>
          <p:cNvSpPr txBox="1"/>
          <p:nvPr/>
        </p:nvSpPr>
        <p:spPr>
          <a:xfrm>
            <a:off x="1494438" y="2441620"/>
            <a:ext cx="1872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Accuracy</a:t>
            </a:r>
            <a:endParaRPr dirty="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1494450" y="2955245"/>
            <a:ext cx="18726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Waiters in restaurant often tend to make mistakes while bringing order.</a:t>
            </a:r>
            <a:endParaRPr sz="1200" dirty="0"/>
          </a:p>
        </p:txBody>
      </p:sp>
      <p:sp>
        <p:nvSpPr>
          <p:cNvPr id="205" name="Google Shape;205;p46"/>
          <p:cNvSpPr txBox="1"/>
          <p:nvPr/>
        </p:nvSpPr>
        <p:spPr>
          <a:xfrm>
            <a:off x="3635688" y="2441620"/>
            <a:ext cx="1872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IA</a:t>
            </a:r>
            <a:endParaRPr dirty="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6" name="Google Shape;206;p46"/>
          <p:cNvSpPr txBox="1"/>
          <p:nvPr/>
        </p:nvSpPr>
        <p:spPr>
          <a:xfrm>
            <a:off x="3635700" y="2955245"/>
            <a:ext cx="18726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Text-heavy menus in apps are often difficult to read and order from</a:t>
            </a:r>
            <a:endParaRPr sz="1200" dirty="0"/>
          </a:p>
        </p:txBody>
      </p:sp>
      <p:sp>
        <p:nvSpPr>
          <p:cNvPr id="207" name="Google Shape;207;p46"/>
          <p:cNvSpPr txBox="1"/>
          <p:nvPr/>
        </p:nvSpPr>
        <p:spPr>
          <a:xfrm>
            <a:off x="5776944" y="2441620"/>
            <a:ext cx="1872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Accessibility</a:t>
            </a:r>
            <a:endParaRPr dirty="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5776944" y="2955245"/>
            <a:ext cx="18726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Platform for ordering food are not equipped with assistive technologies</a:t>
            </a:r>
            <a:endParaRPr sz="1200" dirty="0"/>
          </a:p>
        </p:txBody>
      </p:sp>
      <p:sp>
        <p:nvSpPr>
          <p:cNvPr id="211" name="Google Shape;211;p46"/>
          <p:cNvSpPr/>
          <p:nvPr/>
        </p:nvSpPr>
        <p:spPr>
          <a:xfrm>
            <a:off x="2174100" y="181489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2" name="Google Shape;212;p46"/>
          <p:cNvSpPr/>
          <p:nvPr/>
        </p:nvSpPr>
        <p:spPr>
          <a:xfrm>
            <a:off x="4315350" y="181489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3" name="Google Shape;213;p46"/>
          <p:cNvSpPr/>
          <p:nvPr/>
        </p:nvSpPr>
        <p:spPr>
          <a:xfrm>
            <a:off x="6456600" y="181489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lang="en" sz="24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endParaRPr sz="2400" b="1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47"/>
          <p:cNvSpPr txBox="1"/>
          <p:nvPr/>
        </p:nvSpPr>
        <p:spPr>
          <a:xfrm>
            <a:off x="517675" y="1674400"/>
            <a:ext cx="21846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 dirty="0"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Madhur is a busy working adult who need quicker access to food when he’s eating out because he has no time to wait in lines to order.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C2B0E-C7D2-2349-BBCF-B8B573D9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975" y="1095206"/>
            <a:ext cx="5267570" cy="29530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8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8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user journey map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48"/>
          <p:cNvSpPr txBox="1"/>
          <p:nvPr/>
        </p:nvSpPr>
        <p:spPr>
          <a:xfrm>
            <a:off x="517675" y="1522550"/>
            <a:ext cx="24213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Mapping Madhur’s user journey revealed how helpful it would be for </a:t>
            </a:r>
            <a:br>
              <a:rPr lang="en-US" sz="14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</a:br>
            <a:r>
              <a:rPr lang="en-US" sz="14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users to have access to a dedicated The Italian Affair app.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2" name="Google Shape;189;p33">
            <a:extLst>
              <a:ext uri="{FF2B5EF4-FFF2-40B4-BE49-F238E27FC236}">
                <a16:creationId xmlns:a16="http://schemas.microsoft.com/office/drawing/2014/main" id="{FBA955F9-5F86-45B7-F8C7-F6355738A2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508984"/>
              </p:ext>
            </p:extLst>
          </p:nvPr>
        </p:nvGraphicFramePr>
        <p:xfrm>
          <a:off x="3253339" y="0"/>
          <a:ext cx="5890662" cy="51727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3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1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Action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a Restaurant</a:t>
                      </a:r>
                      <a:endParaRPr sz="7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Book a table</a:t>
                      </a:r>
                      <a:endParaRPr sz="7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Go to the restaurant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Order food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Eat food and checkout</a:t>
                      </a:r>
                      <a:endParaRPr sz="7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9069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7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Tasks: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Search for a restaurant nearby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Read about the reviews of the place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Ask his family members about the same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Tasks:</a:t>
                      </a:r>
                      <a:endParaRPr sz="7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Call the restaurant to book a table</a:t>
                      </a:r>
                      <a:endParaRPr sz="7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Tell them the number of people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Tasks: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Get ready and sit in your car with family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Go to the restaurant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Get out of the car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Tasks: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Look at the printed menu and select the food items that you want to order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Wait for the waiter to arrive and collect your order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Confirm the order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Tasks: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Wait for the food to arrive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Eat your food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Give the waiter a tip and pay at the checkout counter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45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EMOTIONS</a:t>
                      </a:r>
                      <a:endParaRPr sz="7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emotions:</a:t>
                      </a:r>
                      <a:endParaRPr sz="7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Excited about going out with his family</a:t>
                      </a:r>
                      <a:endParaRPr sz="7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Sceptical if the family members would like the place he chose</a:t>
                      </a:r>
                      <a:endParaRPr sz="7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emotions: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Worried about the availability of a table in the restaurant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emotions: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Concentrated on the driving.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Worried as he forgot his spectacles at home and has a poor vision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C. Trouble navigating to the restaurant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emotions: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Frustrated as he is not able to understand what is written on the menu.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Irritated because the waiter took too much time to come and collect the order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emotions: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Impatient as it has been long since he placed the order and is unable to know the order preparation status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Happy after the arrival of food as the food was tasty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13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7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improve: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An app that would list all the good places nearby with user reviews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improve: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 restaurant app that gives the users an option to book a table and provides live status about how many tables are left to book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improve: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The restaurant app should have the directions to the restaurant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improve: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A restaurant app that would let you order food before you even arrive.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The app should have the feature of speech to text, high contrast text and other accessibility features for people with visual disabilities</a:t>
                      </a:r>
                      <a:endParaRPr sz="7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Area to improve:</a:t>
                      </a:r>
                      <a:endParaRPr sz="7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A. After ordering, the app should show the food preparation status and the approximate time of food arrival.</a:t>
                      </a:r>
                      <a:endParaRPr sz="7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B. The app should  have a feature to pay directly from the phone without going to the checkout counter to save time</a:t>
                      </a:r>
                      <a:endParaRPr sz="7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1567</Words>
  <Application>Microsoft Office PowerPoint</Application>
  <PresentationFormat>On-screen Show (16:9)</PresentationFormat>
  <Paragraphs>183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Open Sans</vt:lpstr>
      <vt:lpstr>Arial</vt:lpstr>
      <vt:lpstr>Google Sans Medium</vt:lpstr>
      <vt:lpstr>Google Sans</vt:lpstr>
      <vt:lpstr>Calibri</vt:lpstr>
      <vt:lpstr>Open Sans SemiBold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Vardaan Narang</cp:lastModifiedBy>
  <cp:revision>2</cp:revision>
  <dcterms:modified xsi:type="dcterms:W3CDTF">2022-12-30T09:08:22Z</dcterms:modified>
</cp:coreProperties>
</file>