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57" r:id="rId4"/>
    <p:sldId id="258" r:id="rId5"/>
    <p:sldId id="295" r:id="rId6"/>
    <p:sldId id="269" r:id="rId7"/>
    <p:sldId id="287" r:id="rId8"/>
    <p:sldId id="260" r:id="rId9"/>
    <p:sldId id="259" r:id="rId10"/>
    <p:sldId id="266" r:id="rId11"/>
    <p:sldId id="262" r:id="rId12"/>
    <p:sldId id="263" r:id="rId13"/>
    <p:sldId id="264" r:id="rId14"/>
    <p:sldId id="267" r:id="rId15"/>
    <p:sldId id="268" r:id="rId16"/>
    <p:sldId id="277" r:id="rId17"/>
    <p:sldId id="291" r:id="rId18"/>
    <p:sldId id="293" r:id="rId19"/>
    <p:sldId id="280" r:id="rId20"/>
    <p:sldId id="270" r:id="rId21"/>
    <p:sldId id="294" r:id="rId22"/>
    <p:sldId id="285" r:id="rId23"/>
    <p:sldId id="288" r:id="rId24"/>
    <p:sldId id="292" r:id="rId25"/>
    <p:sldId id="271" r:id="rId26"/>
    <p:sldId id="290" r:id="rId27"/>
    <p:sldId id="286" r:id="rId28"/>
    <p:sldId id="282" r:id="rId29"/>
    <p:sldId id="272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  <a:srgbClr val="AED0F3"/>
    <a:srgbClr val="D8E5F2"/>
    <a:srgbClr val="FCFFF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74"/>
    <p:restoredTop sz="94682"/>
  </p:normalViewPr>
  <p:slideViewPr>
    <p:cSldViewPr snapToGrid="0" snapToObjects="1">
      <p:cViewPr varScale="1">
        <p:scale>
          <a:sx n="85" d="100"/>
          <a:sy n="85" d="100"/>
        </p:scale>
        <p:origin x="19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BDA92-025D-D245-8FD9-597CC0BFECD8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6148-4C35-A84B-A189-7E4CC1B97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661C-8772-B14C-8C5B-1C9D2ABEE9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661C-8772-B14C-8C5B-1C9D2ABEE9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9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661C-8772-B14C-8C5B-1C9D2ABEE9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661C-8772-B14C-8C5B-1C9D2ABEE9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661C-8772-B14C-8C5B-1C9D2ABEE9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7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126A-A29C-1F48-8A84-92731D6C08D9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D31-3211-6C4E-B632-68991D93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rdaanpahuja@gmail.com" TargetMode="External"/><Relationship Id="rId4" Type="http://schemas.openxmlformats.org/officeDocument/2006/relationships/hyperlink" Target="mailto:%20kartsank@in.ibm.com" TargetMode="External"/><Relationship Id="rId5" Type="http://schemas.openxmlformats.org/officeDocument/2006/relationships/hyperlink" Target="mailto:apsarathchandar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iteshk@cse.iitm.ac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arxiv.org/abs/1801.1031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mritasaha1812.github.io/CSQ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095" y="750889"/>
            <a:ext cx="11257808" cy="2387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Complex Sequential Question Answering:           Towards Learning to Converse Over</a:t>
            </a:r>
            <a:br>
              <a:rPr lang="en-US" sz="4400" dirty="0" smtClean="0"/>
            </a:br>
            <a:r>
              <a:rPr lang="en-US" sz="4400" dirty="0" smtClean="0"/>
              <a:t>Linked Question Answer Pairs with a Knowledge Graph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769071"/>
            <a:ext cx="9330047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Amrita Saha</a:t>
            </a:r>
            <a:r>
              <a:rPr lang="en-US" baseline="30000" dirty="0" smtClean="0"/>
              <a:t>1</a:t>
            </a:r>
            <a:r>
              <a:rPr lang="en-US" dirty="0" smtClean="0"/>
              <a:t>                         </a:t>
            </a:r>
            <a:r>
              <a:rPr lang="en-US" dirty="0" err="1" smtClean="0"/>
              <a:t>Vardaan</a:t>
            </a:r>
            <a:r>
              <a:rPr lang="en-US" dirty="0" smtClean="0"/>
              <a:t> Pahuja</a:t>
            </a:r>
            <a:r>
              <a:rPr lang="en-US" baseline="30000" dirty="0" smtClean="0"/>
              <a:t>3*</a:t>
            </a:r>
            <a:r>
              <a:rPr lang="en-US" dirty="0" smtClean="0"/>
              <a:t>                   </a:t>
            </a:r>
            <a:r>
              <a:rPr lang="en-US" dirty="0" err="1" smtClean="0"/>
              <a:t>Mitesh</a:t>
            </a:r>
            <a:r>
              <a:rPr lang="en-US" dirty="0" smtClean="0"/>
              <a:t> M. Khapra</a:t>
            </a:r>
            <a:r>
              <a:rPr lang="en-US" baseline="30000" dirty="0" smtClean="0"/>
              <a:t>2</a:t>
            </a:r>
          </a:p>
          <a:p>
            <a:endParaRPr lang="en-US" dirty="0"/>
          </a:p>
          <a:p>
            <a:r>
              <a:rPr lang="en-US" dirty="0" err="1" smtClean="0"/>
              <a:t>Karthik</a:t>
            </a:r>
            <a:r>
              <a:rPr lang="en-US" dirty="0" smtClean="0"/>
              <a:t> Sankaranarayanan</a:t>
            </a:r>
            <a:r>
              <a:rPr lang="en-US" baseline="30000" dirty="0" smtClean="0"/>
              <a:t>1</a:t>
            </a:r>
            <a:r>
              <a:rPr lang="en-US" dirty="0" smtClean="0"/>
              <a:t>         </a:t>
            </a:r>
            <a:r>
              <a:rPr lang="en-US" dirty="0" err="1" smtClean="0"/>
              <a:t>Sarath</a:t>
            </a:r>
            <a:r>
              <a:rPr lang="en-US" dirty="0" smtClean="0"/>
              <a:t> Chandar</a:t>
            </a:r>
            <a:r>
              <a:rPr lang="en-US" baseline="30000" dirty="0" smtClean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4096995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amrsaha4@in.ibm.com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8090" y="4108870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  <a:hlinkClick r:id="rId3"/>
              </a:rPr>
              <a:t>vardaanpahuja@gmail.com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9691" y="4108870"/>
            <a:ext cx="241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libri" charset="0"/>
                <a:ea typeface="Calibri" charset="0"/>
                <a:cs typeface="Calibri" charset="0"/>
                <a:hlinkClick r:id="rId2"/>
              </a:rPr>
              <a:t>miteshk@cse.iitm.ac.in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2571" y="4952099"/>
            <a:ext cx="229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  <a:hlinkClick r:id="rId4"/>
              </a:rPr>
              <a:t>kartsank@in.ibm.com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8373" y="4952099"/>
            <a:ext cx="2993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  <a:hlinkClick r:id="rId5"/>
              </a:rPr>
              <a:t>apsarathchandar@gmail.com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095" y="5649355"/>
            <a:ext cx="11724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>
                <a:latin typeface=""/>
              </a:rPr>
              <a:t>1</a:t>
            </a:r>
            <a:r>
              <a:rPr lang="en-US" sz="2000" dirty="0" smtClean="0">
                <a:latin typeface=""/>
              </a:rPr>
              <a:t>IBM </a:t>
            </a:r>
            <a:r>
              <a:rPr lang="en-US" sz="2000" dirty="0">
                <a:latin typeface=""/>
              </a:rPr>
              <a:t>Research AI  </a:t>
            </a:r>
            <a:r>
              <a:rPr lang="en-US" sz="2000" dirty="0" smtClean="0">
                <a:latin typeface=""/>
              </a:rPr>
              <a:t>    </a:t>
            </a:r>
            <a:r>
              <a:rPr lang="en-US" sz="2000" baseline="30000" dirty="0" smtClean="0">
                <a:latin typeface=""/>
              </a:rPr>
              <a:t>2</a:t>
            </a:r>
            <a:r>
              <a:rPr lang="en-US" sz="2000" dirty="0" smtClean="0">
                <a:latin typeface=""/>
              </a:rPr>
              <a:t>Indian Institute of Technology </a:t>
            </a:r>
            <a:r>
              <a:rPr lang="en-US" sz="2000" dirty="0">
                <a:latin typeface=""/>
              </a:rPr>
              <a:t>Madras, </a:t>
            </a:r>
            <a:r>
              <a:rPr lang="en-US" sz="2000" dirty="0" smtClean="0">
                <a:latin typeface=""/>
              </a:rPr>
              <a:t>India,     </a:t>
            </a:r>
            <a:r>
              <a:rPr lang="en-US" sz="2000" baseline="30000" dirty="0" smtClean="0">
                <a:latin typeface=""/>
              </a:rPr>
              <a:t>3</a:t>
            </a:r>
            <a:r>
              <a:rPr lang="en-US" sz="2000" dirty="0" smtClean="0">
                <a:latin typeface=""/>
              </a:rPr>
              <a:t>MILA</a:t>
            </a:r>
            <a:r>
              <a:rPr lang="en-US" sz="2000" dirty="0">
                <a:latin typeface=""/>
              </a:rPr>
              <a:t>, </a:t>
            </a:r>
            <a:r>
              <a:rPr lang="en-US" sz="2000" dirty="0" err="1" smtClean="0">
                <a:latin typeface=""/>
              </a:rPr>
              <a:t>Universite</a:t>
            </a:r>
            <a:r>
              <a:rPr lang="en-US" sz="2000" dirty="0" smtClean="0">
                <a:latin typeface=""/>
              </a:rPr>
              <a:t> de Montreal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950668" y="6488668"/>
            <a:ext cx="3603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"/>
              </a:rPr>
              <a:t>*Work </a:t>
            </a:r>
            <a:r>
              <a:rPr lang="en-US" sz="1600" dirty="0">
                <a:latin typeface=""/>
              </a:rPr>
              <a:t>done while at IBM </a:t>
            </a:r>
            <a:r>
              <a:rPr lang="en-US" sz="1600" dirty="0" smtClean="0">
                <a:latin typeface=""/>
              </a:rPr>
              <a:t>Research AI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96358"/>
              </p:ext>
            </p:extLst>
          </p:nvPr>
        </p:nvGraphicFramePr>
        <p:xfrm>
          <a:off x="802421" y="566007"/>
          <a:ext cx="10538460" cy="319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66860"/>
              </a:tblGrid>
              <a:tr h="231864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you tell me which cities border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Verderio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Inferiore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Bernareggio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 which cities flank that one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Did you mean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No, I meant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ones share border with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are not part of Azerbaijan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42407"/>
              </p:ext>
            </p:extLst>
          </p:nvPr>
        </p:nvGraphicFramePr>
        <p:xfrm>
          <a:off x="802421" y="3307894"/>
          <a:ext cx="10538459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9178289"/>
              </a:tblGrid>
              <a:tr h="266165">
                <a:tc>
                  <a:txBody>
                    <a:bodyPr/>
                    <a:lstStyle/>
                    <a:p>
                      <a:endParaRPr lang="en-US" sz="165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5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city is the capital of minimum number of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administrative divisions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Riga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How many political territories have strategic relation with around 22 other countries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countries have lesser number of political relations with others than Australia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Denmark, Canada, Grenada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9932" y="945397"/>
            <a:ext cx="7516677" cy="7594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10502" y="1094273"/>
            <a:ext cx="228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Simple Question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7160"/>
              </p:ext>
            </p:extLst>
          </p:nvPr>
        </p:nvGraphicFramePr>
        <p:xfrm>
          <a:off x="802421" y="566007"/>
          <a:ext cx="10538460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66860"/>
              </a:tblGrid>
              <a:tr h="231864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 you tell me which cities border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Verderio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Inferiore</a:t>
                      </a:r>
                      <a:r>
                        <a:rPr lang="ru-RU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Bernareggio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User: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which cities flank that one ?</a:t>
                      </a:r>
                      <a:endParaRPr lang="en-US" sz="195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Did you mean </a:t>
                      </a:r>
                      <a:r>
                        <a:rPr lang="en-US" sz="19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9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en-US" sz="195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No, I meant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ones share border with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are not part of Azerbaijan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07375"/>
              </p:ext>
            </p:extLst>
          </p:nvPr>
        </p:nvGraphicFramePr>
        <p:xfrm>
          <a:off x="802421" y="3323392"/>
          <a:ext cx="10538459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9178289"/>
              </a:tblGrid>
              <a:tr h="266165">
                <a:tc>
                  <a:txBody>
                    <a:bodyPr/>
                    <a:lstStyle/>
                    <a:p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city is the capital of minimum number of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administrative divisions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Riga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How many political territories have strategic relation with around 22 other countries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countries have lesser number of political relations with others than Australia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Denmark, Canada, Grenada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50929" y="1580828"/>
            <a:ext cx="5982346" cy="8059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33275" y="1290620"/>
            <a:ext cx="49830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Ellipses and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coreference</a:t>
            </a:r>
            <a:r>
              <a:rPr lang="en-US" sz="2400" b="1" i="1" dirty="0" smtClean="0">
                <a:solidFill>
                  <a:srgbClr val="FF0000"/>
                </a:solidFill>
              </a:rPr>
              <a:t> resolution required</a:t>
            </a:r>
          </a:p>
          <a:p>
            <a:endParaRPr lang="en-US" sz="600" b="1" i="1" dirty="0" smtClean="0">
              <a:solidFill>
                <a:srgbClr val="FF0000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Clarification required for ambiguous question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3784"/>
              </p:ext>
            </p:extLst>
          </p:nvPr>
        </p:nvGraphicFramePr>
        <p:xfrm>
          <a:off x="802421" y="566007"/>
          <a:ext cx="10538460" cy="319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66860"/>
              </a:tblGrid>
              <a:tr h="231864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 you tell me which cities border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Verderio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Inferiore</a:t>
                      </a:r>
                      <a:r>
                        <a:rPr lang="ru-RU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Bernareggio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 which cities flank that one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Did you mean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No, I meant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ones share border with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are not part of Azerbaijan ?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15604"/>
              </p:ext>
            </p:extLst>
          </p:nvPr>
        </p:nvGraphicFramePr>
        <p:xfrm>
          <a:off x="802421" y="3323392"/>
          <a:ext cx="10538459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9178289"/>
              </a:tblGrid>
              <a:tr h="266165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city is the capital of minimum number of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administrative divisions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Riga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How many political territories have strategic relation with around 22 other countries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countries have lesser number of political relations with others than Australia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Denmark, Canada, Grenada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2420" y="2924086"/>
            <a:ext cx="9070000" cy="798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3596" y="1712770"/>
            <a:ext cx="559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Requires Logical inferencing e.g. set difference operation over two subgraphs of the KB 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13948"/>
              </p:ext>
            </p:extLst>
          </p:nvPr>
        </p:nvGraphicFramePr>
        <p:xfrm>
          <a:off x="802421" y="566007"/>
          <a:ext cx="10538460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66860"/>
              </a:tblGrid>
              <a:tr h="231864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 you tell me which cities border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Verderio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Inferiore</a:t>
                      </a:r>
                      <a:r>
                        <a:rPr lang="ru-RU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Bernareggio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 which cities flank that one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Did you mean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No, I meant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ones share border with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are not part of Azerbaijan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06439"/>
              </p:ext>
            </p:extLst>
          </p:nvPr>
        </p:nvGraphicFramePr>
        <p:xfrm>
          <a:off x="802421" y="3307894"/>
          <a:ext cx="10538459" cy="250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9178289"/>
              </a:tblGrid>
              <a:tr h="266165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city is the capital of minimum number of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administrative divisions ?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Riga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How many political territories have strategic relation with around 22 other countries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countries have lesser number of political relations with others than Australia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Denmark, Canada, Grenada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2420" y="3652106"/>
            <a:ext cx="9984400" cy="7959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498237" y="1910341"/>
            <a:ext cx="3404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Quantitative Reasoning (e.g. minimum) over a collection of subgraphs of the KB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05623"/>
              </p:ext>
            </p:extLst>
          </p:nvPr>
        </p:nvGraphicFramePr>
        <p:xfrm>
          <a:off x="802421" y="566007"/>
          <a:ext cx="10538460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66860"/>
              </a:tblGrid>
              <a:tr h="231864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 you tell me which cities border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Verderio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Inferiore</a:t>
                      </a:r>
                      <a:r>
                        <a:rPr lang="ru-RU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Bernareggio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 which cities flank that one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Did you mean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No, I meant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ones share border with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are not part of Azerbaijan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74792"/>
              </p:ext>
            </p:extLst>
          </p:nvPr>
        </p:nvGraphicFramePr>
        <p:xfrm>
          <a:off x="802421" y="3307894"/>
          <a:ext cx="10538459" cy="250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9178289"/>
              </a:tblGrid>
              <a:tr h="266165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city is the capital of minimum number of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administrative divisions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Riga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many political territories have strategic relation with around 22 other countries ?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countries have lesser number of political relations with others than Australia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Denmark, Canada, Grenada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2420" y="4388203"/>
            <a:ext cx="10402855" cy="6905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96850" y="3926538"/>
            <a:ext cx="77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Quantitative reasoning over multiple subgraph of the KB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47897"/>
              </p:ext>
            </p:extLst>
          </p:nvPr>
        </p:nvGraphicFramePr>
        <p:xfrm>
          <a:off x="802421" y="566007"/>
          <a:ext cx="10538460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66860"/>
              </a:tblGrid>
              <a:tr h="231864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 you tell me which cities border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Verderio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Inferiore</a:t>
                      </a:r>
                      <a:r>
                        <a:rPr lang="ru-RU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Bernareggio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 which cities flank that one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Did you mean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No, I meant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ones share border with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are not part of Azerbaijan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15973"/>
              </p:ext>
            </p:extLst>
          </p:nvPr>
        </p:nvGraphicFramePr>
        <p:xfrm>
          <a:off x="802421" y="3307894"/>
          <a:ext cx="10538459" cy="250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9178289"/>
              </a:tblGrid>
              <a:tr h="266165">
                <a:tc>
                  <a:txBody>
                    <a:bodyPr/>
                    <a:lstStyle/>
                    <a:p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Which city is the capital of minimum number of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administrative divisions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Riga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How many political territories have strategic relation with around 22 other countries ?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System:</a:t>
                      </a:r>
                      <a:endParaRPr lang="en-US" sz="165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countries have lesser number of political relations with others than Australia ?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Denmark, Canada, Grenada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2420" y="5073674"/>
            <a:ext cx="10278868" cy="6905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51602" y="4561384"/>
            <a:ext cx="894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Comparative Reasoning between multiple subgraphs of the KB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models for KB based QA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1468746" cy="1325563"/>
          </a:xfrm>
        </p:spPr>
        <p:txBody>
          <a:bodyPr/>
          <a:lstStyle/>
          <a:p>
            <a:pPr algn="ctr"/>
            <a:r>
              <a:rPr lang="en-US" dirty="0" smtClean="0"/>
              <a:t>State-of-the-art* performance on CSQA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04527" y="1554163"/>
          <a:ext cx="69671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293"/>
                <a:gridCol w="1297526"/>
                <a:gridCol w="1689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Question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Recall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Precision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Overall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(Direct)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8.58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(Co-referenced)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5.09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(Ellipsis)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Logical Reasoning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15.11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4.75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0.913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Clarification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Question Type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Accuracy (%)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Verification (Boolean)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Comparing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71661" y="4995081"/>
            <a:ext cx="403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*System used here is a state-of-the-art Neural model based on Key Value Memory Network [Miller et al. 2016] with a hierarchical encoder for encoding a dialog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1468746" cy="1325563"/>
          </a:xfrm>
        </p:spPr>
        <p:txBody>
          <a:bodyPr/>
          <a:lstStyle/>
          <a:p>
            <a:pPr algn="ctr"/>
            <a:r>
              <a:rPr lang="en-US" dirty="0" smtClean="0"/>
              <a:t>State-of-the-art* performance on CSQA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04527" y="1554163"/>
          <a:ext cx="69671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293"/>
                <a:gridCol w="1297526"/>
                <a:gridCol w="1689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Question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Recall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Precision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Overall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(Direct)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8.58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(Co-referenced)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5.09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(Ellipsis)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Logical Reasoning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15.11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4.75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0.913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Clarification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Question Type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Accuracy (%)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Verification (Boolean)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Comparing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>
            <a:off x="7849590" y="1923803"/>
            <a:ext cx="665018" cy="2565070"/>
          </a:xfrm>
          <a:prstGeom prst="rightBrace">
            <a:avLst>
              <a:gd name="adj1" fmla="val 529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14608" y="3021672"/>
            <a:ext cx="3178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Answer is a set of KB entities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>
          <a:xfrm>
            <a:off x="7849590" y="5011387"/>
            <a:ext cx="665018" cy="1455635"/>
          </a:xfrm>
          <a:prstGeom prst="rightBrace">
            <a:avLst>
              <a:gd name="adj1" fmla="val 458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14608" y="5407277"/>
            <a:ext cx="278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 is a set of </a:t>
            </a:r>
            <a:r>
              <a:rPr lang="en-US" dirty="0" err="1" smtClean="0"/>
              <a:t>booleans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or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1468746" cy="1325563"/>
          </a:xfrm>
        </p:spPr>
        <p:txBody>
          <a:bodyPr/>
          <a:lstStyle/>
          <a:p>
            <a:pPr algn="ctr"/>
            <a:r>
              <a:rPr lang="en-US" dirty="0" smtClean="0"/>
              <a:t>State-of-the-art* performance on CSQA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64948"/>
              </p:ext>
            </p:extLst>
          </p:nvPr>
        </p:nvGraphicFramePr>
        <p:xfrm>
          <a:off x="704527" y="1554163"/>
          <a:ext cx="69671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293"/>
                <a:gridCol w="1297526"/>
                <a:gridCol w="1689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Question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Recall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Precision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Overall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(Direct)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8.58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(Co-referenced)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5.09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(Ellipsis)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Logical Reasoning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15.11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4.75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0.913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Clarification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Question Type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Accuracy (%)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Verification (Boolean)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Comparing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5647" y="2109409"/>
            <a:ext cx="4115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Questions with co-reference and ellipsis is significantly harder to answer than direct questions 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638425" y="2302525"/>
            <a:ext cx="7091120" cy="1123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722" y="1810127"/>
            <a:ext cx="10515600" cy="4351338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Introduce a new dataset for Complex Sequential QA over a large-scale Knowledge Base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Motivate the need for such a dataset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Highlight the poor performance of the state-of-the-art models on this new dataset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Encourage the research community to develop models for such complex QA 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1468746" cy="1325563"/>
          </a:xfrm>
        </p:spPr>
        <p:txBody>
          <a:bodyPr/>
          <a:lstStyle/>
          <a:p>
            <a:pPr algn="ctr"/>
            <a:r>
              <a:rPr lang="en-US" dirty="0" smtClean="0"/>
              <a:t>State-of-the-art performance on CSQA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1661" y="3273191"/>
            <a:ext cx="423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State-of-the-art </a:t>
            </a:r>
            <a:r>
              <a:rPr lang="en-US" sz="2400" i="1" dirty="0" smtClean="0"/>
              <a:t>models are not appropriate for modeling </a:t>
            </a:r>
            <a:r>
              <a:rPr lang="en-US" sz="2400" i="1" dirty="0" smtClean="0"/>
              <a:t>complex question answering</a:t>
            </a:r>
            <a:endParaRPr lang="en-US" sz="24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18105"/>
              </p:ext>
            </p:extLst>
          </p:nvPr>
        </p:nvGraphicFramePr>
        <p:xfrm>
          <a:off x="704527" y="1554163"/>
          <a:ext cx="69671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293"/>
                <a:gridCol w="1297526"/>
                <a:gridCol w="1689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Question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Recall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Precision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Overall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(Direct)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8.58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(Co-referenced)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5.09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(Ellipsis)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Logical Reasoning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15.11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4.75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0.913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Clarification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Question Type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Accuracy (%)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Verification (Boolean)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Comparing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2534" y="3402762"/>
            <a:ext cx="7091120" cy="1123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661" y="4805423"/>
            <a:ext cx="402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These models cannot perform quantitative reasoning, they treat integers also as vocabulary words</a:t>
            </a:r>
            <a:endParaRPr lang="en-US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8600"/>
            <a:ext cx="114687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State-of-the-art performance on CSQA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92504"/>
              </p:ext>
            </p:extLst>
          </p:nvPr>
        </p:nvGraphicFramePr>
        <p:xfrm>
          <a:off x="704527" y="1554163"/>
          <a:ext cx="69671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293"/>
                <a:gridCol w="1297526"/>
                <a:gridCol w="1689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Question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Recall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Precision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Overall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(Direct)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8.58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(Co-referenced)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5.09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(Ellipsis)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Logical Reasoning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15.11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4.75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0.913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Clarification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Question Type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Accuracy (%)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Verification (Boolean)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Comparing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6643" y="5229421"/>
            <a:ext cx="7091120" cy="1123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1468746" cy="1325563"/>
          </a:xfrm>
        </p:spPr>
        <p:txBody>
          <a:bodyPr/>
          <a:lstStyle/>
          <a:p>
            <a:pPr algn="ctr"/>
            <a:r>
              <a:rPr lang="en-US" dirty="0" smtClean="0"/>
              <a:t>State-of-the-art performance on CSQA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7511" y="3964623"/>
            <a:ext cx="3906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If memory based models are used, complex question answering would require large memory (&gt;</a:t>
            </a:r>
            <a:r>
              <a:rPr lang="en-US" sz="2400" i="1" dirty="0" smtClean="0"/>
              <a:t>100K tuples)</a:t>
            </a:r>
            <a:endParaRPr lang="en-US" sz="24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52645"/>
              </p:ext>
            </p:extLst>
          </p:nvPr>
        </p:nvGraphicFramePr>
        <p:xfrm>
          <a:off x="704527" y="1554163"/>
          <a:ext cx="69671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293"/>
                <a:gridCol w="1297526"/>
                <a:gridCol w="1689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Question Type </a:t>
                      </a:r>
                      <a:r>
                        <a:rPr lang="en-US" dirty="0" smtClean="0">
                          <a:latin typeface="Helvetica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Recall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Precision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Overall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(Direct)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8.58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(Co-referenced)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5.09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Simple Question (Ellipsis)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Logical Reasoning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15.11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4.75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0.913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Comparative Reasoning (All)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Clarification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Question Type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Accuracy (%)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Verification (Boolean)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Quantitative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</a:rPr>
                        <a:t>Comparing Reasoning (Count) (All)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35626" y="3452201"/>
            <a:ext cx="7091120" cy="2922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Introduced a dataset of 200K dialogs of over 1.6M Question-Answer pairs covering 19 different simple and complex Question Types</a:t>
            </a:r>
          </a:p>
          <a:p>
            <a:endParaRPr lang="en-US" dirty="0" smtClean="0"/>
          </a:p>
          <a:p>
            <a:r>
              <a:rPr lang="en-US" dirty="0" smtClean="0"/>
              <a:t>Showed how each of the complex questions need sequences of logical, quantitative and comparative reasoning over subgraphs of the million-sized open-domain KB </a:t>
            </a:r>
            <a:r>
              <a:rPr lang="en-US" dirty="0" err="1" smtClean="0"/>
              <a:t>Wikidata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Highlighted the limitations of current neural models in handling complex QA over such large scale KBs</a:t>
            </a:r>
          </a:p>
          <a:p>
            <a:endParaRPr lang="en-US" dirty="0" smtClean="0"/>
          </a:p>
          <a:p>
            <a:r>
              <a:rPr lang="en-US" dirty="0" smtClean="0"/>
              <a:t>With this, we encourage research into learning to converse over complex </a:t>
            </a:r>
            <a:r>
              <a:rPr lang="en-US" dirty="0" smtClean="0"/>
              <a:t>KB based question-answering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			THANK YOU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6" y="103868"/>
            <a:ext cx="10515600" cy="1325563"/>
          </a:xfrm>
        </p:spPr>
        <p:txBody>
          <a:bodyPr/>
          <a:lstStyle/>
          <a:p>
            <a:r>
              <a:rPr lang="en-US" dirty="0"/>
              <a:t>Question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28019"/>
              </p:ext>
            </p:extLst>
          </p:nvPr>
        </p:nvGraphicFramePr>
        <p:xfrm>
          <a:off x="403763" y="1179218"/>
          <a:ext cx="11210306" cy="505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32"/>
                <a:gridCol w="2636322"/>
                <a:gridCol w="2216176"/>
                <a:gridCol w="5122776"/>
              </a:tblGrid>
              <a:tr h="51880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Reasoning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Containing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marL="5870" marR="5870" marT="11740" marB="11740" anchor="ctr"/>
                </a:tc>
              </a:tr>
              <a:tr h="441885"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en-US" sz="1400" b="1" dirty="0">
                          <a:effectLst/>
                          <a:latin typeface="Arial" charset="0"/>
                        </a:rPr>
                        <a:t>Logical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Union/ Intersection/</a:t>
                      </a:r>
                    </a:p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Difference</a:t>
                      </a:r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Single Relation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  Which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rivers flow through India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and/or/but not China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5870" marR="5870" marT="11740" marB="11740" anchor="ctr"/>
                </a:tc>
              </a:tr>
              <a:tr h="552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Any of above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Multiple Relations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  Which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river flows through India but does not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originate in</a:t>
                      </a:r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 </a:t>
                      </a:r>
                    </a:p>
                    <a:p>
                      <a:pPr algn="l" fontAlgn="base" latinLnBrk="0"/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 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Himalayas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5870" marR="5870" marT="11740" marB="11740" anchor="ctr"/>
                </a:tc>
              </a:tr>
              <a:tr h="37517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b="1" dirty="0">
                          <a:effectLst/>
                          <a:latin typeface="Arial" charset="0"/>
                        </a:rPr>
                        <a:t>Verification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Boolean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Single/Multiple</a:t>
                      </a:r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Entities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  Does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Ganga flow through India ?</a:t>
                      </a:r>
                    </a:p>
                  </a:txBody>
                  <a:tcPr marL="5870" marR="5870" marT="11740" marB="11740" anchor="ctr"/>
                </a:tc>
              </a:tr>
              <a:tr h="375170">
                <a:tc rowSpan="5">
                  <a:txBody>
                    <a:bodyPr/>
                    <a:lstStyle/>
                    <a:p>
                      <a:pPr algn="ctr" fontAlgn="base" latinLnBrk="0"/>
                      <a:r>
                        <a:rPr lang="en-US" sz="1400" b="1" dirty="0"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L="5870" marR="5870" marT="11740" marB="11740" anchor="ctr"/>
                </a:tc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Single/Multiple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Entity Type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  How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many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rivers (and</a:t>
                      </a:r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lakes)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flow through India ?</a:t>
                      </a:r>
                    </a:p>
                  </a:txBody>
                  <a:tcPr marL="5870" marR="5870" marT="11740" marB="11740" anchor="ctr"/>
                </a:tc>
              </a:tr>
              <a:tr h="552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Logical Operators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  How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many rivers flow through India and/or/but not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China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5870" marR="5870" marT="11740" marB="11740" anchor="ctr"/>
                </a:tc>
              </a:tr>
              <a:tr h="375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Min/Max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Single/Multiple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Entity Type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  Which country has maximum number of rivers (and lakes)?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</a:tr>
              <a:tr h="375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err="1" smtClean="0">
                          <a:effectLst/>
                          <a:latin typeface="Arial" charset="0"/>
                        </a:rPr>
                        <a:t>Atleast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/ </a:t>
                      </a:r>
                      <a:r>
                        <a:rPr lang="en-US" sz="1400" dirty="0" err="1" smtClean="0">
                          <a:effectLst/>
                          <a:latin typeface="Arial" charset="0"/>
                        </a:rPr>
                        <a:t>Atmost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/ </a:t>
                      </a:r>
                      <a:r>
                        <a:rPr lang="en-US" sz="1400" dirty="0" err="1" smtClean="0">
                          <a:effectLst/>
                          <a:latin typeface="Arial" charset="0"/>
                        </a:rPr>
                        <a:t>Approx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/ Equal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Single/Multiple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Entity Type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  Which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country has at least N rivers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(and lakes) ?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</a:tr>
              <a:tr h="552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Count over </a:t>
                      </a:r>
                      <a:br>
                        <a:rPr lang="en-US" sz="1400" dirty="0">
                          <a:effectLst/>
                          <a:latin typeface="Arial" charset="0"/>
                        </a:rPr>
                      </a:br>
                      <a:r>
                        <a:rPr lang="en-US" sz="1400" dirty="0" err="1" smtClean="0">
                          <a:effectLst/>
                          <a:latin typeface="Arial" charset="0"/>
                        </a:rPr>
                        <a:t>Atleast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 /</a:t>
                      </a:r>
                      <a:r>
                        <a:rPr lang="en-US" sz="1400" dirty="0" err="1" smtClean="0">
                          <a:effectLst/>
                          <a:latin typeface="Arial" charset="0"/>
                        </a:rPr>
                        <a:t>Atmost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 /</a:t>
                      </a:r>
                      <a:r>
                        <a:rPr lang="en-US" sz="1400" dirty="0" err="1" smtClean="0">
                          <a:effectLst/>
                          <a:latin typeface="Arial" charset="0"/>
                        </a:rPr>
                        <a:t>Approx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 /Equal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Single/Multiple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Entity Type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 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How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many countries have at least N rivers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(and lakes)?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</a:tr>
              <a:tr h="375170"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en-US" sz="1400" b="1" dirty="0">
                          <a:effectLst/>
                          <a:latin typeface="Arial" charset="0"/>
                        </a:rPr>
                        <a:t>Comparative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More/Less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Single/Multiple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Entity Type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 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Which countries have more rivers</a:t>
                      </a:r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(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and lakes) than India ?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</a:tr>
              <a:tr h="5529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  <a:latin typeface="Arial" charset="0"/>
                        </a:rPr>
                        <a:t>Count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over</a:t>
                      </a:r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More/Less</a:t>
                      </a:r>
                      <a:endParaRPr lang="en-US" sz="1400" dirty="0">
                        <a:effectLst/>
                        <a:latin typeface="Arial" charset="0"/>
                      </a:endParaRP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Single/Multiple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Entity Type</a:t>
                      </a:r>
                    </a:p>
                  </a:txBody>
                  <a:tcPr marL="5870" marR="5870" marT="11740" marB="11740"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sz="1400" dirty="0" smtClean="0">
                          <a:effectLst/>
                          <a:latin typeface="Arial" charset="0"/>
                        </a:rPr>
                        <a:t>   How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many countries have more number of rivers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(and lakes)  </a:t>
                      </a:r>
                    </a:p>
                    <a:p>
                      <a:pPr algn="l" fontAlgn="base" latinLnBrk="0"/>
                      <a:r>
                        <a:rPr lang="en-US" sz="1400" baseline="0" dirty="0" smtClean="0">
                          <a:effectLst/>
                          <a:latin typeface="Arial" charset="0"/>
                        </a:rPr>
                        <a:t>   </a:t>
                      </a:r>
                      <a:r>
                        <a:rPr lang="en-US" sz="1400" dirty="0" smtClean="0">
                          <a:effectLst/>
                          <a:latin typeface="Arial" charset="0"/>
                        </a:rPr>
                        <a:t>than </a:t>
                      </a:r>
                      <a:r>
                        <a:rPr lang="en-US" sz="1400" dirty="0">
                          <a:effectLst/>
                          <a:latin typeface="Arial" charset="0"/>
                        </a:rPr>
                        <a:t>India ?</a:t>
                      </a:r>
                    </a:p>
                  </a:txBody>
                  <a:tcPr marL="5870" marR="5870" marT="11740" marB="117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16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ounded Rectangle 336"/>
          <p:cNvSpPr/>
          <p:nvPr/>
        </p:nvSpPr>
        <p:spPr>
          <a:xfrm>
            <a:off x="596334" y="753780"/>
            <a:ext cx="4035217" cy="463761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86887" y="3018250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215322" y="3330197"/>
            <a:ext cx="841620" cy="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945142" y="3198005"/>
            <a:ext cx="267287" cy="268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43613" y="3306952"/>
            <a:ext cx="67557" cy="6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03889" y="2800575"/>
            <a:ext cx="1529481" cy="606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888" y="335494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r>
              <a:rPr lang="en-US" baseline="-25000" dirty="0" smtClean="0"/>
              <a:t>v</a:t>
            </a:r>
            <a:r>
              <a:rPr lang="en-US" dirty="0" smtClean="0"/>
              <a:t>(v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4524" y="2706418"/>
            <a:ext cx="82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Inner Product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8675" y="3873953"/>
            <a:ext cx="214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Softmax score over memory entries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535601" y="4557271"/>
            <a:ext cx="112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&lt;New Delhi&gt;</a:t>
            </a:r>
            <a:endParaRPr lang="en-US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4903" y="4958808"/>
            <a:ext cx="17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Response KG entities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9879421" y="4414257"/>
            <a:ext cx="418196" cy="978679"/>
          </a:xfrm>
          <a:prstGeom prst="leftBrace">
            <a:avLst>
              <a:gd name="adj1" fmla="val 30568"/>
              <a:gd name="adj2" fmla="val 5212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859542" y="1861386"/>
            <a:ext cx="117250" cy="279752"/>
            <a:chOff x="1791149" y="3162750"/>
            <a:chExt cx="180526" cy="437699"/>
          </a:xfrm>
        </p:grpSpPr>
        <p:sp>
          <p:nvSpPr>
            <p:cNvPr id="18" name="Terminator 17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24000" y="1870062"/>
            <a:ext cx="117250" cy="279752"/>
            <a:chOff x="1791149" y="3162750"/>
            <a:chExt cx="180526" cy="437699"/>
          </a:xfrm>
        </p:grpSpPr>
        <p:sp>
          <p:nvSpPr>
            <p:cNvPr id="22" name="Terminator 21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016783" y="1883671"/>
            <a:ext cx="117250" cy="279752"/>
            <a:chOff x="1791149" y="3162750"/>
            <a:chExt cx="180526" cy="437699"/>
          </a:xfrm>
        </p:grpSpPr>
        <p:sp>
          <p:nvSpPr>
            <p:cNvPr id="27" name="Terminator 26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9538415" y="2008282"/>
            <a:ext cx="478368" cy="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962082" y="2008282"/>
            <a:ext cx="482833" cy="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902549" y="1617634"/>
            <a:ext cx="908" cy="31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82401" y="16026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0065204" y="1612134"/>
            <a:ext cx="12460" cy="26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9465121" y="1630773"/>
            <a:ext cx="5781" cy="2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17547" y="790943"/>
            <a:ext cx="281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Decoding Boolean/ Numerical         </a:t>
            </a:r>
          </a:p>
          <a:p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       Responses/ &lt;KG&gt; placeholders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Left Brace 36"/>
          <p:cNvSpPr/>
          <p:nvPr/>
        </p:nvSpPr>
        <p:spPr>
          <a:xfrm rot="5400000">
            <a:off x="9439577" y="727130"/>
            <a:ext cx="262284" cy="1207438"/>
          </a:xfrm>
          <a:prstGeom prst="leftBrace">
            <a:avLst>
              <a:gd name="adj1" fmla="val 80865"/>
              <a:gd name="adj2" fmla="val 533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0026575" y="2310037"/>
            <a:ext cx="117250" cy="279752"/>
            <a:chOff x="1791149" y="3162750"/>
            <a:chExt cx="180526" cy="437699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39" name="Terminator 38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 flipV="1">
            <a:off x="10075414" y="2153893"/>
            <a:ext cx="5487" cy="22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434648" y="2296223"/>
            <a:ext cx="117250" cy="279752"/>
            <a:chOff x="1791149" y="3162750"/>
            <a:chExt cx="180526" cy="437699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4" name="Terminator 43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 flipV="1">
            <a:off x="9483487" y="2151950"/>
            <a:ext cx="5487" cy="22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0"/>
            <a:endCxn id="18" idx="3"/>
          </p:cNvCxnSpPr>
          <p:nvPr/>
        </p:nvCxnSpPr>
        <p:spPr>
          <a:xfrm flipH="1" flipV="1">
            <a:off x="8918167" y="2141138"/>
            <a:ext cx="15204" cy="1024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841654" y="2495182"/>
            <a:ext cx="407722" cy="1717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841654" y="2745569"/>
            <a:ext cx="407722" cy="1486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852858" y="3239040"/>
            <a:ext cx="408169" cy="16503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852858" y="3478710"/>
            <a:ext cx="408169" cy="17493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859324" y="3745858"/>
            <a:ext cx="401636" cy="1848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854015" y="2985001"/>
            <a:ext cx="408170" cy="160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072462" y="3455869"/>
            <a:ext cx="14511" cy="47631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850634" y="3996733"/>
            <a:ext cx="410172" cy="1770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755128" y="3165929"/>
            <a:ext cx="356485" cy="32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B</a:t>
            </a:r>
            <a:endParaRPr lang="en-US" sz="1500" baseline="-25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91851" y="3361420"/>
            <a:ext cx="742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30000" dirty="0" smtClean="0"/>
              <a:t>T</a:t>
            </a:r>
            <a:r>
              <a:rPr lang="en-US" dirty="0" smtClean="0"/>
              <a:t>q</a:t>
            </a:r>
            <a:r>
              <a:rPr lang="en-US" baseline="-25000" dirty="0" smtClean="0"/>
              <a:t>H+1</a:t>
            </a:r>
            <a:endParaRPr lang="en-US" baseline="-25000" dirty="0"/>
          </a:p>
          <a:p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459429" y="2043822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953499" y="2957042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333608" y="1111999"/>
            <a:ext cx="2600789" cy="3246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523499" y="3277701"/>
            <a:ext cx="117250" cy="279752"/>
            <a:chOff x="1791149" y="3162750"/>
            <a:chExt cx="180526" cy="437699"/>
          </a:xfrm>
        </p:grpSpPr>
        <p:sp>
          <p:nvSpPr>
            <p:cNvPr id="82" name="Terminator 81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125393" y="3277277"/>
            <a:ext cx="117250" cy="279752"/>
            <a:chOff x="1791149" y="3162750"/>
            <a:chExt cx="180526" cy="437699"/>
          </a:xfrm>
        </p:grpSpPr>
        <p:sp>
          <p:nvSpPr>
            <p:cNvPr id="90" name="Terminator 89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V="1">
            <a:off x="2582523" y="3546873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2" idx="2"/>
          </p:cNvCxnSpPr>
          <p:nvPr/>
        </p:nvCxnSpPr>
        <p:spPr>
          <a:xfrm>
            <a:off x="2240615" y="3415773"/>
            <a:ext cx="282883" cy="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50851" y="3724961"/>
            <a:ext cx="94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Narendra Modi</a:t>
            </a:r>
            <a:endParaRPr lang="en-US" sz="1400" b="1" i="1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2566176" y="3015495"/>
            <a:ext cx="1" cy="2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696042" y="2685294"/>
            <a:ext cx="110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Encoder </a:t>
            </a:r>
            <a:r>
              <a:rPr lang="en-US" sz="1200" dirty="0"/>
              <a:t>h</a:t>
            </a:r>
            <a:r>
              <a:rPr lang="en-US" sz="1200" dirty="0" smtClean="0"/>
              <a:t>idden state</a:t>
            </a:r>
            <a:endParaRPr lang="en-US" sz="1200" dirty="0"/>
          </a:p>
        </p:txBody>
      </p:sp>
      <p:sp>
        <p:nvSpPr>
          <p:cNvPr id="122" name="Oval 121"/>
          <p:cNvSpPr/>
          <p:nvPr/>
        </p:nvSpPr>
        <p:spPr>
          <a:xfrm>
            <a:off x="2515880" y="2897700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515880" y="2767895"/>
            <a:ext cx="83516" cy="82185"/>
          </a:xfrm>
          <a:prstGeom prst="ellips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518496" y="2509419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521876" y="2636836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27" idx="2"/>
          </p:cNvCxnSpPr>
          <p:nvPr/>
        </p:nvCxnSpPr>
        <p:spPr>
          <a:xfrm>
            <a:off x="1886830" y="2738799"/>
            <a:ext cx="591135" cy="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rminator 126"/>
          <p:cNvSpPr/>
          <p:nvPr/>
        </p:nvSpPr>
        <p:spPr>
          <a:xfrm rot="5400000">
            <a:off x="2280818" y="2665099"/>
            <a:ext cx="546388" cy="15209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2628273" y="2743488"/>
            <a:ext cx="1414963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899741" y="1955964"/>
            <a:ext cx="429885" cy="175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6473497" y="2298894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473497" y="2557408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473497" y="2831027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473497" y="3059660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473497" y="3338539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3497" y="3597218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417287" y="1156192"/>
            <a:ext cx="1215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embedding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268600" y="1093408"/>
            <a:ext cx="124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Value embedding</a:t>
            </a:r>
            <a:endParaRPr lang="en-US" sz="1400" dirty="0"/>
          </a:p>
        </p:txBody>
      </p:sp>
      <p:sp>
        <p:nvSpPr>
          <p:cNvPr id="138" name="Rectangle 137"/>
          <p:cNvSpPr/>
          <p:nvPr/>
        </p:nvSpPr>
        <p:spPr>
          <a:xfrm>
            <a:off x="5113408" y="2934103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183496" y="2623429"/>
            <a:ext cx="356485" cy="32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</a:t>
            </a:r>
            <a:r>
              <a:rPr lang="en-US" sz="1500" baseline="-25000" dirty="0" smtClean="0">
                <a:solidFill>
                  <a:schemeClr val="tx1"/>
                </a:solidFill>
              </a:rPr>
              <a:t>j</a:t>
            </a:r>
            <a:endParaRPr lang="en-US" sz="1500" baseline="-250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007704" y="3616411"/>
            <a:ext cx="45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softmax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5805725" y="2212066"/>
            <a:ext cx="518735" cy="1724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875343" y="2442564"/>
            <a:ext cx="444214" cy="1610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889411" y="2684922"/>
            <a:ext cx="444213" cy="165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947960" y="2938600"/>
            <a:ext cx="397254" cy="175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899742" y="3192278"/>
            <a:ext cx="438787" cy="189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976096" y="3457305"/>
            <a:ext cx="367598" cy="192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735721" y="1953616"/>
            <a:ext cx="407722" cy="17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735721" y="2206195"/>
            <a:ext cx="407722" cy="18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720335" y="2443704"/>
            <a:ext cx="436953" cy="18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735050" y="2697474"/>
            <a:ext cx="408169" cy="16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735050" y="2937144"/>
            <a:ext cx="408169" cy="17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732980" y="3204291"/>
            <a:ext cx="410172" cy="17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732980" y="3457109"/>
            <a:ext cx="409549" cy="17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4062717" y="3288724"/>
            <a:ext cx="117250" cy="279752"/>
            <a:chOff x="1791149" y="3162750"/>
            <a:chExt cx="180526" cy="437699"/>
          </a:xfrm>
        </p:grpSpPr>
        <p:sp>
          <p:nvSpPr>
            <p:cNvPr id="189" name="Terminator 188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283236" y="3288299"/>
            <a:ext cx="117250" cy="279752"/>
            <a:chOff x="1791149" y="3162750"/>
            <a:chExt cx="180526" cy="437699"/>
          </a:xfrm>
        </p:grpSpPr>
        <p:sp>
          <p:nvSpPr>
            <p:cNvPr id="186" name="Terminator 185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672977" y="3286919"/>
            <a:ext cx="117250" cy="279752"/>
            <a:chOff x="1791149" y="3162750"/>
            <a:chExt cx="180526" cy="437699"/>
          </a:xfrm>
        </p:grpSpPr>
        <p:sp>
          <p:nvSpPr>
            <p:cNvPr id="180" name="Terminator 179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 flipV="1">
            <a:off x="3738203" y="3558125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4121751" y="3557896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3414008" y="3426796"/>
            <a:ext cx="258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779834" y="3426796"/>
            <a:ext cx="282883" cy="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934328" y="3720974"/>
            <a:ext cx="149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Where does he live?</a:t>
            </a:r>
            <a:endParaRPr lang="en-US" sz="1400" b="1" i="1" dirty="0"/>
          </a:p>
        </p:txBody>
      </p:sp>
      <p:sp>
        <p:nvSpPr>
          <p:cNvPr id="194" name="Oval 193"/>
          <p:cNvSpPr/>
          <p:nvPr/>
        </p:nvSpPr>
        <p:spPr>
          <a:xfrm>
            <a:off x="4079439" y="2923488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079439" y="2793683"/>
            <a:ext cx="83516" cy="82185"/>
          </a:xfrm>
          <a:prstGeom prst="ellips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082055" y="2535207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085435" y="2662624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rminator 197"/>
          <p:cNvSpPr/>
          <p:nvPr/>
        </p:nvSpPr>
        <p:spPr>
          <a:xfrm rot="5400000">
            <a:off x="3844376" y="2690887"/>
            <a:ext cx="546388" cy="15209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/>
          <p:cNvCxnSpPr/>
          <p:nvPr/>
        </p:nvCxnSpPr>
        <p:spPr>
          <a:xfrm flipH="1" flipV="1">
            <a:off x="4103867" y="3053253"/>
            <a:ext cx="1" cy="2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607655" y="236678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708642" y="795390"/>
            <a:ext cx="134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Hops j = 1, </a:t>
            </a:r>
            <a:r>
              <a:rPr lang="is-IS" sz="1400" dirty="0" smtClean="0"/>
              <a:t>… , H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477219" y="2758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04" name="Right Brace 203"/>
          <p:cNvSpPr/>
          <p:nvPr/>
        </p:nvSpPr>
        <p:spPr>
          <a:xfrm>
            <a:off x="7399237" y="1995133"/>
            <a:ext cx="243496" cy="1594018"/>
          </a:xfrm>
          <a:prstGeom prst="rightBrace">
            <a:avLst>
              <a:gd name="adj1" fmla="val 39273"/>
              <a:gd name="adj2" fmla="val 50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1768394" y="3275353"/>
            <a:ext cx="117250" cy="279752"/>
            <a:chOff x="1791149" y="3162750"/>
            <a:chExt cx="180526" cy="437699"/>
          </a:xfrm>
        </p:grpSpPr>
        <p:sp>
          <p:nvSpPr>
            <p:cNvPr id="206" name="Terminator 205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88913" y="3274928"/>
            <a:ext cx="117250" cy="279752"/>
            <a:chOff x="1791149" y="3162750"/>
            <a:chExt cx="180526" cy="437699"/>
          </a:xfrm>
        </p:grpSpPr>
        <p:sp>
          <p:nvSpPr>
            <p:cNvPr id="210" name="Terminator 209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378653" y="3273548"/>
            <a:ext cx="117250" cy="279752"/>
            <a:chOff x="1791149" y="3162750"/>
            <a:chExt cx="180526" cy="437699"/>
          </a:xfrm>
        </p:grpSpPr>
        <p:sp>
          <p:nvSpPr>
            <p:cNvPr id="218" name="Terminator 217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4" name="Straight Arrow Connector 233"/>
          <p:cNvCxnSpPr/>
          <p:nvPr/>
        </p:nvCxnSpPr>
        <p:spPr>
          <a:xfrm flipV="1">
            <a:off x="1443880" y="3544754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1827427" y="3544525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1119684" y="3413425"/>
            <a:ext cx="258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485510" y="3413425"/>
            <a:ext cx="282883" cy="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86714" y="3731078"/>
            <a:ext cx="18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Who’s the PM of India</a:t>
            </a:r>
            <a:endParaRPr lang="en-US" sz="1400" b="1" i="1" dirty="0"/>
          </a:p>
        </p:txBody>
      </p:sp>
      <p:cxnSp>
        <p:nvCxnSpPr>
          <p:cNvPr id="244" name="Straight Arrow Connector 243"/>
          <p:cNvCxnSpPr/>
          <p:nvPr/>
        </p:nvCxnSpPr>
        <p:spPr>
          <a:xfrm flipH="1" flipV="1">
            <a:off x="1822957" y="3013147"/>
            <a:ext cx="1" cy="2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536943" y="3067694"/>
            <a:ext cx="468515" cy="23521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/>
          <p:cNvSpPr/>
          <p:nvPr/>
        </p:nvSpPr>
        <p:spPr>
          <a:xfrm>
            <a:off x="1784526" y="2895352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784526" y="2765547"/>
            <a:ext cx="83516" cy="82185"/>
          </a:xfrm>
          <a:prstGeom prst="ellips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775267" y="2507071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778647" y="2634488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 flipV="1">
            <a:off x="596334" y="2733925"/>
            <a:ext cx="1130907" cy="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2109731" y="2475761"/>
            <a:ext cx="396685" cy="1878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rminator 251"/>
          <p:cNvSpPr/>
          <p:nvPr/>
        </p:nvSpPr>
        <p:spPr>
          <a:xfrm rot="5400000">
            <a:off x="1537588" y="2662751"/>
            <a:ext cx="546388" cy="15209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/>
          <p:cNvCxnSpPr>
            <a:stCxn id="198" idx="0"/>
            <a:endCxn id="139" idx="1"/>
          </p:cNvCxnSpPr>
          <p:nvPr/>
        </p:nvCxnSpPr>
        <p:spPr>
          <a:xfrm>
            <a:off x="4193618" y="2766935"/>
            <a:ext cx="989878" cy="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424325" y="1812221"/>
            <a:ext cx="137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Context hidden state </a:t>
            </a:r>
            <a:endParaRPr lang="en-US" sz="1200" dirty="0"/>
          </a:p>
        </p:txBody>
      </p:sp>
      <p:sp>
        <p:nvSpPr>
          <p:cNvPr id="264" name="TextBox 263"/>
          <p:cNvSpPr txBox="1"/>
          <p:nvPr/>
        </p:nvSpPr>
        <p:spPr>
          <a:xfrm>
            <a:off x="5652840" y="157099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r>
              <a:rPr lang="en-US" baseline="-25000" dirty="0" smtClean="0"/>
              <a:t>k</a:t>
            </a:r>
            <a:r>
              <a:rPr lang="en-US" dirty="0" smtClean="0"/>
              <a:t>(k</a:t>
            </a:r>
            <a:r>
              <a:rPr lang="en-US" baseline="-25000" dirty="0" smtClean="0"/>
              <a:t>h</a:t>
            </a:r>
            <a:r>
              <a:rPr lang="en-US" baseline="-50000" dirty="0" smtClean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6880176" y="156197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r>
              <a:rPr lang="en-US" baseline="-25000" dirty="0" smtClean="0"/>
              <a:t>v</a:t>
            </a:r>
            <a:r>
              <a:rPr lang="en-US" dirty="0" smtClean="0"/>
              <a:t>(v</a:t>
            </a:r>
            <a:r>
              <a:rPr lang="en-US" baseline="-25000" dirty="0" smtClean="0"/>
              <a:t>h</a:t>
            </a:r>
            <a:r>
              <a:rPr lang="en-US" baseline="-50000" dirty="0" smtClean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823515" y="4314389"/>
            <a:ext cx="105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User’s Utterance 1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995238" y="4314389"/>
            <a:ext cx="105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System’s Utterance 1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156864" y="4338203"/>
            <a:ext cx="11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User’s Utterance 2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9" name="Left Brace 268"/>
          <p:cNvSpPr/>
          <p:nvPr/>
        </p:nvSpPr>
        <p:spPr>
          <a:xfrm rot="16200000">
            <a:off x="2317715" y="3819497"/>
            <a:ext cx="380376" cy="832175"/>
          </a:xfrm>
          <a:prstGeom prst="leftBrace">
            <a:avLst>
              <a:gd name="adj1" fmla="val 33309"/>
              <a:gd name="adj2" fmla="val 5212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Left Brace 269"/>
          <p:cNvSpPr/>
          <p:nvPr/>
        </p:nvSpPr>
        <p:spPr>
          <a:xfrm rot="16200000">
            <a:off x="3523525" y="3770096"/>
            <a:ext cx="362203" cy="987885"/>
          </a:xfrm>
          <a:prstGeom prst="leftBrace">
            <a:avLst>
              <a:gd name="adj1" fmla="val 34562"/>
              <a:gd name="adj2" fmla="val 5212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Left Brace 270"/>
          <p:cNvSpPr/>
          <p:nvPr/>
        </p:nvSpPr>
        <p:spPr>
          <a:xfrm rot="16200000">
            <a:off x="1095957" y="3589661"/>
            <a:ext cx="405252" cy="1305356"/>
          </a:xfrm>
          <a:prstGeom prst="leftBrace">
            <a:avLst>
              <a:gd name="adj1" fmla="val 40567"/>
              <a:gd name="adj2" fmla="val 5212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6000936" y="3901915"/>
            <a:ext cx="110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    Memory</a:t>
            </a:r>
            <a:endParaRPr lang="en-US" sz="1600" b="1" dirty="0"/>
          </a:p>
        </p:txBody>
      </p:sp>
      <p:sp>
        <p:nvSpPr>
          <p:cNvPr id="274" name="Rounded Rectangle 273"/>
          <p:cNvSpPr/>
          <p:nvPr/>
        </p:nvSpPr>
        <p:spPr>
          <a:xfrm>
            <a:off x="3008786" y="1443208"/>
            <a:ext cx="1526512" cy="59833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Dialog context representation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/>
          <p:cNvCxnSpPr>
            <a:stCxn id="274" idx="2"/>
          </p:cNvCxnSpPr>
          <p:nvPr/>
        </p:nvCxnSpPr>
        <p:spPr>
          <a:xfrm>
            <a:off x="3772042" y="2041543"/>
            <a:ext cx="336385" cy="3848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966200" y="1965336"/>
            <a:ext cx="407722" cy="1717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966200" y="2215723"/>
            <a:ext cx="407722" cy="1486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965529" y="2709194"/>
            <a:ext cx="408169" cy="16503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965529" y="2948864"/>
            <a:ext cx="408169" cy="17493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963459" y="3216011"/>
            <a:ext cx="410172" cy="1770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6963459" y="3468829"/>
            <a:ext cx="409549" cy="17399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6964493" y="2455155"/>
            <a:ext cx="408170" cy="160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5326062" y="2957783"/>
            <a:ext cx="419022" cy="37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flipV="1">
            <a:off x="5314381" y="2215302"/>
            <a:ext cx="397732" cy="40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6164927" y="1902384"/>
            <a:ext cx="53915" cy="178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0072462" y="4344845"/>
            <a:ext cx="2310" cy="2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5333608" y="4271328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756645" y="2824325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Arrow Connector 300"/>
          <p:cNvCxnSpPr>
            <a:stCxn id="60" idx="3"/>
            <a:endCxn id="6" idx="2"/>
          </p:cNvCxnSpPr>
          <p:nvPr/>
        </p:nvCxnSpPr>
        <p:spPr>
          <a:xfrm>
            <a:off x="9111613" y="3326706"/>
            <a:ext cx="833529" cy="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5335189" y="2525438"/>
            <a:ext cx="0" cy="11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1460291" y="354339"/>
            <a:ext cx="21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05679"/>
                </a:solidFill>
              </a:rPr>
              <a:t>Hierarchical Encoder</a:t>
            </a:r>
            <a:endParaRPr lang="en-US" b="1" i="1" dirty="0">
              <a:solidFill>
                <a:srgbClr val="305679"/>
              </a:solidFill>
            </a:endParaRPr>
          </a:p>
        </p:txBody>
      </p:sp>
      <p:sp>
        <p:nvSpPr>
          <p:cNvPr id="345" name="Rounded Rectangle 344"/>
          <p:cNvSpPr/>
          <p:nvPr/>
        </p:nvSpPr>
        <p:spPr>
          <a:xfrm>
            <a:off x="5002303" y="724139"/>
            <a:ext cx="3214104" cy="3623769"/>
          </a:xfrm>
          <a:prstGeom prst="roundRect">
            <a:avLst/>
          </a:prstGeom>
          <a:noFill/>
          <a:ln w="19050">
            <a:solidFill>
              <a:srgbClr val="3056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5208484" y="343942"/>
            <a:ext cx="28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05679"/>
                </a:solidFill>
              </a:rPr>
              <a:t>Key-Value Memory Network</a:t>
            </a:r>
            <a:endParaRPr lang="en-US" b="1" i="1" dirty="0">
              <a:solidFill>
                <a:srgbClr val="30567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7074" y="24329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H+1</a:t>
            </a:r>
            <a:endParaRPr lang="en-US" baseline="-25000" dirty="0"/>
          </a:p>
        </p:txBody>
      </p:sp>
      <p:sp>
        <p:nvSpPr>
          <p:cNvPr id="352" name="Rounded Rectangle 351"/>
          <p:cNvSpPr/>
          <p:nvPr/>
        </p:nvSpPr>
        <p:spPr>
          <a:xfrm>
            <a:off x="8686518" y="762426"/>
            <a:ext cx="2804847" cy="4628971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582401" y="356754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05679"/>
                </a:solidFill>
              </a:rPr>
              <a:t>Decoder</a:t>
            </a:r>
            <a:endParaRPr lang="en-US" b="1" i="1" dirty="0">
              <a:solidFill>
                <a:srgbClr val="305679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6210420" y="3880214"/>
            <a:ext cx="867274" cy="39273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8648748" y="1378951"/>
            <a:ext cx="1799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497FAF"/>
                </a:solidFill>
              </a:rPr>
              <a:t>&lt;/s&gt; &lt;KG-entity&gt; &lt;/e&gt;</a:t>
            </a:r>
            <a:endParaRPr lang="en-US" sz="1400" b="1" i="1" dirty="0">
              <a:solidFill>
                <a:srgbClr val="497FAF"/>
              </a:solidFill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10424914" y="2041543"/>
            <a:ext cx="964624" cy="36094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/>
          <p:cNvSpPr txBox="1"/>
          <p:nvPr/>
        </p:nvSpPr>
        <p:spPr>
          <a:xfrm>
            <a:off x="10371292" y="2028067"/>
            <a:ext cx="10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 Memory</a:t>
            </a:r>
          </a:p>
        </p:txBody>
      </p:sp>
    </p:spTree>
    <p:extLst>
      <p:ext uri="{BB962C8B-B14F-4D97-AF65-F5344CB8AC3E}">
        <p14:creationId xmlns:p14="http://schemas.microsoft.com/office/powerpoint/2010/main" val="13724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ounded Rectangle 336"/>
          <p:cNvSpPr/>
          <p:nvPr/>
        </p:nvSpPr>
        <p:spPr>
          <a:xfrm>
            <a:off x="1249468" y="492527"/>
            <a:ext cx="4035217" cy="524469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40021" y="2935122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868456" y="3247069"/>
            <a:ext cx="841620" cy="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598276" y="3114877"/>
            <a:ext cx="267287" cy="268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96747" y="3223824"/>
            <a:ext cx="67557" cy="6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57023" y="2539322"/>
            <a:ext cx="1529481" cy="606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810022" y="327181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r>
              <a:rPr lang="en-US" baseline="-25000" dirty="0" smtClean="0"/>
              <a:t>v</a:t>
            </a:r>
            <a:r>
              <a:rPr lang="en-US" dirty="0" smtClean="0"/>
              <a:t>(v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47658" y="2623290"/>
            <a:ext cx="82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Inner Product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868204" y="3790846"/>
            <a:ext cx="174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Softmax score over memory entries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88735" y="4640396"/>
            <a:ext cx="112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&lt;New Delhi&gt;</a:t>
            </a:r>
            <a:endParaRPr lang="en-US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38037" y="5041933"/>
            <a:ext cx="17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Response KG entities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10532555" y="4497382"/>
            <a:ext cx="418196" cy="978679"/>
          </a:xfrm>
          <a:prstGeom prst="leftBrace">
            <a:avLst>
              <a:gd name="adj1" fmla="val 30568"/>
              <a:gd name="adj2" fmla="val 5212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512676" y="1600133"/>
            <a:ext cx="117250" cy="279752"/>
            <a:chOff x="1791149" y="3162750"/>
            <a:chExt cx="180526" cy="437699"/>
          </a:xfrm>
        </p:grpSpPr>
        <p:sp>
          <p:nvSpPr>
            <p:cNvPr id="18" name="Terminator 17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077134" y="1608809"/>
            <a:ext cx="117250" cy="279752"/>
            <a:chOff x="1791149" y="3162750"/>
            <a:chExt cx="180526" cy="437699"/>
          </a:xfrm>
        </p:grpSpPr>
        <p:sp>
          <p:nvSpPr>
            <p:cNvPr id="22" name="Terminator 21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69917" y="1622418"/>
            <a:ext cx="117250" cy="279752"/>
            <a:chOff x="1791149" y="3162750"/>
            <a:chExt cx="180526" cy="437699"/>
          </a:xfrm>
        </p:grpSpPr>
        <p:sp>
          <p:nvSpPr>
            <p:cNvPr id="27" name="Terminator 26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10191549" y="1747029"/>
            <a:ext cx="478368" cy="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615216" y="1747029"/>
            <a:ext cx="482833" cy="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555683" y="1356381"/>
            <a:ext cx="908" cy="31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35535" y="13413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0718338" y="1350881"/>
            <a:ext cx="12460" cy="26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0118255" y="1369520"/>
            <a:ext cx="5781" cy="2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70681" y="529690"/>
            <a:ext cx="281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Decoding Boolean/ Numerical         </a:t>
            </a:r>
          </a:p>
          <a:p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       Responses/ &lt;KG&gt; placeholders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Left Brace 36"/>
          <p:cNvSpPr/>
          <p:nvPr/>
        </p:nvSpPr>
        <p:spPr>
          <a:xfrm rot="5400000">
            <a:off x="10092711" y="465877"/>
            <a:ext cx="262284" cy="1207438"/>
          </a:xfrm>
          <a:prstGeom prst="leftBrace">
            <a:avLst>
              <a:gd name="adj1" fmla="val 80865"/>
              <a:gd name="adj2" fmla="val 5337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0679709" y="2048784"/>
            <a:ext cx="117250" cy="279752"/>
            <a:chOff x="1791149" y="3162750"/>
            <a:chExt cx="180526" cy="437699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39" name="Terminator 38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 flipV="1">
            <a:off x="10728548" y="1904511"/>
            <a:ext cx="5487" cy="22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0087782" y="2034970"/>
            <a:ext cx="117250" cy="279752"/>
            <a:chOff x="1791149" y="3162750"/>
            <a:chExt cx="180526" cy="437699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4" name="Terminator 43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 flipV="1">
            <a:off x="10136621" y="1890697"/>
            <a:ext cx="5487" cy="22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0"/>
            <a:endCxn id="18" idx="3"/>
          </p:cNvCxnSpPr>
          <p:nvPr/>
        </p:nvCxnSpPr>
        <p:spPr>
          <a:xfrm flipH="1" flipV="1">
            <a:off x="9571301" y="1879885"/>
            <a:ext cx="15204" cy="120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506663" y="2412054"/>
            <a:ext cx="407722" cy="1717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506663" y="2662441"/>
            <a:ext cx="407722" cy="1486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505992" y="3155912"/>
            <a:ext cx="408169" cy="16503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505992" y="3395582"/>
            <a:ext cx="408169" cy="17493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512458" y="3662730"/>
            <a:ext cx="401636" cy="1848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519024" y="2901873"/>
            <a:ext cx="408170" cy="160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725596" y="3372741"/>
            <a:ext cx="14511" cy="47631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1515643" y="3913605"/>
            <a:ext cx="410172" cy="1770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9408262" y="3082801"/>
            <a:ext cx="356485" cy="32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B</a:t>
            </a:r>
            <a:endParaRPr lang="en-US" sz="1500" baseline="-25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944985" y="3278292"/>
            <a:ext cx="742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30000" dirty="0" smtClean="0"/>
              <a:t>T</a:t>
            </a:r>
            <a:r>
              <a:rPr lang="en-US" dirty="0" smtClean="0"/>
              <a:t>q</a:t>
            </a:r>
            <a:r>
              <a:rPr lang="en-US" baseline="-25000" dirty="0" smtClean="0"/>
              <a:t>H+1</a:t>
            </a:r>
            <a:endParaRPr lang="en-US" baseline="-25000" dirty="0"/>
          </a:p>
          <a:p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112563" y="1782569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606633" y="2695789"/>
            <a:ext cx="389091" cy="132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986742" y="850746"/>
            <a:ext cx="2600789" cy="3246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176633" y="3016448"/>
            <a:ext cx="117250" cy="279752"/>
            <a:chOff x="1791149" y="3162750"/>
            <a:chExt cx="180526" cy="437699"/>
          </a:xfrm>
        </p:grpSpPr>
        <p:sp>
          <p:nvSpPr>
            <p:cNvPr id="82" name="Terminator 81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778527" y="3016024"/>
            <a:ext cx="117250" cy="279752"/>
            <a:chOff x="1791149" y="3162750"/>
            <a:chExt cx="180526" cy="437699"/>
          </a:xfrm>
        </p:grpSpPr>
        <p:sp>
          <p:nvSpPr>
            <p:cNvPr id="90" name="Terminator 89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96850" y="3445468"/>
            <a:ext cx="117250" cy="279752"/>
            <a:chOff x="1791149" y="3162750"/>
            <a:chExt cx="180526" cy="437699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06" name="Terminator 105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V="1">
            <a:off x="3235657" y="3285620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2" idx="2"/>
          </p:cNvCxnSpPr>
          <p:nvPr/>
        </p:nvCxnSpPr>
        <p:spPr>
          <a:xfrm>
            <a:off x="2893749" y="3154520"/>
            <a:ext cx="282883" cy="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703985" y="4568113"/>
            <a:ext cx="94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Narendra Modi</a:t>
            </a:r>
            <a:endParaRPr lang="en-US" sz="1400" b="1" i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239902" y="3645041"/>
            <a:ext cx="0" cy="27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3219310" y="2754242"/>
            <a:ext cx="1" cy="2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349176" y="2424041"/>
            <a:ext cx="110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Encoder </a:t>
            </a:r>
            <a:r>
              <a:rPr lang="en-US" sz="1200" dirty="0"/>
              <a:t>h</a:t>
            </a:r>
            <a:r>
              <a:rPr lang="en-US" sz="1200" dirty="0" smtClean="0"/>
              <a:t>idden state</a:t>
            </a:r>
            <a:endParaRPr lang="en-US" sz="1200" dirty="0"/>
          </a:p>
        </p:txBody>
      </p:sp>
      <p:sp>
        <p:nvSpPr>
          <p:cNvPr id="122" name="Oval 121"/>
          <p:cNvSpPr/>
          <p:nvPr/>
        </p:nvSpPr>
        <p:spPr>
          <a:xfrm>
            <a:off x="3169014" y="2636447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169014" y="2506642"/>
            <a:ext cx="83516" cy="82185"/>
          </a:xfrm>
          <a:prstGeom prst="ellips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171630" y="2248166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175010" y="2375583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endCxn id="127" idx="2"/>
          </p:cNvCxnSpPr>
          <p:nvPr/>
        </p:nvCxnSpPr>
        <p:spPr>
          <a:xfrm>
            <a:off x="2539964" y="2477546"/>
            <a:ext cx="591135" cy="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rminator 126"/>
          <p:cNvSpPr/>
          <p:nvPr/>
        </p:nvSpPr>
        <p:spPr>
          <a:xfrm rot="5400000">
            <a:off x="2933952" y="2403846"/>
            <a:ext cx="546388" cy="15209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3281407" y="2482235"/>
            <a:ext cx="1414963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552875" y="1694711"/>
            <a:ext cx="429885" cy="175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7126631" y="2037641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126631" y="2296155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126631" y="2569774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126631" y="2798407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126631" y="3077286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126631" y="3335965"/>
            <a:ext cx="35897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0421" y="894939"/>
            <a:ext cx="1215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embedding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921734" y="832155"/>
            <a:ext cx="124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Value embedding</a:t>
            </a:r>
            <a:endParaRPr lang="en-US" sz="1400" dirty="0"/>
          </a:p>
        </p:txBody>
      </p:sp>
      <p:sp>
        <p:nvSpPr>
          <p:cNvPr id="138" name="Rectangle 137"/>
          <p:cNvSpPr/>
          <p:nvPr/>
        </p:nvSpPr>
        <p:spPr>
          <a:xfrm>
            <a:off x="5766542" y="2672850"/>
            <a:ext cx="46698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836630" y="2362176"/>
            <a:ext cx="356485" cy="32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</a:t>
            </a:r>
            <a:r>
              <a:rPr lang="en-US" sz="1500" baseline="-25000" dirty="0" smtClean="0">
                <a:solidFill>
                  <a:schemeClr val="tx1"/>
                </a:solidFill>
              </a:rPr>
              <a:t>j</a:t>
            </a:r>
            <a:endParaRPr lang="en-US" sz="1500" baseline="-250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660838" y="3355158"/>
            <a:ext cx="45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softmax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6458859" y="1950813"/>
            <a:ext cx="518735" cy="1724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528477" y="2181311"/>
            <a:ext cx="444214" cy="1610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542545" y="2423669"/>
            <a:ext cx="444213" cy="165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601094" y="2677347"/>
            <a:ext cx="397254" cy="175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552876" y="2931025"/>
            <a:ext cx="438787" cy="189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629230" y="3196052"/>
            <a:ext cx="367598" cy="192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388855" y="1692363"/>
            <a:ext cx="407722" cy="17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88855" y="1944942"/>
            <a:ext cx="407722" cy="18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373469" y="2182451"/>
            <a:ext cx="436953" cy="18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388184" y="2436221"/>
            <a:ext cx="408169" cy="16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388184" y="2675891"/>
            <a:ext cx="408169" cy="174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386114" y="2943038"/>
            <a:ext cx="410172" cy="17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386114" y="3195856"/>
            <a:ext cx="409549" cy="17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3593363" y="3025666"/>
            <a:ext cx="1259955" cy="879695"/>
            <a:chOff x="4255214" y="3028965"/>
            <a:chExt cx="1259955" cy="879695"/>
          </a:xfrm>
        </p:grpSpPr>
        <p:grpSp>
          <p:nvGrpSpPr>
            <p:cNvPr id="155" name="Group 154"/>
            <p:cNvGrpSpPr/>
            <p:nvPr/>
          </p:nvGrpSpPr>
          <p:grpSpPr>
            <a:xfrm>
              <a:off x="5377702" y="3030770"/>
              <a:ext cx="117250" cy="279752"/>
              <a:chOff x="1791149" y="3162750"/>
              <a:chExt cx="180526" cy="437699"/>
            </a:xfrm>
          </p:grpSpPr>
          <p:sp>
            <p:nvSpPr>
              <p:cNvPr id="189" name="Terminator 188"/>
              <p:cNvSpPr/>
              <p:nvPr/>
            </p:nvSpPr>
            <p:spPr>
              <a:xfrm rot="5400000">
                <a:off x="1662562" y="3291337"/>
                <a:ext cx="437699" cy="180526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1812582" y="3431608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1812582" y="3205615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598221" y="3030345"/>
              <a:ext cx="117250" cy="279752"/>
              <a:chOff x="1791149" y="3162750"/>
              <a:chExt cx="180526" cy="437699"/>
            </a:xfrm>
          </p:grpSpPr>
          <p:sp>
            <p:nvSpPr>
              <p:cNvPr id="186" name="Terminator 185"/>
              <p:cNvSpPr/>
              <p:nvPr/>
            </p:nvSpPr>
            <p:spPr>
              <a:xfrm rot="5400000">
                <a:off x="1662562" y="3291337"/>
                <a:ext cx="437699" cy="180526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812582" y="3431608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812582" y="3205615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255214" y="3030346"/>
              <a:ext cx="117250" cy="279752"/>
              <a:chOff x="1791149" y="3162750"/>
              <a:chExt cx="180526" cy="437699"/>
            </a:xfrm>
          </p:grpSpPr>
          <p:sp>
            <p:nvSpPr>
              <p:cNvPr id="183" name="Terminator 182"/>
              <p:cNvSpPr/>
              <p:nvPr/>
            </p:nvSpPr>
            <p:spPr>
              <a:xfrm rot="5400000">
                <a:off x="1662562" y="3291337"/>
                <a:ext cx="437699" cy="180526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812582" y="3431608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812582" y="3205615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987962" y="3028965"/>
              <a:ext cx="117250" cy="279752"/>
              <a:chOff x="1791149" y="3162750"/>
              <a:chExt cx="180526" cy="437699"/>
            </a:xfrm>
          </p:grpSpPr>
          <p:sp>
            <p:nvSpPr>
              <p:cNvPr id="180" name="Terminator 179"/>
              <p:cNvSpPr/>
              <p:nvPr/>
            </p:nvSpPr>
            <p:spPr>
              <a:xfrm rot="5400000">
                <a:off x="1662562" y="3291337"/>
                <a:ext cx="437699" cy="180526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812582" y="3431608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1812582" y="3205615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12142" y="3459790"/>
              <a:ext cx="117250" cy="279752"/>
              <a:chOff x="1791149" y="3162750"/>
              <a:chExt cx="180526" cy="437699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77" name="Terminator 176"/>
              <p:cNvSpPr/>
              <p:nvPr/>
            </p:nvSpPr>
            <p:spPr>
              <a:xfrm rot="5400000">
                <a:off x="1662562" y="3291337"/>
                <a:ext cx="437699" cy="180526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1812582" y="3431608"/>
                <a:ext cx="128587" cy="12858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812582" y="3205615"/>
                <a:ext cx="128587" cy="12858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5005706" y="3455198"/>
              <a:ext cx="117250" cy="279752"/>
              <a:chOff x="1791149" y="3162750"/>
              <a:chExt cx="180526" cy="437699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74" name="Terminator 173"/>
              <p:cNvSpPr/>
              <p:nvPr/>
            </p:nvSpPr>
            <p:spPr>
              <a:xfrm rot="5400000">
                <a:off x="1662562" y="3291337"/>
                <a:ext cx="437699" cy="180526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812582" y="3431608"/>
                <a:ext cx="128587" cy="12858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12582" y="3205615"/>
                <a:ext cx="128587" cy="12858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5397919" y="3459790"/>
              <a:ext cx="117250" cy="279752"/>
              <a:chOff x="1791149" y="3162750"/>
              <a:chExt cx="180526" cy="437699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71" name="Terminator 170"/>
              <p:cNvSpPr/>
              <p:nvPr/>
            </p:nvSpPr>
            <p:spPr>
              <a:xfrm rot="5400000">
                <a:off x="1662562" y="3291337"/>
                <a:ext cx="437699" cy="180526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812582" y="3431608"/>
                <a:ext cx="128587" cy="12858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812582" y="3205615"/>
                <a:ext cx="128587" cy="12858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Arrow Connector 161"/>
            <p:cNvCxnSpPr/>
            <p:nvPr/>
          </p:nvCxnSpPr>
          <p:spPr>
            <a:xfrm flipV="1">
              <a:off x="4653899" y="3310098"/>
              <a:ext cx="2947" cy="22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053188" y="3300171"/>
              <a:ext cx="2947" cy="22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5436736" y="3299942"/>
              <a:ext cx="2947" cy="22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4372464" y="3170222"/>
              <a:ext cx="2257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728993" y="3168842"/>
              <a:ext cx="2589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5094819" y="3168842"/>
              <a:ext cx="282883" cy="1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4653899" y="3648550"/>
              <a:ext cx="0" cy="250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V="1">
              <a:off x="5061384" y="3658388"/>
              <a:ext cx="0" cy="250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5434374" y="3658387"/>
              <a:ext cx="0" cy="250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/>
          <p:cNvSpPr txBox="1"/>
          <p:nvPr/>
        </p:nvSpPr>
        <p:spPr>
          <a:xfrm>
            <a:off x="3587462" y="4564126"/>
            <a:ext cx="149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Where does he live?</a:t>
            </a:r>
            <a:endParaRPr lang="en-US" sz="1400" b="1" i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4028166" y="35581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732573" y="2662235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732573" y="2532430"/>
            <a:ext cx="83516" cy="82185"/>
          </a:xfrm>
          <a:prstGeom prst="ellips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735189" y="2273954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738569" y="2401371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rminator 197"/>
          <p:cNvSpPr/>
          <p:nvPr/>
        </p:nvSpPr>
        <p:spPr>
          <a:xfrm rot="5400000">
            <a:off x="4497510" y="2429634"/>
            <a:ext cx="546388" cy="15209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/>
          <p:cNvCxnSpPr/>
          <p:nvPr/>
        </p:nvCxnSpPr>
        <p:spPr>
          <a:xfrm flipH="1" flipV="1">
            <a:off x="4757001" y="2792000"/>
            <a:ext cx="1" cy="2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260789" y="210553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361776" y="534137"/>
            <a:ext cx="134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Hops j = 1, </a:t>
            </a:r>
            <a:r>
              <a:rPr lang="is-IS" sz="1400" dirty="0" smtClean="0"/>
              <a:t>… , H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8130353" y="24976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04" name="Right Brace 203"/>
          <p:cNvSpPr/>
          <p:nvPr/>
        </p:nvSpPr>
        <p:spPr>
          <a:xfrm>
            <a:off x="8052371" y="1733880"/>
            <a:ext cx="243496" cy="1594018"/>
          </a:xfrm>
          <a:prstGeom prst="rightBrace">
            <a:avLst>
              <a:gd name="adj1" fmla="val 39273"/>
              <a:gd name="adj2" fmla="val 50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2421528" y="3014100"/>
            <a:ext cx="117250" cy="279752"/>
            <a:chOff x="1791149" y="3162750"/>
            <a:chExt cx="180526" cy="437699"/>
          </a:xfrm>
        </p:grpSpPr>
        <p:sp>
          <p:nvSpPr>
            <p:cNvPr id="206" name="Terminator 205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642047" y="3013675"/>
            <a:ext cx="117250" cy="279752"/>
            <a:chOff x="1791149" y="3162750"/>
            <a:chExt cx="180526" cy="437699"/>
          </a:xfrm>
        </p:grpSpPr>
        <p:sp>
          <p:nvSpPr>
            <p:cNvPr id="210" name="Terminator 209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299039" y="3013676"/>
            <a:ext cx="117250" cy="279752"/>
            <a:chOff x="1791149" y="3162750"/>
            <a:chExt cx="180526" cy="437699"/>
          </a:xfrm>
        </p:grpSpPr>
        <p:sp>
          <p:nvSpPr>
            <p:cNvPr id="214" name="Terminator 213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031787" y="3012295"/>
            <a:ext cx="117250" cy="279752"/>
            <a:chOff x="1791149" y="3162750"/>
            <a:chExt cx="180526" cy="437699"/>
          </a:xfrm>
        </p:grpSpPr>
        <p:sp>
          <p:nvSpPr>
            <p:cNvPr id="218" name="Terminator 217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655967" y="3443120"/>
            <a:ext cx="117250" cy="279752"/>
            <a:chOff x="1791149" y="3162750"/>
            <a:chExt cx="180526" cy="437699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222" name="Terminator 221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2441745" y="3443120"/>
            <a:ext cx="117250" cy="279752"/>
            <a:chOff x="1791149" y="3162750"/>
            <a:chExt cx="180526" cy="437699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230" name="Terminator 229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3" name="Straight Arrow Connector 232"/>
          <p:cNvCxnSpPr/>
          <p:nvPr/>
        </p:nvCxnSpPr>
        <p:spPr>
          <a:xfrm flipV="1">
            <a:off x="1697725" y="3293428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2097014" y="3283501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2480561" y="3283272"/>
            <a:ext cx="2947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1416289" y="3153552"/>
            <a:ext cx="225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1772818" y="3152172"/>
            <a:ext cx="258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138644" y="3152172"/>
            <a:ext cx="282883" cy="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039848" y="4574230"/>
            <a:ext cx="18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Who’s the PM of India</a:t>
            </a:r>
            <a:endParaRPr lang="en-US" sz="1400" b="1" i="1" dirty="0"/>
          </a:p>
        </p:txBody>
      </p:sp>
      <p:cxnSp>
        <p:nvCxnSpPr>
          <p:cNvPr id="240" name="Straight Arrow Connector 239"/>
          <p:cNvCxnSpPr/>
          <p:nvPr/>
        </p:nvCxnSpPr>
        <p:spPr>
          <a:xfrm flipV="1">
            <a:off x="1711645" y="3651458"/>
            <a:ext cx="0" cy="27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2106232" y="3651458"/>
            <a:ext cx="0" cy="27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V="1">
            <a:off x="2484808" y="3642693"/>
            <a:ext cx="0" cy="27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135899" y="35541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cxnSp>
        <p:nvCxnSpPr>
          <p:cNvPr id="244" name="Straight Arrow Connector 243"/>
          <p:cNvCxnSpPr/>
          <p:nvPr/>
        </p:nvCxnSpPr>
        <p:spPr>
          <a:xfrm flipH="1" flipV="1">
            <a:off x="2476091" y="2751894"/>
            <a:ext cx="1" cy="2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190077" y="2806441"/>
            <a:ext cx="468515" cy="23521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/>
          <p:cNvSpPr/>
          <p:nvPr/>
        </p:nvSpPr>
        <p:spPr>
          <a:xfrm>
            <a:off x="2437660" y="2634099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2437660" y="2504294"/>
            <a:ext cx="83516" cy="82185"/>
          </a:xfrm>
          <a:prstGeom prst="ellips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2428401" y="2245818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2431781" y="2373235"/>
            <a:ext cx="83516" cy="82185"/>
          </a:xfrm>
          <a:prstGeom prst="ellipse">
            <a:avLst/>
          </a:prstGeom>
          <a:solidFill>
            <a:schemeClr val="accent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 flipV="1">
            <a:off x="1249468" y="2472672"/>
            <a:ext cx="1130907" cy="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2762865" y="2214508"/>
            <a:ext cx="396685" cy="1878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rminator 251"/>
          <p:cNvSpPr/>
          <p:nvPr/>
        </p:nvSpPr>
        <p:spPr>
          <a:xfrm rot="5400000">
            <a:off x="2190722" y="2401498"/>
            <a:ext cx="546388" cy="15209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/>
          <p:cNvCxnSpPr>
            <a:stCxn id="198" idx="0"/>
            <a:endCxn id="139" idx="1"/>
          </p:cNvCxnSpPr>
          <p:nvPr/>
        </p:nvCxnSpPr>
        <p:spPr>
          <a:xfrm>
            <a:off x="4846752" y="2505682"/>
            <a:ext cx="989878" cy="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1342344" y="3854333"/>
            <a:ext cx="14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Who’s the PM</a:t>
            </a:r>
            <a:r>
              <a:rPr lang="en-US" sz="1400" b="1" i="1" dirty="0" smtClean="0">
                <a:solidFill>
                  <a:srgbClr val="0070C0"/>
                </a:solidFill>
              </a:rPr>
              <a:t> </a:t>
            </a:r>
            <a:r>
              <a:rPr lang="en-US" sz="1400" b="1" i="1" dirty="0" smtClean="0"/>
              <a:t>of </a:t>
            </a:r>
            <a:r>
              <a:rPr lang="en-US" sz="1400" b="1" i="1" dirty="0" smtClean="0">
                <a:solidFill>
                  <a:srgbClr val="0070C0"/>
                </a:solidFill>
              </a:rPr>
              <a:t>&lt;India&gt;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216669" y="3831461"/>
            <a:ext cx="211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70C0"/>
                </a:solidFill>
              </a:rPr>
              <a:t>&lt;</a:t>
            </a:r>
            <a:r>
              <a:rPr lang="en-US" sz="1400" b="1" i="1" smtClean="0">
                <a:solidFill>
                  <a:srgbClr val="0070C0"/>
                </a:solidFill>
              </a:rPr>
              <a:t>Narendra </a:t>
            </a:r>
          </a:p>
          <a:p>
            <a:pPr algn="ctr"/>
            <a:r>
              <a:rPr lang="en-US" sz="1400" b="1" i="1" dirty="0" smtClean="0">
                <a:solidFill>
                  <a:srgbClr val="0070C0"/>
                </a:solidFill>
              </a:rPr>
              <a:t>Modi&gt;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624622" y="3830404"/>
            <a:ext cx="149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Where does he live?</a:t>
            </a:r>
            <a:endParaRPr lang="en-US" sz="1400" b="1" i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5370185" y="5127103"/>
            <a:ext cx="38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Tokenization into query words (e.g. </a:t>
            </a:r>
            <a:r>
              <a:rPr lang="en-US" sz="1400" i="1" dirty="0" smtClean="0"/>
              <a:t>Who, the, live</a:t>
            </a:r>
            <a:r>
              <a:rPr lang="en-US" sz="1400" dirty="0" smtClean="0"/>
              <a:t>) and KG entities (e.g. </a:t>
            </a:r>
            <a:r>
              <a:rPr lang="en-US" sz="1400" i="1" dirty="0" smtClean="0"/>
              <a:t>India, Narendra Modi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077459" y="1550968"/>
            <a:ext cx="137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Context hidden state </a:t>
            </a:r>
            <a:endParaRPr lang="en-US" sz="12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305974" y="13097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r>
              <a:rPr lang="en-US" baseline="-25000" dirty="0" smtClean="0"/>
              <a:t>k</a:t>
            </a:r>
            <a:r>
              <a:rPr lang="en-US" dirty="0" smtClean="0"/>
              <a:t>(k</a:t>
            </a:r>
            <a:r>
              <a:rPr lang="en-US" baseline="-25000" dirty="0" smtClean="0"/>
              <a:t>h</a:t>
            </a:r>
            <a:r>
              <a:rPr lang="en-US" baseline="-50000" dirty="0" smtClean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7533310" y="130072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r>
              <a:rPr lang="en-US" baseline="-25000" dirty="0" smtClean="0"/>
              <a:t>v</a:t>
            </a:r>
            <a:r>
              <a:rPr lang="en-US" dirty="0" smtClean="0"/>
              <a:t>(v</a:t>
            </a:r>
            <a:r>
              <a:rPr lang="en-US" baseline="-25000" dirty="0" smtClean="0"/>
              <a:t>h</a:t>
            </a:r>
            <a:r>
              <a:rPr lang="en-US" baseline="-50000" dirty="0" smtClean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1476649" y="5157541"/>
            <a:ext cx="105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User’s Utterance 1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648372" y="5157541"/>
            <a:ext cx="105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System’s Utterance 1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809998" y="5181355"/>
            <a:ext cx="111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User’s Utterance 2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9" name="Left Brace 268"/>
          <p:cNvSpPr/>
          <p:nvPr/>
        </p:nvSpPr>
        <p:spPr>
          <a:xfrm rot="16200000">
            <a:off x="2970849" y="4662649"/>
            <a:ext cx="380376" cy="832175"/>
          </a:xfrm>
          <a:prstGeom prst="leftBrace">
            <a:avLst>
              <a:gd name="adj1" fmla="val 33309"/>
              <a:gd name="adj2" fmla="val 5212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Left Brace 269"/>
          <p:cNvSpPr/>
          <p:nvPr/>
        </p:nvSpPr>
        <p:spPr>
          <a:xfrm rot="16200000">
            <a:off x="4176659" y="4613248"/>
            <a:ext cx="362203" cy="987885"/>
          </a:xfrm>
          <a:prstGeom prst="leftBrace">
            <a:avLst>
              <a:gd name="adj1" fmla="val 34562"/>
              <a:gd name="adj2" fmla="val 5212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Left Brace 270"/>
          <p:cNvSpPr/>
          <p:nvPr/>
        </p:nvSpPr>
        <p:spPr>
          <a:xfrm rot="16200000">
            <a:off x="1749091" y="4432813"/>
            <a:ext cx="405252" cy="1305356"/>
          </a:xfrm>
          <a:prstGeom prst="leftBrace">
            <a:avLst>
              <a:gd name="adj1" fmla="val 40567"/>
              <a:gd name="adj2" fmla="val 5212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6654070" y="3640662"/>
            <a:ext cx="110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    Memory</a:t>
            </a:r>
            <a:endParaRPr lang="en-US" sz="1600" b="1" dirty="0"/>
          </a:p>
        </p:txBody>
      </p:sp>
      <p:sp>
        <p:nvSpPr>
          <p:cNvPr id="274" name="Rounded Rectangle 273"/>
          <p:cNvSpPr/>
          <p:nvPr/>
        </p:nvSpPr>
        <p:spPr>
          <a:xfrm>
            <a:off x="3661920" y="1181955"/>
            <a:ext cx="1526512" cy="59833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Dialog context representation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/>
          <p:cNvCxnSpPr>
            <a:stCxn id="274" idx="2"/>
          </p:cNvCxnSpPr>
          <p:nvPr/>
        </p:nvCxnSpPr>
        <p:spPr>
          <a:xfrm>
            <a:off x="4425176" y="1780290"/>
            <a:ext cx="336385" cy="3848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619334" y="1704083"/>
            <a:ext cx="407722" cy="1717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7619334" y="1954470"/>
            <a:ext cx="407722" cy="1486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7618663" y="2447941"/>
            <a:ext cx="408169" cy="16503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7618663" y="2687611"/>
            <a:ext cx="408169" cy="17493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7616593" y="2954758"/>
            <a:ext cx="410172" cy="1770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616593" y="3207576"/>
            <a:ext cx="409549" cy="17399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7617627" y="2193902"/>
            <a:ext cx="408170" cy="160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5979196" y="2696530"/>
            <a:ext cx="419022" cy="37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flipV="1">
            <a:off x="5967515" y="1954049"/>
            <a:ext cx="397732" cy="40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6818061" y="1641131"/>
            <a:ext cx="53915" cy="178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4206361" y="4477016"/>
            <a:ext cx="1303916" cy="64890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0727906" y="4261717"/>
            <a:ext cx="13206" cy="42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/>
          <p:cNvGrpSpPr/>
          <p:nvPr/>
        </p:nvGrpSpPr>
        <p:grpSpPr>
          <a:xfrm>
            <a:off x="2057746" y="3441145"/>
            <a:ext cx="117250" cy="279752"/>
            <a:chOff x="1791149" y="3162750"/>
            <a:chExt cx="180526" cy="437699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289" name="Terminator 288"/>
            <p:cNvSpPr/>
            <p:nvPr/>
          </p:nvSpPr>
          <p:spPr>
            <a:xfrm rot="5400000">
              <a:off x="1662562" y="3291337"/>
              <a:ext cx="437699" cy="18052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812582" y="3431608"/>
              <a:ext cx="128587" cy="1285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812582" y="3205615"/>
              <a:ext cx="128587" cy="128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2" name="Rectangle 291"/>
          <p:cNvSpPr/>
          <p:nvPr/>
        </p:nvSpPr>
        <p:spPr>
          <a:xfrm>
            <a:off x="5986742" y="4010075"/>
            <a:ext cx="2476006" cy="58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8409779" y="2563072"/>
            <a:ext cx="422559" cy="16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94450" y="4060061"/>
            <a:ext cx="4057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Embedding(KG entity) = Concat( TransE Embedding(KG Entity), Zero Embedding )</a:t>
            </a:r>
          </a:p>
          <a:p>
            <a:endParaRPr lang="en-US" sz="100" dirty="0" smtClean="0"/>
          </a:p>
          <a:p>
            <a:endParaRPr lang="en-US" sz="200" dirty="0" smtClean="0"/>
          </a:p>
          <a:p>
            <a:r>
              <a:rPr lang="en-US" sz="1400" dirty="0" smtClean="0"/>
              <a:t>Embedding(non-KG word) = Concat (Zero Embedding, Glove Embedding (non-KG word))</a:t>
            </a:r>
            <a:endParaRPr lang="en-US" sz="1400" dirty="0"/>
          </a:p>
        </p:txBody>
      </p:sp>
      <p:cxnSp>
        <p:nvCxnSpPr>
          <p:cNvPr id="301" name="Straight Arrow Connector 300"/>
          <p:cNvCxnSpPr>
            <a:stCxn id="60" idx="3"/>
            <a:endCxn id="6" idx="2"/>
          </p:cNvCxnSpPr>
          <p:nvPr/>
        </p:nvCxnSpPr>
        <p:spPr>
          <a:xfrm>
            <a:off x="9764747" y="3243578"/>
            <a:ext cx="833529" cy="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-60392" y="3509856"/>
            <a:ext cx="1581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Glove embeddings active for non KG word</a:t>
            </a:r>
            <a:endParaRPr lang="en-US" sz="1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-46565" y="2070534"/>
            <a:ext cx="1673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Pre-trained TransE embeddings active for the     KG entity</a:t>
            </a:r>
            <a:endParaRPr lang="en-US" sz="1600" dirty="0"/>
          </a:p>
        </p:txBody>
      </p:sp>
      <p:cxnSp>
        <p:nvCxnSpPr>
          <p:cNvPr id="313" name="Straight Arrow Connector 312"/>
          <p:cNvCxnSpPr/>
          <p:nvPr/>
        </p:nvCxnSpPr>
        <p:spPr>
          <a:xfrm flipH="1">
            <a:off x="1039848" y="3612984"/>
            <a:ext cx="1367915" cy="4229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230" idx="0"/>
          </p:cNvCxnSpPr>
          <p:nvPr/>
        </p:nvCxnSpPr>
        <p:spPr>
          <a:xfrm flipH="1" flipV="1">
            <a:off x="1039848" y="3145685"/>
            <a:ext cx="1519147" cy="43731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V="1">
            <a:off x="1951784" y="4309657"/>
            <a:ext cx="11330" cy="40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V="1">
            <a:off x="3233109" y="4297609"/>
            <a:ext cx="11330" cy="40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V="1">
            <a:off x="4313961" y="4320150"/>
            <a:ext cx="11330" cy="40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5988323" y="2264185"/>
            <a:ext cx="0" cy="11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H="1" flipV="1">
            <a:off x="4288104" y="3762849"/>
            <a:ext cx="1292718" cy="5857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2113425" y="93086"/>
            <a:ext cx="21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05679"/>
                </a:solidFill>
              </a:rPr>
              <a:t>Hierarchical Encoder</a:t>
            </a:r>
            <a:endParaRPr lang="en-US" b="1" i="1" dirty="0">
              <a:solidFill>
                <a:srgbClr val="305679"/>
              </a:solidFill>
            </a:endParaRPr>
          </a:p>
        </p:txBody>
      </p:sp>
      <p:sp>
        <p:nvSpPr>
          <p:cNvPr id="345" name="Rounded Rectangle 344"/>
          <p:cNvSpPr/>
          <p:nvPr/>
        </p:nvSpPr>
        <p:spPr>
          <a:xfrm>
            <a:off x="5655437" y="462886"/>
            <a:ext cx="3214104" cy="3623769"/>
          </a:xfrm>
          <a:prstGeom prst="roundRect">
            <a:avLst/>
          </a:prstGeom>
          <a:noFill/>
          <a:ln w="19050">
            <a:solidFill>
              <a:srgbClr val="3056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5861618" y="82689"/>
            <a:ext cx="28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05679"/>
                </a:solidFill>
              </a:rPr>
              <a:t>Key-Value Memory Network</a:t>
            </a:r>
            <a:endParaRPr lang="en-US" b="1" i="1" dirty="0">
              <a:solidFill>
                <a:srgbClr val="30567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0208" y="217166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H+1</a:t>
            </a:r>
            <a:endParaRPr lang="en-US" baseline="-25000" dirty="0"/>
          </a:p>
        </p:txBody>
      </p:sp>
      <p:sp>
        <p:nvSpPr>
          <p:cNvPr id="352" name="Rounded Rectangle 351"/>
          <p:cNvSpPr/>
          <p:nvPr/>
        </p:nvSpPr>
        <p:spPr>
          <a:xfrm>
            <a:off x="9339652" y="501173"/>
            <a:ext cx="2804847" cy="5003626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235535" y="95501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05679"/>
                </a:solidFill>
              </a:rPr>
              <a:t>Decoder</a:t>
            </a:r>
            <a:endParaRPr lang="en-US" b="1" i="1" dirty="0">
              <a:solidFill>
                <a:srgbClr val="305679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6863554" y="3618961"/>
            <a:ext cx="867274" cy="39273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9301882" y="1117698"/>
            <a:ext cx="1799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497FAF"/>
                </a:solidFill>
              </a:rPr>
              <a:t>&lt;/s&gt; &lt;KG-entity&gt; &lt;/e&gt;</a:t>
            </a:r>
            <a:endParaRPr lang="en-US" sz="1400" b="1" i="1" dirty="0">
              <a:solidFill>
                <a:srgbClr val="497FAF"/>
              </a:solidFill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11078048" y="1868891"/>
            <a:ext cx="964624" cy="45046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/>
          <p:cNvSpPr txBox="1"/>
          <p:nvPr/>
        </p:nvSpPr>
        <p:spPr>
          <a:xfrm>
            <a:off x="11022911" y="1898352"/>
            <a:ext cx="10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 Memory</a:t>
            </a:r>
          </a:p>
        </p:txBody>
      </p:sp>
    </p:spTree>
    <p:extLst>
      <p:ext uri="{BB962C8B-B14F-4D97-AF65-F5344CB8AC3E}">
        <p14:creationId xmlns:p14="http://schemas.microsoft.com/office/powerpoint/2010/main" val="14294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9" y="0"/>
            <a:ext cx="4107293" cy="1325563"/>
          </a:xfrm>
        </p:spPr>
        <p:txBody>
          <a:bodyPr/>
          <a:lstStyle/>
          <a:p>
            <a:r>
              <a:rPr lang="en-US" dirty="0" smtClean="0"/>
              <a:t>Dataset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325563"/>
            <a:ext cx="5544208" cy="4351338"/>
          </a:xfrm>
        </p:spPr>
        <p:txBody>
          <a:bodyPr/>
          <a:lstStyle/>
          <a:p>
            <a:r>
              <a:rPr lang="en-US" dirty="0" smtClean="0"/>
              <a:t>200,000 dialogs</a:t>
            </a:r>
          </a:p>
          <a:p>
            <a:r>
              <a:rPr lang="en-US" dirty="0" smtClean="0"/>
              <a:t>3.2 million utterances (1.6 M turns)</a:t>
            </a:r>
            <a:endParaRPr lang="en-US" dirty="0"/>
          </a:p>
          <a:p>
            <a:r>
              <a:rPr lang="en-US" dirty="0" err="1" smtClean="0"/>
              <a:t>Wikidata</a:t>
            </a:r>
            <a:r>
              <a:rPr lang="en-US" dirty="0" smtClean="0"/>
              <a:t> as KG</a:t>
            </a:r>
          </a:p>
          <a:p>
            <a:pPr lvl="1"/>
            <a:r>
              <a:rPr lang="en-US" dirty="0" smtClean="0"/>
              <a:t>12.8 M entities</a:t>
            </a:r>
          </a:p>
          <a:p>
            <a:pPr lvl="1"/>
            <a:r>
              <a:rPr lang="en-US" dirty="0" smtClean="0"/>
              <a:t>330 unique relations</a:t>
            </a:r>
          </a:p>
          <a:p>
            <a:pPr lvl="1"/>
            <a:r>
              <a:rPr lang="en-US" dirty="0" smtClean="0"/>
              <a:t>21.2 M tuples</a:t>
            </a:r>
          </a:p>
          <a:p>
            <a:pPr lvl="1"/>
            <a:r>
              <a:rPr lang="en-US" dirty="0" smtClean="0"/>
              <a:t>642 entity types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520940" y="1148435"/>
          <a:ext cx="3634740" cy="4351339"/>
        </p:xfrm>
        <a:graphic>
          <a:graphicData uri="http://schemas.openxmlformats.org/drawingml/2006/table">
            <a:tbl>
              <a:tblPr/>
              <a:tblGrid>
                <a:gridCol w="1129208"/>
                <a:gridCol w="688162"/>
                <a:gridCol w="908685"/>
                <a:gridCol w="908685"/>
              </a:tblGrid>
              <a:tr h="3669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CD596B"/>
                          </a:solidFill>
                          <a:effectLst/>
                          <a:latin typeface="Open Sans" charset="0"/>
                        </a:rPr>
                        <a:t>Dataset Statistics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CD596B"/>
                          </a:solidFill>
                          <a:effectLst/>
                          <a:latin typeface="Open Sans" charset="0"/>
                        </a:rPr>
                        <a:t>Train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CD596B"/>
                          </a:solidFill>
                          <a:effectLst/>
                          <a:latin typeface="Open Sans" charset="0"/>
                        </a:rPr>
                        <a:t>Valid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solidFill>
                            <a:srgbClr val="CD596B"/>
                          </a:solidFill>
                          <a:effectLst/>
                          <a:latin typeface="Open Sans" charset="0"/>
                        </a:rPr>
                        <a:t>Test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425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inherit" charset="0"/>
                        </a:rPr>
                        <a:t>Total No. of Dialogs(chat sessions)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s-IS" sz="1000">
                          <a:effectLst/>
                          <a:latin typeface="inherit" charset="0"/>
                        </a:rPr>
                        <a:t>152391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s-IS" sz="1000">
                          <a:effectLst/>
                          <a:latin typeface="inherit" charset="0"/>
                        </a:rPr>
                        <a:t>16413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sz="1000">
                          <a:effectLst/>
                          <a:latin typeface="inherit" charset="0"/>
                        </a:rPr>
                        <a:t>27797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4258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inherit" charset="0"/>
                        </a:rPr>
                        <a:t>Avg. No. of Utterances per dialog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  <a:latin typeface="inherit" charset="0"/>
                        </a:rPr>
                        <a:t>15.9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  <a:latin typeface="inherit" charset="0"/>
                        </a:rPr>
                        <a:t>15.65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>
                          <a:effectLst/>
                          <a:latin typeface="inherit" charset="0"/>
                        </a:rPr>
                        <a:t>19.44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812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inherit" charset="0"/>
                        </a:rPr>
                        <a:t>Total No. of Utterances having Question/Answer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  <a:latin typeface="inherit" charset="0"/>
                        </a:rPr>
                        <a:t>1.2M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s-IS" sz="1000">
                          <a:effectLst/>
                          <a:latin typeface="inherit" charset="0"/>
                        </a:rPr>
                        <a:t>.13M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s-IS" sz="1000">
                          <a:effectLst/>
                          <a:latin typeface="inherit" charset="0"/>
                        </a:rPr>
                        <a:t>.27M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425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inherit" charset="0"/>
                        </a:rPr>
                        <a:t>Length of user’s question (in words)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>
                          <a:effectLst/>
                          <a:latin typeface="inherit" charset="0"/>
                        </a:rPr>
                        <a:t>9.7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>
                          <a:effectLst/>
                          <a:latin typeface="inherit" charset="0"/>
                        </a:rPr>
                        <a:t>9.68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  <a:latin typeface="inherit" charset="0"/>
                        </a:rPr>
                        <a:t>10.28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1535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inherit" charset="0"/>
                        </a:rPr>
                        <a:t>Length of system’s response (in words)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>
                          <a:effectLst/>
                          <a:latin typeface="inherit" charset="0"/>
                        </a:rPr>
                        <a:t>4.74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 dirty="0">
                          <a:effectLst/>
                          <a:latin typeface="inherit" charset="0"/>
                        </a:rPr>
                        <a:t>4.67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>
                          <a:effectLst/>
                          <a:latin typeface="inherit" charset="0"/>
                        </a:rPr>
                        <a:t>4.37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425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inherit" charset="0"/>
                        </a:rPr>
                        <a:t>Avg. No. of Dialog states per dialog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>
                          <a:effectLst/>
                          <a:latin typeface="inherit" charset="0"/>
                        </a:rPr>
                        <a:t>3.89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 dirty="0">
                          <a:effectLst/>
                          <a:latin typeface="inherit" charset="0"/>
                        </a:rPr>
                        <a:t>3.84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hr-HR" sz="1000">
                          <a:effectLst/>
                          <a:latin typeface="inherit" charset="0"/>
                        </a:rPr>
                        <a:t>4.53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980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inherit" charset="0"/>
                        </a:rPr>
                        <a:t>Vocab size (freq&gt;=10)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  <a:latin typeface="inherit" charset="0"/>
                        </a:rPr>
                        <a:t>0.1M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mr-IN" sz="1000">
                          <a:effectLst/>
                          <a:latin typeface="inherit" charset="0"/>
                        </a:rPr>
                        <a:t>-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mr-IN" sz="1000" dirty="0">
                          <a:effectLst/>
                          <a:latin typeface="inherit" charset="0"/>
                        </a:rPr>
                        <a:t>-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0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KB based QA/Conversation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6044" cy="4683663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Restaurant reservation </a:t>
            </a:r>
            <a:r>
              <a:rPr lang="en-US" dirty="0" smtClean="0"/>
              <a:t>( </a:t>
            </a:r>
            <a:r>
              <a:rPr lang="en-US" dirty="0" err="1" smtClean="0"/>
              <a:t>Bordes</a:t>
            </a:r>
            <a:r>
              <a:rPr lang="en-US" dirty="0" smtClean="0"/>
              <a:t> and Weston 2016) </a:t>
            </a:r>
          </a:p>
          <a:p>
            <a:pPr lvl="1"/>
            <a:r>
              <a:rPr lang="en-US" dirty="0" smtClean="0"/>
              <a:t>Size of KB (Knowledge Base) is </a:t>
            </a:r>
            <a:r>
              <a:rPr lang="en-US" dirty="0" err="1" smtClean="0"/>
              <a:t>toyish</a:t>
            </a:r>
            <a:r>
              <a:rPr lang="en-US" dirty="0" smtClean="0"/>
              <a:t> (&lt; 10 cuisines, locations, ambience, etc.)</a:t>
            </a:r>
          </a:p>
          <a:p>
            <a:pPr lvl="1"/>
            <a:r>
              <a:rPr lang="en-US" dirty="0" smtClean="0"/>
              <a:t>Very few states in dialog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SimpleQuestions</a:t>
            </a:r>
            <a:r>
              <a:rPr lang="en-US" dirty="0" smtClean="0"/>
              <a:t> Dataset </a:t>
            </a:r>
            <a:r>
              <a:rPr lang="en-US" sz="2400" dirty="0" smtClean="0"/>
              <a:t>(</a:t>
            </a:r>
            <a:r>
              <a:rPr lang="en-US" sz="2400" dirty="0" err="1" smtClean="0"/>
              <a:t>Bordes</a:t>
            </a:r>
            <a:r>
              <a:rPr lang="en-US" sz="2400" dirty="0" smtClean="0"/>
              <a:t> 2015)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Q/A over a Large KB of millions of entities</a:t>
            </a:r>
          </a:p>
          <a:p>
            <a:pPr lvl="1"/>
            <a:r>
              <a:rPr lang="en-US" dirty="0" smtClean="0"/>
              <a:t>Consisting of only simple questions requiring single tuple lookup in the KB</a:t>
            </a:r>
          </a:p>
          <a:p>
            <a:pPr lvl="1"/>
            <a:r>
              <a:rPr lang="en-US" dirty="0" smtClean="0"/>
              <a:t>Not in a dialog setting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Sequential Question Answering </a:t>
            </a:r>
            <a:r>
              <a:rPr lang="en-US" sz="2400" dirty="0" smtClean="0"/>
              <a:t>(SQA, 2016)</a:t>
            </a:r>
          </a:p>
          <a:p>
            <a:pPr lvl="1"/>
            <a:r>
              <a:rPr lang="en-US" dirty="0" smtClean="0"/>
              <a:t>Complex QA pairs are linked as in a dialog </a:t>
            </a:r>
          </a:p>
          <a:p>
            <a:pPr lvl="1"/>
            <a:r>
              <a:rPr lang="en-US" dirty="0" smtClean="0"/>
              <a:t>Q/A over small tables and not a KB </a:t>
            </a:r>
          </a:p>
          <a:p>
            <a:pPr lvl="1"/>
            <a:r>
              <a:rPr lang="en-US" dirty="0" smtClean="0"/>
              <a:t>Only 17 K questions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9810"/>
            <a:ext cx="348807" cy="353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5636"/>
            <a:ext cx="348807" cy="353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2769"/>
            <a:ext cx="366039" cy="33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5975"/>
            <a:ext cx="348807" cy="3538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2" y="5702022"/>
            <a:ext cx="348807" cy="353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2" y="6055899"/>
            <a:ext cx="348807" cy="3538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99793"/>
            <a:ext cx="348807" cy="3538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82047"/>
            <a:ext cx="366039" cy="331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7719" y="6002004"/>
            <a:ext cx="356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i="1" dirty="0" smtClean="0"/>
              <a:t>… and a few other datasets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4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0"/>
            <a:ext cx="8126730" cy="845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dialog (</a:t>
            </a:r>
            <a:r>
              <a:rPr lang="en-US" dirty="0" smtClean="0">
                <a:solidFill>
                  <a:srgbClr val="FF0000"/>
                </a:solidFill>
              </a:rPr>
              <a:t>see more in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repo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1450" y="727338"/>
          <a:ext cx="11510010" cy="6130662"/>
        </p:xfrm>
        <a:graphic>
          <a:graphicData uri="http://schemas.openxmlformats.org/drawingml/2006/table">
            <a:tbl>
              <a:tblPr/>
              <a:tblGrid>
                <a:gridCol w="11510010"/>
              </a:tblGrid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Which people were casted in The 36th Chamber of Shaolin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Gordon Liu, Lo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Lieh</a:t>
                      </a:r>
                      <a:endParaRPr lang="en-US" sz="1400" dirty="0">
                        <a:effectLst/>
                        <a:latin typeface="inherit" charset="0"/>
                      </a:endParaRP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Which works of art stars Gordon Liu and Lo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Lieh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 as actor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8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Kill Bill Volume 1, Flying Swords of Dragon Gate, The Man with the Iron Fists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Which language was used originally for the creation of that work of art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Did you mean Kill Bill Volume 1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8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No, I meant The Man with the Iron Fists. Could you tell me the answer for that?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English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8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How many notations are used as the scripts for approximately the same number of languages as Coptic alphabet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4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And what about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Bamum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 script?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4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>
                          <a:effectLst/>
                          <a:latin typeface="inherit" charset="0"/>
                        </a:rPr>
                        <a:t>Which languages are English or Latin script the writing system of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The answer count is 33. Do you want to see all possibilities?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No, show only a few of them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8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Norn,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Wailaki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 language,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Slavoserbian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, Polabian, Sierra Puebla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Nahuatl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, Basque,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Gaulish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, Central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Nahuatl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Pangasinan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 language, Nynorsk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Which languages have writing system as English and Latin script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8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Pangasinan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 language,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Wailaki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 language,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Gaulish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, Norn, Central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Nahuatl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Slavoserbian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, Basque, Sierra Puebla </a:t>
                      </a:r>
                      <a:r>
                        <a:rPr lang="en-US" sz="1400" dirty="0" err="1">
                          <a:effectLst/>
                          <a:latin typeface="inherit" charset="0"/>
                        </a:rPr>
                        <a:t>Nahuatl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, Polabian, Nynorsk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8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How many notations are the writing systems used for approximately 1 language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4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How many classification schemes are English a component of 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2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USER: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And also tell me about German submarine U-42?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67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inherit" charset="0"/>
                        </a:rPr>
                        <a:t>SPEAKER: </a:t>
                      </a:r>
                      <a:r>
                        <a:rPr lang="en-US" sz="1400" dirty="0">
                          <a:effectLst/>
                          <a:latin typeface="inherit" charset="0"/>
                        </a:rPr>
                        <a:t>1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6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for a new KB based Sequential QA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KB based Challenges</a:t>
            </a:r>
          </a:p>
          <a:p>
            <a:endParaRPr lang="en-US" sz="400" dirty="0" smtClean="0"/>
          </a:p>
          <a:p>
            <a:pPr lvl="1"/>
            <a:r>
              <a:rPr lang="en-US" dirty="0"/>
              <a:t>Need for a realistic scale Knowledge </a:t>
            </a:r>
            <a:r>
              <a:rPr lang="en-US" dirty="0" smtClean="0"/>
              <a:t>Base (of </a:t>
            </a:r>
            <a:r>
              <a:rPr lang="en-US" dirty="0" err="1" smtClean="0"/>
              <a:t>atleast</a:t>
            </a:r>
            <a:r>
              <a:rPr lang="en-US" dirty="0" smtClean="0"/>
              <a:t> few </a:t>
            </a:r>
            <a:r>
              <a:rPr lang="en-US" dirty="0"/>
              <a:t>millions of entities)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Go beyond simple questions, which are answerable from a single KB tuple, to more complex questions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Need for sequences of different inferencing (logical/comparative/quantitative) over larger subgraphs of the KB</a:t>
            </a:r>
            <a:endParaRPr lang="en-US" sz="400" dirty="0" smtClean="0"/>
          </a:p>
          <a:p>
            <a:pPr lvl="1"/>
            <a:endParaRPr lang="en-US" sz="1600" dirty="0" smtClean="0"/>
          </a:p>
          <a:p>
            <a:r>
              <a:rPr lang="en-US" dirty="0" smtClean="0"/>
              <a:t>Conversational Challenges</a:t>
            </a:r>
            <a:endParaRPr lang="en-US" dirty="0"/>
          </a:p>
          <a:p>
            <a:endParaRPr lang="en-US" sz="400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conversation context to resolve co-references and ellipsis in </a:t>
            </a:r>
            <a:r>
              <a:rPr lang="en-US" dirty="0" smtClean="0"/>
              <a:t>utterances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Ask </a:t>
            </a:r>
            <a:r>
              <a:rPr lang="en-US" dirty="0"/>
              <a:t>for clarifications for ambiguous </a:t>
            </a:r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for a new KB based Sequential QA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2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KB based Challenges</a:t>
            </a:r>
          </a:p>
          <a:p>
            <a:endParaRPr lang="en-US" sz="400" dirty="0" smtClean="0"/>
          </a:p>
          <a:p>
            <a:pPr lvl="1"/>
            <a:r>
              <a:rPr lang="en-US" dirty="0"/>
              <a:t>Need for a realistic scale Knowledge </a:t>
            </a:r>
            <a:r>
              <a:rPr lang="en-US" dirty="0" smtClean="0"/>
              <a:t>Base (of </a:t>
            </a:r>
            <a:r>
              <a:rPr lang="en-US" dirty="0" err="1" smtClean="0"/>
              <a:t>atleast</a:t>
            </a:r>
            <a:r>
              <a:rPr lang="en-US" dirty="0" smtClean="0"/>
              <a:t> few </a:t>
            </a:r>
            <a:r>
              <a:rPr lang="en-US" dirty="0"/>
              <a:t>millions of entities)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Go beyond simple questions, which are answerable from a single KB tuple, to more complex questions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Need for sequences of different inferencing (logical/comparative/quantitative) over larger subgraphs of the KB</a:t>
            </a:r>
            <a:endParaRPr lang="en-US" sz="400" dirty="0" smtClean="0"/>
          </a:p>
          <a:p>
            <a:pPr lvl="1"/>
            <a:endParaRPr lang="en-US" sz="1600" dirty="0" smtClean="0"/>
          </a:p>
          <a:p>
            <a:r>
              <a:rPr lang="en-US" dirty="0" smtClean="0"/>
              <a:t>Conversational Challenges</a:t>
            </a:r>
            <a:endParaRPr lang="en-US" dirty="0"/>
          </a:p>
          <a:p>
            <a:endParaRPr lang="en-US" sz="400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conversation context to resolve co-references and ellipsis in </a:t>
            </a:r>
            <a:r>
              <a:rPr lang="en-US" dirty="0" smtClean="0"/>
              <a:t>utterances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Ask </a:t>
            </a:r>
            <a:r>
              <a:rPr lang="en-US" dirty="0"/>
              <a:t>for clarifications for ambiguous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995" y="1690688"/>
            <a:ext cx="11116019" cy="448627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" t="17292" r="5190" b="18067"/>
          <a:stretch/>
        </p:blipFill>
        <p:spPr>
          <a:xfrm>
            <a:off x="2804660" y="1715294"/>
            <a:ext cx="420624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1139" y="4249639"/>
            <a:ext cx="10374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</a:t>
            </a:r>
            <a:r>
              <a:rPr lang="is-IS" sz="3200" dirty="0" smtClean="0"/>
              <a:t>…. </a:t>
            </a:r>
            <a:r>
              <a:rPr lang="en-US" sz="3200" i="1" dirty="0" smtClean="0"/>
              <a:t>In our new dataset on Complex Sequential Question      </a:t>
            </a:r>
          </a:p>
          <a:p>
            <a:r>
              <a:rPr lang="en-US" sz="3200" i="1" dirty="0"/>
              <a:t> </a:t>
            </a:r>
            <a:r>
              <a:rPr lang="en-US" sz="3200" i="1" dirty="0" smtClean="0"/>
              <a:t>        Answering over KB (CSQA)</a:t>
            </a:r>
            <a:endParaRPr lang="en-US" sz="3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22" y="4296776"/>
            <a:ext cx="924756" cy="9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the </a:t>
            </a:r>
            <a:r>
              <a:rPr lang="en-US" dirty="0" smtClean="0"/>
              <a:t>CSQA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Question Answering is done over </a:t>
            </a:r>
            <a:r>
              <a:rPr lang="en-US" dirty="0" err="1" smtClean="0"/>
              <a:t>WikiData</a:t>
            </a:r>
            <a:r>
              <a:rPr lang="en-US" dirty="0" smtClean="0"/>
              <a:t>, an open-domain KB, having 13 Million entities and 21 Million facts</a:t>
            </a:r>
          </a:p>
          <a:p>
            <a:endParaRPr lang="en-US" dirty="0"/>
          </a:p>
          <a:p>
            <a:r>
              <a:rPr lang="en-US" dirty="0" smtClean="0"/>
              <a:t>With the help of domain experts, we designed 19 dialog states each comprising of simple or complex types of questions answerable from subgraphs of the KB</a:t>
            </a:r>
          </a:p>
          <a:p>
            <a:endParaRPr lang="en-US" sz="1100" dirty="0" smtClean="0"/>
          </a:p>
          <a:p>
            <a:r>
              <a:rPr lang="en-US" dirty="0" smtClean="0"/>
              <a:t>Further designed an automata over the dialog states to create non goal-oriented dialogs </a:t>
            </a:r>
          </a:p>
          <a:p>
            <a:endParaRPr lang="en-US" sz="1100" dirty="0" smtClean="0"/>
          </a:p>
          <a:p>
            <a:r>
              <a:rPr lang="en-US" dirty="0" smtClean="0"/>
              <a:t>Instantiated the automata to create 200K such dialogs with a total of 1.6 M QA turns.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Download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876" y="1775896"/>
            <a:ext cx="10930247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Dataset is available at </a:t>
            </a:r>
            <a:r>
              <a:rPr lang="en-US" sz="3200" dirty="0" smtClean="0">
                <a:hlinkClick r:id="rId2"/>
              </a:rPr>
              <a:t>https://amritasaha1812.github.io/CSQA/</a:t>
            </a:r>
            <a:endParaRPr lang="en-US" sz="32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12" y="2341119"/>
            <a:ext cx="7392390" cy="3572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415" y="5850235"/>
            <a:ext cx="1030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Updated version of the paper and results are in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err="1" smtClean="0">
                <a:hlinkClick r:id="rId4"/>
              </a:rPr>
              <a:t>arxiv.org</a:t>
            </a:r>
            <a:r>
              <a:rPr lang="en-US" sz="2400" dirty="0" smtClean="0">
                <a:hlinkClick r:id="rId4"/>
              </a:rPr>
              <a:t>/abs/1801.10314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Complex Sequential QA over KB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60563"/>
              </p:ext>
            </p:extLst>
          </p:nvPr>
        </p:nvGraphicFramePr>
        <p:xfrm>
          <a:off x="802421" y="566007"/>
          <a:ext cx="10538460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66860"/>
              </a:tblGrid>
              <a:tr h="231864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you tell me which cities border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Verderio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Inferiore</a:t>
                      </a:r>
                      <a:r>
                        <a:rPr lang="ru-RU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Bernareggio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User: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which cities flank that one ?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Did you mean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No, I meant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Cornate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d’Adda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ones share border with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Robbiate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are not part of Azerbaijan ?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40000"/>
                        <a:alpha val="57000"/>
                      </a:schemeClr>
                    </a:solidFill>
                  </a:tcPr>
                </a:tc>
              </a:tr>
              <a:tr h="231864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Trezzo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sull’Adda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Busnago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Bottanuco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824"/>
              </p:ext>
            </p:extLst>
          </p:nvPr>
        </p:nvGraphicFramePr>
        <p:xfrm>
          <a:off x="802421" y="3307894"/>
          <a:ext cx="10538459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9178289"/>
              </a:tblGrid>
              <a:tr h="266165"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50" dirty="0"/>
                    </a:p>
                  </a:txBody>
                  <a:tcPr>
                    <a:noFill/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city is the capital of minimum number of </a:t>
                      </a:r>
                      <a:r>
                        <a:rPr lang="en-US" sz="16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administrative divisions ?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Riga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many political territories have strategic relation with around 22 other countries ?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2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User: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countries have lesser number of political relations with others than Australia ?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40000"/>
                        <a:alpha val="56000"/>
                      </a:schemeClr>
                    </a:solidFill>
                  </a:tcPr>
                </a:tc>
              </a:tr>
              <a:tr h="266165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System:</a:t>
                      </a:r>
                      <a:endParaRPr lang="en-US" sz="1650" b="1" dirty="0"/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Denmark, Canada, Grenada</a:t>
                      </a:r>
                      <a:endParaRPr lang="en-US" sz="1650" dirty="0"/>
                    </a:p>
                  </a:txBody>
                  <a:tcPr>
                    <a:solidFill>
                      <a:schemeClr val="accent1">
                        <a:tint val="20000"/>
                        <a:alpha val="57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6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2739</Words>
  <Application>Microsoft Macintosh PowerPoint</Application>
  <PresentationFormat>Widescreen</PresentationFormat>
  <Paragraphs>709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Helvetica</vt:lpstr>
      <vt:lpstr>inherit</vt:lpstr>
      <vt:lpstr>Open Sans</vt:lpstr>
      <vt:lpstr>Arial</vt:lpstr>
      <vt:lpstr>Office Theme</vt:lpstr>
      <vt:lpstr>Complex Sequential Question Answering:           Towards Learning to Converse Over Linked Question Answer Pairs with a Knowledge Graph</vt:lpstr>
      <vt:lpstr>Outline</vt:lpstr>
      <vt:lpstr>Existing KB based QA/Conversation Datasets</vt:lpstr>
      <vt:lpstr>Wishlist for a new KB based Sequential QA Dataset</vt:lpstr>
      <vt:lpstr>Wishlist for a new KB based Sequential QA Dataset</vt:lpstr>
      <vt:lpstr>Highlights of the CSQA Dataset</vt:lpstr>
      <vt:lpstr>Link to Download Dataset</vt:lpstr>
      <vt:lpstr>Challenges in Complex Sequential QA over KB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State-of-the-art models for KB based QA</vt:lpstr>
      <vt:lpstr>State-of-the-art* performance on CSQA</vt:lpstr>
      <vt:lpstr>State-of-the-art* performance on CSQA</vt:lpstr>
      <vt:lpstr>State-of-the-art* performance on CSQA</vt:lpstr>
      <vt:lpstr>State-of-the-art performance on CSQA</vt:lpstr>
      <vt:lpstr>PowerPoint Presentation</vt:lpstr>
      <vt:lpstr>State-of-the-art performance on CSQA</vt:lpstr>
      <vt:lpstr>Conclusion</vt:lpstr>
      <vt:lpstr>    THANK YOU</vt:lpstr>
      <vt:lpstr>Backup Slides</vt:lpstr>
      <vt:lpstr>Question Types</vt:lpstr>
      <vt:lpstr>PowerPoint Presentation</vt:lpstr>
      <vt:lpstr>PowerPoint Presentation</vt:lpstr>
      <vt:lpstr>Dataset statistics</vt:lpstr>
      <vt:lpstr>Example dialog (see more in git repo)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Saha</dc:creator>
  <cp:lastModifiedBy>Amrita Saha</cp:lastModifiedBy>
  <cp:revision>44</cp:revision>
  <dcterms:created xsi:type="dcterms:W3CDTF">2018-02-02T16:35:59Z</dcterms:created>
  <dcterms:modified xsi:type="dcterms:W3CDTF">2018-02-04T14:25:35Z</dcterms:modified>
</cp:coreProperties>
</file>