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4" autoAdjust="0"/>
    <p:restoredTop sz="96565" autoAdjust="0"/>
  </p:normalViewPr>
  <p:slideViewPr>
    <p:cSldViewPr snapToGrid="0">
      <p:cViewPr>
        <p:scale>
          <a:sx n="110" d="100"/>
          <a:sy n="110" d="100"/>
        </p:scale>
        <p:origin x="1344" y="6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D1A19-F2D2-9849-9EAE-D33789F18E39}" type="datetimeFigureOut">
              <a:rPr lang="en-RO" smtClean="0"/>
              <a:t>08.12.2024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522E9-9D17-3647-BC65-D0212C58F53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82069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22E9-9D17-3647-BC65-D0212C58F536}" type="slidenum">
              <a:rPr lang="en-RO" smtClean="0"/>
              <a:t>1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782187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22E9-9D17-3647-BC65-D0212C58F536}" type="slidenum">
              <a:rPr lang="en-RO" smtClean="0"/>
              <a:t>10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180302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22E9-9D17-3647-BC65-D0212C58F536}" type="slidenum">
              <a:rPr lang="en-RO" smtClean="0"/>
              <a:t>11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36440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22E9-9D17-3647-BC65-D0212C58F536}" type="slidenum">
              <a:rPr lang="en-RO" smtClean="0"/>
              <a:t>12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43971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22E9-9D17-3647-BC65-D0212C58F536}" type="slidenum">
              <a:rPr lang="en-RO" smtClean="0"/>
              <a:t>13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38845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22E9-9D17-3647-BC65-D0212C58F536}" type="slidenum">
              <a:rPr lang="en-RO" smtClean="0"/>
              <a:t>14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81339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22E9-9D17-3647-BC65-D0212C58F536}" type="slidenum">
              <a:rPr lang="en-RO" smtClean="0"/>
              <a:t>15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06986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22E9-9D17-3647-BC65-D0212C58F536}" type="slidenum">
              <a:rPr lang="en-RO" smtClean="0"/>
              <a:t>2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55120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22E9-9D17-3647-BC65-D0212C58F536}" type="slidenum">
              <a:rPr lang="en-RO" smtClean="0"/>
              <a:t>3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6117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22E9-9D17-3647-BC65-D0212C58F536}" type="slidenum">
              <a:rPr lang="en-RO" smtClean="0"/>
              <a:t>4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32869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22E9-9D17-3647-BC65-D0212C58F536}" type="slidenum">
              <a:rPr lang="en-RO" smtClean="0"/>
              <a:t>5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185146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22E9-9D17-3647-BC65-D0212C58F536}" type="slidenum">
              <a:rPr lang="en-RO" smtClean="0"/>
              <a:t>6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885492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22E9-9D17-3647-BC65-D0212C58F536}" type="slidenum">
              <a:rPr lang="en-RO" smtClean="0"/>
              <a:t>7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28924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22E9-9D17-3647-BC65-D0212C58F536}" type="slidenum">
              <a:rPr lang="en-RO" smtClean="0"/>
              <a:t>8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44096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22E9-9D17-3647-BC65-D0212C58F536}" type="slidenum">
              <a:rPr lang="en-RO" smtClean="0"/>
              <a:t>9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83083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73B4-817C-4B7D-8EBA-A7FAEFCBB7AB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5492DFA-167D-4664-BEE3-1A5E23B71F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1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73B4-817C-4B7D-8EBA-A7FAEFCBB7AB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DFA-167D-4664-BEE3-1A5E23B71F5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99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73B4-817C-4B7D-8EBA-A7FAEFCBB7AB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DFA-167D-4664-BEE3-1A5E23B71F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37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73B4-817C-4B7D-8EBA-A7FAEFCBB7AB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DFA-167D-4664-BEE3-1A5E23B71F5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4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73B4-817C-4B7D-8EBA-A7FAEFCBB7AB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DFA-167D-4664-BEE3-1A5E23B71F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02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73B4-817C-4B7D-8EBA-A7FAEFCBB7AB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DFA-167D-4664-BEE3-1A5E23B71F5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73B4-817C-4B7D-8EBA-A7FAEFCBB7AB}" type="datetimeFigureOut">
              <a:rPr lang="en-US" smtClean="0"/>
              <a:t>12/8/24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DFA-167D-4664-BEE3-1A5E23B71F5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71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73B4-817C-4B7D-8EBA-A7FAEFCBB7AB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DFA-167D-4664-BEE3-1A5E23B71F5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08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73B4-817C-4B7D-8EBA-A7FAEFCBB7AB}" type="datetimeFigureOut">
              <a:rPr lang="en-US" smtClean="0"/>
              <a:t>12/8/24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DFA-167D-4664-BEE3-1A5E23B71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2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73B4-817C-4B7D-8EBA-A7FAEFCBB7AB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DFA-167D-4664-BEE3-1A5E23B71F5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76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37D73B4-817C-4B7D-8EBA-A7FAEFCBB7AB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DFA-167D-4664-BEE3-1A5E23B71F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90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D73B4-817C-4B7D-8EBA-A7FAEFCBB7AB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5492DFA-167D-4664-BEE3-1A5E23B71F5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05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07EA-1595-432E-BC8E-02D0E1D38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813E5-8954-4EC2-BDAB-34E8A9956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hu-HU" dirty="0" err="1"/>
              <a:t>árdai</a:t>
            </a:r>
            <a:r>
              <a:rPr lang="hu-HU" dirty="0"/>
              <a:t> Erwin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81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99086-3F55-3E57-4F04-FD5AB0A3A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CC6D-C48C-C7C6-2FB1-573E5FDC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Pas </a:t>
            </a:r>
            <a:r>
              <a:rPr lang="en-GB" dirty="0"/>
              <a:t>3</a:t>
            </a:r>
            <a:r>
              <a:rPr lang="en-RO" dirty="0"/>
              <a:t> – iteraration </a:t>
            </a:r>
            <a:r>
              <a:rPr lang="en-RO" b="1" dirty="0"/>
              <a:t>rezultat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1A145F-D102-E61B-D1AF-276E7E3EEE93}"/>
              </a:ext>
            </a:extLst>
          </p:cNvPr>
          <p:cNvSpPr txBox="1"/>
          <p:nvPr/>
        </p:nvSpPr>
        <p:spPr>
          <a:xfrm>
            <a:off x="7556954" y="2093617"/>
            <a:ext cx="40036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0E0E0E"/>
                </a:solidFill>
                <a:effectLst/>
                <a:latin typeface=".AppleSystemUIFont"/>
              </a:rPr>
              <a:t>În</a:t>
            </a:r>
            <a:r>
              <a:rPr lang="en-GB" sz="24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400" dirty="0" err="1">
                <a:solidFill>
                  <a:srgbClr val="0E0E0E"/>
                </a:solidFill>
                <a:effectLst/>
                <a:latin typeface=".AppleSystemUIFont"/>
              </a:rPr>
              <a:t>urma</a:t>
            </a:r>
            <a:r>
              <a:rPr lang="en-GB" sz="24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400" dirty="0" err="1">
                <a:solidFill>
                  <a:srgbClr val="0E0E0E"/>
                </a:solidFill>
                <a:effectLst/>
                <a:latin typeface=".AppleSystemUIFont"/>
              </a:rPr>
              <a:t>celor</a:t>
            </a:r>
            <a:r>
              <a:rPr lang="en-GB" sz="2400" dirty="0">
                <a:solidFill>
                  <a:srgbClr val="0E0E0E"/>
                </a:solidFill>
                <a:effectLst/>
                <a:latin typeface=".AppleSystemUIFont"/>
              </a:rPr>
              <a:t> 10 x 10 </a:t>
            </a:r>
            <a:r>
              <a:rPr lang="en-GB" sz="2400" dirty="0" err="1">
                <a:solidFill>
                  <a:srgbClr val="0E0E0E"/>
                </a:solidFill>
                <a:effectLst/>
                <a:latin typeface=".AppleSystemUIFont"/>
              </a:rPr>
              <a:t>rulări</a:t>
            </a:r>
            <a:r>
              <a:rPr lang="en-GB" sz="2400" dirty="0">
                <a:solidFill>
                  <a:srgbClr val="0E0E0E"/>
                </a:solidFill>
                <a:effectLst/>
                <a:latin typeface=".AppleSystemUIFont"/>
              </a:rPr>
              <a:t>, s-a </a:t>
            </a:r>
            <a:r>
              <a:rPr lang="en-GB" sz="2400" dirty="0" err="1">
                <a:solidFill>
                  <a:srgbClr val="0E0E0E"/>
                </a:solidFill>
                <a:effectLst/>
                <a:latin typeface=".AppleSystemUIFont"/>
              </a:rPr>
              <a:t>constatat</a:t>
            </a:r>
            <a:r>
              <a:rPr lang="en-GB" sz="24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400" dirty="0" err="1">
                <a:solidFill>
                  <a:srgbClr val="0E0E0E"/>
                </a:solidFill>
                <a:effectLst/>
                <a:latin typeface=".AppleSystemUIFont"/>
              </a:rPr>
              <a:t>că</a:t>
            </a:r>
            <a:r>
              <a:rPr lang="en-GB" sz="24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400" dirty="0" err="1">
                <a:solidFill>
                  <a:srgbClr val="0E0E0E"/>
                </a:solidFill>
                <a:effectLst/>
                <a:latin typeface=".AppleSystemUIFont"/>
              </a:rPr>
              <a:t>valoarea</a:t>
            </a:r>
            <a:r>
              <a:rPr lang="en-GB" sz="24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400" dirty="0" err="1">
                <a:solidFill>
                  <a:srgbClr val="0E0E0E"/>
                </a:solidFill>
                <a:effectLst/>
                <a:latin typeface=".AppleSystemUIFont"/>
              </a:rPr>
              <a:t>optimă</a:t>
            </a:r>
            <a:r>
              <a:rPr lang="en-GB" sz="24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400" dirty="0" err="1">
                <a:solidFill>
                  <a:srgbClr val="0E0E0E"/>
                </a:solidFill>
                <a:effectLst/>
                <a:latin typeface=".AppleSystemUIFont"/>
              </a:rPr>
              <a:t>pentru</a:t>
            </a:r>
            <a:r>
              <a:rPr lang="en-GB" sz="24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400" dirty="0" err="1">
                <a:solidFill>
                  <a:srgbClr val="0E0E0E"/>
                </a:solidFill>
                <a:effectLst/>
                <a:latin typeface=".AppleSystemUIFont"/>
              </a:rPr>
              <a:t>parametrul</a:t>
            </a:r>
            <a:r>
              <a:rPr lang="en-GB" sz="24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400" b="1" dirty="0">
                <a:solidFill>
                  <a:srgbClr val="0E0E0E"/>
                </a:solidFill>
                <a:latin typeface=".AppleSystemUIFont"/>
              </a:rPr>
              <a:t>iteration</a:t>
            </a:r>
            <a:r>
              <a:rPr lang="en-GB" sz="24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400" dirty="0" err="1">
                <a:solidFill>
                  <a:srgbClr val="0E0E0E"/>
                </a:solidFill>
                <a:effectLst/>
                <a:latin typeface=".AppleSystemUIFont"/>
              </a:rPr>
              <a:t>este</a:t>
            </a:r>
            <a:r>
              <a:rPr lang="en-GB" sz="24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400" b="1" dirty="0">
                <a:solidFill>
                  <a:srgbClr val="0E0E0E"/>
                </a:solidFill>
                <a:latin typeface=".AppleSystemUIFont"/>
              </a:rPr>
              <a:t>800</a:t>
            </a:r>
            <a:r>
              <a:rPr lang="en-GB" sz="2400" dirty="0">
                <a:solidFill>
                  <a:srgbClr val="0E0E0E"/>
                </a:solidFill>
                <a:effectLst/>
                <a:latin typeface=".AppleSystemUIFont"/>
              </a:rPr>
              <a:t>. </a:t>
            </a:r>
            <a:r>
              <a:rPr lang="en-GB" sz="2400" dirty="0">
                <a:solidFill>
                  <a:srgbClr val="0E0E0E"/>
                </a:solidFill>
                <a:latin typeface=".AppleSystemUIFont"/>
              </a:rPr>
              <a:t>D</a:t>
            </a:r>
            <a:r>
              <a:rPr lang="en-GB" sz="2400" dirty="0">
                <a:solidFill>
                  <a:srgbClr val="0E0E0E"/>
                </a:solidFill>
                <a:effectLst/>
                <a:latin typeface=".AppleSystemUIFont"/>
              </a:rPr>
              <a:t>e </a:t>
            </a:r>
            <a:r>
              <a:rPr lang="en-GB" sz="2400" dirty="0" err="1">
                <a:solidFill>
                  <a:srgbClr val="0E0E0E"/>
                </a:solidFill>
                <a:effectLst/>
                <a:latin typeface=".AppleSystemUIFont"/>
              </a:rPr>
              <a:t>acum</a:t>
            </a:r>
            <a:r>
              <a:rPr lang="en-GB" sz="24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400" dirty="0" err="1">
                <a:solidFill>
                  <a:srgbClr val="0E0E0E"/>
                </a:solidFill>
                <a:latin typeface=".AppleSystemUIFont"/>
              </a:rPr>
              <a:t>înainte</a:t>
            </a:r>
            <a:r>
              <a:rPr lang="en-GB" sz="2400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sz="2400" dirty="0" err="1">
                <a:solidFill>
                  <a:srgbClr val="0E0E0E"/>
                </a:solidFill>
                <a:effectLst/>
                <a:latin typeface=".AppleSystemUIFont"/>
              </a:rPr>
              <a:t>voi</a:t>
            </a:r>
            <a:r>
              <a:rPr lang="en-GB" sz="24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400" dirty="0" err="1">
                <a:solidFill>
                  <a:srgbClr val="0E0E0E"/>
                </a:solidFill>
                <a:effectLst/>
                <a:latin typeface=".AppleSystemUIFont"/>
              </a:rPr>
              <a:t>utiliza</a:t>
            </a:r>
            <a:r>
              <a:rPr lang="en-GB" sz="24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400" dirty="0" err="1">
                <a:solidFill>
                  <a:srgbClr val="0E0E0E"/>
                </a:solidFill>
                <a:effectLst/>
                <a:latin typeface=".AppleSystemUIFont"/>
              </a:rPr>
              <a:t>această</a:t>
            </a:r>
            <a:r>
              <a:rPr lang="en-GB" sz="24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400" dirty="0" err="1">
                <a:solidFill>
                  <a:srgbClr val="0E0E0E"/>
                </a:solidFill>
                <a:effectLst/>
                <a:latin typeface=".AppleSystemUIFont"/>
              </a:rPr>
              <a:t>valoare</a:t>
            </a:r>
            <a:r>
              <a:rPr lang="en-GB" sz="24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400" dirty="0" err="1">
                <a:solidFill>
                  <a:srgbClr val="0E0E0E"/>
                </a:solidFill>
                <a:effectLst/>
                <a:latin typeface=".AppleSystemUIFont"/>
              </a:rPr>
              <a:t>pentru</a:t>
            </a:r>
            <a:r>
              <a:rPr lang="en-GB" sz="2400" dirty="0">
                <a:solidFill>
                  <a:srgbClr val="0E0E0E"/>
                </a:solidFill>
                <a:effectLst/>
                <a:latin typeface=".AppleSystemUIFont"/>
              </a:rPr>
              <a:t> a </a:t>
            </a:r>
            <a:r>
              <a:rPr lang="en-GB" sz="2400" dirty="0" err="1">
                <a:solidFill>
                  <a:srgbClr val="0E0E0E"/>
                </a:solidFill>
                <a:effectLst/>
                <a:latin typeface=".AppleSystemUIFont"/>
              </a:rPr>
              <a:t>optimiza</a:t>
            </a:r>
            <a:r>
              <a:rPr lang="en-GB" sz="24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400" dirty="0" err="1">
                <a:solidFill>
                  <a:srgbClr val="0E0E0E"/>
                </a:solidFill>
                <a:effectLst/>
                <a:latin typeface=".AppleSystemUIFont"/>
              </a:rPr>
              <a:t>parametrii</a:t>
            </a:r>
            <a:r>
              <a:rPr lang="en-GB" sz="24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400" dirty="0" err="1">
                <a:solidFill>
                  <a:srgbClr val="0E0E0E"/>
                </a:solidFill>
                <a:effectLst/>
                <a:latin typeface=".AppleSystemUIFont"/>
              </a:rPr>
              <a:t>următori</a:t>
            </a:r>
            <a:r>
              <a:rPr lang="en-GB" sz="2400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F34CB-7757-7D9C-B556-901830B30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9" y="2093617"/>
            <a:ext cx="7456865" cy="226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8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91022-08F2-95A1-E86B-5C6BC024A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2D1C-94C6-F500-9BAB-268B11B1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RO" dirty="0"/>
              <a:t>as 4 – local_searches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EE4453-049C-C375-FD96-0C073664068F}"/>
              </a:ext>
            </a:extLst>
          </p:cNvPr>
          <p:cNvSpPr txBox="1">
            <a:spLocks/>
          </p:cNvSpPr>
          <p:nvPr/>
        </p:nvSpPr>
        <p:spPr>
          <a:xfrm>
            <a:off x="5001305" y="2162594"/>
            <a:ext cx="636855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E0E0E"/>
                </a:solidFill>
                <a:latin typeface=".AppleSystemUIFont"/>
              </a:rPr>
              <a:t>Cu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valorile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”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inițiale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”,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soluția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obținută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după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rezultatele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calculate anterior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este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 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 x = -0.0002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, 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 y = -1.0000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iar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 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f(x, y) = 3.0004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. </a:t>
            </a:r>
          </a:p>
          <a:p>
            <a:r>
              <a:rPr lang="en-GB" dirty="0">
                <a:solidFill>
                  <a:srgbClr val="0E0E0E"/>
                </a:solidFill>
                <a:latin typeface=".AppleSystemUIFont"/>
              </a:rPr>
              <a:t>Conform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metodologiei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precedente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voi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analiza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evoluția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parametrului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b="1" dirty="0" err="1">
                <a:solidFill>
                  <a:srgbClr val="0E0E0E"/>
                </a:solidFill>
                <a:latin typeface=".AppleSystemUIFont"/>
              </a:rPr>
              <a:t>local_search</a:t>
            </a:r>
            <a:r>
              <a:rPr lang="en-GB" b="1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pe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parcursul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a 9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pași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,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crescându-i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valoarea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de la 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10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până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la 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100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în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incrementuri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de 10 de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unități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la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fiecare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pas.</a:t>
            </a:r>
          </a:p>
          <a:p>
            <a:endParaRPr lang="en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BE572-414E-9ABF-AADC-64207B07C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79" y="2015732"/>
            <a:ext cx="42291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6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A692E-9145-532C-2ACE-48E67A7BC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DEA9-612B-59B5-9814-A4C14343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 4 – </a:t>
            </a:r>
            <a:r>
              <a:rPr lang="en-US" dirty="0" err="1"/>
              <a:t>local_search</a:t>
            </a:r>
            <a:r>
              <a:rPr lang="en-US" dirty="0"/>
              <a:t> </a:t>
            </a:r>
            <a:r>
              <a:rPr lang="en-RO" b="1" dirty="0"/>
              <a:t>Rezultat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D4AB8-DBA4-FF09-7A0A-7A3B519B83E4}"/>
              </a:ext>
            </a:extLst>
          </p:cNvPr>
          <p:cNvSpPr txBox="1"/>
          <p:nvPr/>
        </p:nvSpPr>
        <p:spPr>
          <a:xfrm>
            <a:off x="8082643" y="2333592"/>
            <a:ext cx="36707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În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urma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celor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10 x 10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rulări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, s-a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constatat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că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valoarea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optimă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pentru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parametrul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b="1" dirty="0" err="1">
                <a:solidFill>
                  <a:srgbClr val="0E0E0E"/>
                </a:solidFill>
                <a:effectLst/>
                <a:latin typeface=".AppleSystemUIFont"/>
              </a:rPr>
              <a:t>local_search</a:t>
            </a:r>
            <a:r>
              <a:rPr lang="en-GB" sz="2000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este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b="1" dirty="0">
                <a:solidFill>
                  <a:srgbClr val="0E0E0E"/>
                </a:solidFill>
                <a:effectLst/>
                <a:latin typeface=".AppleSystemUIFont"/>
              </a:rPr>
              <a:t>90-100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.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Începând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de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acum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voi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utiliza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această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valoare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pentru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a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optimiza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parametrii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următori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lang="en-RO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63945-2213-C238-50D5-8A21645A9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5732"/>
            <a:ext cx="7772400" cy="2222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B1A65E-AAA5-3E66-84B4-B97188755E30}"/>
              </a:ext>
            </a:extLst>
          </p:cNvPr>
          <p:cNvSpPr txBox="1"/>
          <p:nvPr/>
        </p:nvSpPr>
        <p:spPr>
          <a:xfrm>
            <a:off x="405947" y="4399845"/>
            <a:ext cx="11201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b="1" dirty="0">
                <a:highlight>
                  <a:srgbClr val="C0C0C0"/>
                </a:highlight>
              </a:rPr>
              <a:t>Observație</a:t>
            </a:r>
            <a:r>
              <a:rPr lang="en-RO" dirty="0">
                <a:highlight>
                  <a:srgbClr val="C0C0C0"/>
                </a:highlight>
              </a:rPr>
              <a:t>: </a:t>
            </a:r>
            <a:r>
              <a:rPr lang="en-GB" dirty="0">
                <a:highlight>
                  <a:srgbClr val="C0C0C0"/>
                </a:highlight>
              </a:rPr>
              <a:t>Pe </a:t>
            </a:r>
            <a:r>
              <a:rPr lang="en-GB" dirty="0" err="1">
                <a:highlight>
                  <a:srgbClr val="C0C0C0"/>
                </a:highlight>
              </a:rPr>
              <a:t>baza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rezultatelor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obținute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pentru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parametrul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b="1" dirty="0" err="1">
                <a:highlight>
                  <a:srgbClr val="C0C0C0"/>
                </a:highlight>
              </a:rPr>
              <a:t>local_search</a:t>
            </a:r>
            <a:r>
              <a:rPr lang="en-GB" dirty="0">
                <a:highlight>
                  <a:srgbClr val="C0C0C0"/>
                </a:highlight>
              </a:rPr>
              <a:t>, </a:t>
            </a:r>
            <a:r>
              <a:rPr lang="en-GB" dirty="0" err="1">
                <a:highlight>
                  <a:srgbClr val="C0C0C0"/>
                </a:highlight>
              </a:rPr>
              <a:t>putem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observa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că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mai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multe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valori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ating</a:t>
            </a:r>
            <a:r>
              <a:rPr lang="en-GB" dirty="0">
                <a:highlight>
                  <a:srgbClr val="C0C0C0"/>
                </a:highlight>
              </a:rPr>
              <a:t> un </a:t>
            </a:r>
            <a:r>
              <a:rPr lang="en-GB" dirty="0" err="1">
                <a:highlight>
                  <a:srgbClr val="C0C0C0"/>
                </a:highlight>
              </a:rPr>
              <a:t>rezultat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aproape</a:t>
            </a:r>
            <a:r>
              <a:rPr lang="en-GB" dirty="0">
                <a:highlight>
                  <a:srgbClr val="C0C0C0"/>
                </a:highlight>
              </a:rPr>
              <a:t> identic </a:t>
            </a:r>
            <a:r>
              <a:rPr lang="en-GB" dirty="0" err="1">
                <a:highlight>
                  <a:srgbClr val="C0C0C0"/>
                </a:highlight>
              </a:rPr>
              <a:t>și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foarte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apropiat</a:t>
            </a:r>
            <a:r>
              <a:rPr lang="en-GB" dirty="0">
                <a:highlight>
                  <a:srgbClr val="C0C0C0"/>
                </a:highlight>
              </a:rPr>
              <a:t> de </a:t>
            </a:r>
            <a:r>
              <a:rPr lang="en-GB" dirty="0" err="1">
                <a:highlight>
                  <a:srgbClr val="C0C0C0"/>
                </a:highlight>
              </a:rPr>
              <a:t>optimul</a:t>
            </a:r>
            <a:r>
              <a:rPr lang="en-GB" dirty="0">
                <a:highlight>
                  <a:srgbClr val="C0C0C0"/>
                </a:highlight>
              </a:rPr>
              <a:t> perfect. De </a:t>
            </a:r>
            <a:r>
              <a:rPr lang="en-GB" dirty="0" err="1">
                <a:highlight>
                  <a:srgbClr val="C0C0C0"/>
                </a:highlight>
              </a:rPr>
              <a:t>exemplu</a:t>
            </a:r>
            <a:r>
              <a:rPr lang="en-GB" dirty="0">
                <a:highlight>
                  <a:srgbClr val="C0C0C0"/>
                </a:highlight>
              </a:rPr>
              <a:t>, </a:t>
            </a:r>
            <a:r>
              <a:rPr lang="en-GB" dirty="0" err="1">
                <a:highlight>
                  <a:srgbClr val="C0C0C0"/>
                </a:highlight>
              </a:rPr>
              <a:t>pentru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valorile</a:t>
            </a:r>
            <a:r>
              <a:rPr lang="en-GB" dirty="0">
                <a:highlight>
                  <a:srgbClr val="C0C0C0"/>
                </a:highlight>
              </a:rPr>
              <a:t> de la 10 </a:t>
            </a:r>
            <a:r>
              <a:rPr lang="en-GB" dirty="0" err="1">
                <a:highlight>
                  <a:srgbClr val="C0C0C0"/>
                </a:highlight>
              </a:rPr>
              <a:t>până</a:t>
            </a:r>
            <a:r>
              <a:rPr lang="en-GB" dirty="0">
                <a:highlight>
                  <a:srgbClr val="C0C0C0"/>
                </a:highlight>
              </a:rPr>
              <a:t> la 100 de </a:t>
            </a:r>
            <a:r>
              <a:rPr lang="en-GB" dirty="0" err="1">
                <a:highlight>
                  <a:srgbClr val="C0C0C0"/>
                </a:highlight>
              </a:rPr>
              <a:t>local_searches</a:t>
            </a:r>
            <a:r>
              <a:rPr lang="en-GB" dirty="0">
                <a:highlight>
                  <a:srgbClr val="C0C0C0"/>
                </a:highlight>
              </a:rPr>
              <a:t>, </a:t>
            </a:r>
            <a:r>
              <a:rPr lang="en-GB" dirty="0" err="1">
                <a:highlight>
                  <a:srgbClr val="C0C0C0"/>
                </a:highlight>
              </a:rPr>
              <a:t>funcția</a:t>
            </a:r>
            <a:r>
              <a:rPr lang="en-GB" dirty="0">
                <a:highlight>
                  <a:srgbClr val="C0C0C0"/>
                </a:highlight>
              </a:rPr>
              <a:t> f(x, y) </a:t>
            </a:r>
            <a:r>
              <a:rPr lang="en-GB" dirty="0" err="1">
                <a:highlight>
                  <a:srgbClr val="C0C0C0"/>
                </a:highlight>
              </a:rPr>
              <a:t>este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consistentă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și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ajunge</a:t>
            </a:r>
            <a:r>
              <a:rPr lang="en-GB" dirty="0">
                <a:highlight>
                  <a:srgbClr val="C0C0C0"/>
                </a:highlight>
              </a:rPr>
              <a:t> la </a:t>
            </a:r>
            <a:r>
              <a:rPr lang="en-GB" dirty="0" err="1">
                <a:highlight>
                  <a:srgbClr val="C0C0C0"/>
                </a:highlight>
              </a:rPr>
              <a:t>valori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aproape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egale</a:t>
            </a:r>
            <a:r>
              <a:rPr lang="en-GB" dirty="0">
                <a:highlight>
                  <a:srgbClr val="C0C0C0"/>
                </a:highlight>
              </a:rPr>
              <a:t>, cum </a:t>
            </a:r>
            <a:r>
              <a:rPr lang="en-GB" dirty="0" err="1">
                <a:highlight>
                  <a:srgbClr val="C0C0C0"/>
                </a:highlight>
              </a:rPr>
              <a:t>ar</a:t>
            </a:r>
            <a:r>
              <a:rPr lang="en-GB" dirty="0">
                <a:highlight>
                  <a:srgbClr val="C0C0C0"/>
                </a:highlight>
              </a:rPr>
              <a:t> fi 3.0001, 3.0000 </a:t>
            </a:r>
            <a:r>
              <a:rPr lang="en-GB" dirty="0" err="1">
                <a:highlight>
                  <a:srgbClr val="C0C0C0"/>
                </a:highlight>
              </a:rPr>
              <a:t>și</a:t>
            </a:r>
            <a:r>
              <a:rPr lang="en-GB" dirty="0">
                <a:highlight>
                  <a:srgbClr val="C0C0C0"/>
                </a:highlight>
              </a:rPr>
              <a:t> 3.0013. </a:t>
            </a:r>
            <a:r>
              <a:rPr lang="en-GB" dirty="0" err="1">
                <a:highlight>
                  <a:srgbClr val="C0C0C0"/>
                </a:highlight>
              </a:rPr>
              <a:t>Aceste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valori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sugerează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că</a:t>
            </a:r>
            <a:r>
              <a:rPr lang="en-GB" dirty="0">
                <a:highlight>
                  <a:srgbClr val="C0C0C0"/>
                </a:highlight>
              </a:rPr>
              <a:t>, </a:t>
            </a:r>
            <a:r>
              <a:rPr lang="en-GB" dirty="0" err="1">
                <a:highlight>
                  <a:srgbClr val="C0C0C0"/>
                </a:highlight>
              </a:rPr>
              <a:t>în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acest</a:t>
            </a:r>
            <a:r>
              <a:rPr lang="en-GB" dirty="0">
                <a:highlight>
                  <a:srgbClr val="C0C0C0"/>
                </a:highlight>
              </a:rPr>
              <a:t> interval, </a:t>
            </a:r>
            <a:r>
              <a:rPr lang="en-GB" dirty="0" err="1">
                <a:highlight>
                  <a:srgbClr val="C0C0C0"/>
                </a:highlight>
              </a:rPr>
              <a:t>optimizarea</a:t>
            </a:r>
            <a:r>
              <a:rPr lang="en-GB" dirty="0">
                <a:highlight>
                  <a:srgbClr val="C0C0C0"/>
                </a:highlight>
              </a:rPr>
              <a:t> a </a:t>
            </a:r>
            <a:r>
              <a:rPr lang="en-GB" dirty="0" err="1">
                <a:highlight>
                  <a:srgbClr val="C0C0C0"/>
                </a:highlight>
              </a:rPr>
              <a:t>fost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destul</a:t>
            </a:r>
            <a:r>
              <a:rPr lang="en-GB" dirty="0">
                <a:highlight>
                  <a:srgbClr val="C0C0C0"/>
                </a:highlight>
              </a:rPr>
              <a:t> de </a:t>
            </a:r>
            <a:r>
              <a:rPr lang="en-GB" dirty="0" err="1">
                <a:highlight>
                  <a:srgbClr val="C0C0C0"/>
                </a:highlight>
              </a:rPr>
              <a:t>eficientă</a:t>
            </a:r>
            <a:r>
              <a:rPr lang="en-GB" dirty="0">
                <a:highlight>
                  <a:srgbClr val="C0C0C0"/>
                </a:highlight>
              </a:rPr>
              <a:t>, </a:t>
            </a:r>
            <a:r>
              <a:rPr lang="en-GB" dirty="0" err="1">
                <a:highlight>
                  <a:srgbClr val="C0C0C0"/>
                </a:highlight>
              </a:rPr>
              <a:t>iar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comportamentul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funcției</a:t>
            </a:r>
            <a:r>
              <a:rPr lang="en-GB" dirty="0">
                <a:highlight>
                  <a:srgbClr val="C0C0C0"/>
                </a:highlight>
              </a:rPr>
              <a:t> nu a </a:t>
            </a:r>
            <a:r>
              <a:rPr lang="en-GB" dirty="0" err="1">
                <a:highlight>
                  <a:srgbClr val="C0C0C0"/>
                </a:highlight>
              </a:rPr>
              <a:t>suferit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modificări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semnificative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în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acest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domeniu</a:t>
            </a:r>
            <a:r>
              <a:rPr lang="en-GB" dirty="0">
                <a:highlight>
                  <a:srgbClr val="C0C0C0"/>
                </a:highlight>
              </a:rPr>
              <a:t> de </a:t>
            </a:r>
            <a:r>
              <a:rPr lang="en-GB" dirty="0" err="1">
                <a:highlight>
                  <a:srgbClr val="C0C0C0"/>
                </a:highlight>
              </a:rPr>
              <a:t>local_searches</a:t>
            </a:r>
            <a:r>
              <a:rPr lang="en-GB" dirty="0">
                <a:highlight>
                  <a:srgbClr val="C0C0C0"/>
                </a:highlight>
              </a:rPr>
              <a:t>.</a:t>
            </a:r>
          </a:p>
          <a:p>
            <a:r>
              <a:rPr lang="en-GB" dirty="0" err="1">
                <a:highlight>
                  <a:srgbClr val="C0C0C0"/>
                </a:highlight>
              </a:rPr>
              <a:t>Astfel</a:t>
            </a:r>
            <a:r>
              <a:rPr lang="en-GB" dirty="0">
                <a:highlight>
                  <a:srgbClr val="C0C0C0"/>
                </a:highlight>
              </a:rPr>
              <a:t>, </a:t>
            </a:r>
            <a:r>
              <a:rPr lang="en-GB" dirty="0" err="1">
                <a:highlight>
                  <a:srgbClr val="C0C0C0"/>
                </a:highlight>
              </a:rPr>
              <a:t>putem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concluziona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că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parametrul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local_search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în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acest</a:t>
            </a:r>
            <a:r>
              <a:rPr lang="en-GB" dirty="0">
                <a:highlight>
                  <a:srgbClr val="C0C0C0"/>
                </a:highlight>
              </a:rPr>
              <a:t> interval (90-100) </a:t>
            </a:r>
            <a:r>
              <a:rPr lang="en-GB" dirty="0" err="1">
                <a:highlight>
                  <a:srgbClr val="C0C0C0"/>
                </a:highlight>
              </a:rPr>
              <a:t>duce</a:t>
            </a:r>
            <a:r>
              <a:rPr lang="en-GB" dirty="0">
                <a:highlight>
                  <a:srgbClr val="C0C0C0"/>
                </a:highlight>
              </a:rPr>
              <a:t> la </a:t>
            </a:r>
            <a:r>
              <a:rPr lang="en-GB" dirty="0" err="1">
                <a:highlight>
                  <a:srgbClr val="C0C0C0"/>
                </a:highlight>
              </a:rPr>
              <a:t>rezultate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extrem</a:t>
            </a:r>
            <a:r>
              <a:rPr lang="en-GB" dirty="0">
                <a:highlight>
                  <a:srgbClr val="C0C0C0"/>
                </a:highlight>
              </a:rPr>
              <a:t> de </a:t>
            </a:r>
            <a:r>
              <a:rPr lang="en-GB" dirty="0" err="1">
                <a:highlight>
                  <a:srgbClr val="C0C0C0"/>
                </a:highlight>
              </a:rPr>
              <a:t>apropiate</a:t>
            </a:r>
            <a:r>
              <a:rPr lang="en-GB" dirty="0">
                <a:highlight>
                  <a:srgbClr val="C0C0C0"/>
                </a:highlight>
              </a:rPr>
              <a:t> de </a:t>
            </a:r>
            <a:r>
              <a:rPr lang="en-GB" dirty="0" err="1">
                <a:highlight>
                  <a:srgbClr val="C0C0C0"/>
                </a:highlight>
              </a:rPr>
              <a:t>optimul</a:t>
            </a:r>
            <a:r>
              <a:rPr lang="en-GB" dirty="0">
                <a:highlight>
                  <a:srgbClr val="C0C0C0"/>
                </a:highlight>
              </a:rPr>
              <a:t> perfect, </a:t>
            </a:r>
            <a:r>
              <a:rPr lang="en-GB" dirty="0" err="1">
                <a:highlight>
                  <a:srgbClr val="C0C0C0"/>
                </a:highlight>
              </a:rPr>
              <a:t>indicând</a:t>
            </a:r>
            <a:r>
              <a:rPr lang="en-GB" dirty="0">
                <a:highlight>
                  <a:srgbClr val="C0C0C0"/>
                </a:highlight>
              </a:rPr>
              <a:t> o </a:t>
            </a:r>
            <a:r>
              <a:rPr lang="en-GB" dirty="0" err="1">
                <a:highlight>
                  <a:srgbClr val="C0C0C0"/>
                </a:highlight>
              </a:rPr>
              <a:t>stabilitate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ridicată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în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cadrul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căutării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soluțiilor</a:t>
            </a:r>
            <a:r>
              <a:rPr lang="en-GB" dirty="0">
                <a:highlight>
                  <a:srgbClr val="C0C0C0"/>
                </a:highlight>
              </a:rPr>
              <a:t>, </a:t>
            </a:r>
            <a:r>
              <a:rPr lang="en-GB" dirty="0" err="1">
                <a:highlight>
                  <a:srgbClr val="C0C0C0"/>
                </a:highlight>
              </a:rPr>
              <a:t>iar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alegerea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unui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astfel</a:t>
            </a:r>
            <a:r>
              <a:rPr lang="en-GB" dirty="0">
                <a:highlight>
                  <a:srgbClr val="C0C0C0"/>
                </a:highlight>
              </a:rPr>
              <a:t> de interval </a:t>
            </a:r>
            <a:r>
              <a:rPr lang="en-GB" dirty="0" err="1">
                <a:highlight>
                  <a:srgbClr val="C0C0C0"/>
                </a:highlight>
              </a:rPr>
              <a:t>pentru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b="1" dirty="0" err="1">
                <a:highlight>
                  <a:srgbClr val="C0C0C0"/>
                </a:highlight>
              </a:rPr>
              <a:t>local_search</a:t>
            </a:r>
            <a:r>
              <a:rPr lang="en-GB" b="1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poate</a:t>
            </a:r>
            <a:r>
              <a:rPr lang="en-GB" dirty="0">
                <a:highlight>
                  <a:srgbClr val="C0C0C0"/>
                </a:highlight>
              </a:rPr>
              <a:t> fi </a:t>
            </a:r>
            <a:r>
              <a:rPr lang="en-GB" dirty="0" err="1">
                <a:highlight>
                  <a:srgbClr val="C0C0C0"/>
                </a:highlight>
              </a:rPr>
              <a:t>considerată</a:t>
            </a:r>
            <a:r>
              <a:rPr lang="en-GB" dirty="0">
                <a:highlight>
                  <a:srgbClr val="C0C0C0"/>
                </a:highlight>
              </a:rPr>
              <a:t> o </a:t>
            </a:r>
            <a:r>
              <a:rPr lang="en-GB" dirty="0" err="1">
                <a:highlight>
                  <a:srgbClr val="C0C0C0"/>
                </a:highlight>
              </a:rPr>
              <a:t>opțiune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optimă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pentru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dirty="0" err="1">
                <a:highlight>
                  <a:srgbClr val="C0C0C0"/>
                </a:highlight>
              </a:rPr>
              <a:t>acest</a:t>
            </a:r>
            <a:r>
              <a:rPr lang="en-GB" dirty="0">
                <a:highlight>
                  <a:srgbClr val="C0C0C0"/>
                </a:highlight>
              </a:rPr>
              <a:t> model de </a:t>
            </a:r>
            <a:r>
              <a:rPr lang="en-GB" dirty="0" err="1">
                <a:highlight>
                  <a:srgbClr val="C0C0C0"/>
                </a:highlight>
              </a:rPr>
              <a:t>optimizare</a:t>
            </a:r>
            <a:r>
              <a:rPr lang="en-GB" dirty="0">
                <a:highlight>
                  <a:srgbClr val="C0C0C0"/>
                </a:highlight>
              </a:rPr>
              <a:t>.</a:t>
            </a:r>
          </a:p>
          <a:p>
            <a:r>
              <a:rPr lang="en-RO" dirty="0">
                <a:highlight>
                  <a:srgbClr val="C0C0C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3701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C3F19-2F1C-5CC4-2304-676C9BBE0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151B-296A-2A13-DB2B-BAEF6C78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RO" dirty="0"/>
              <a:t>as 5 – multiplier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BD6CDA-CDA3-5199-8A2B-6BF3368FB4B4}"/>
              </a:ext>
            </a:extLst>
          </p:cNvPr>
          <p:cNvSpPr txBox="1">
            <a:spLocks/>
          </p:cNvSpPr>
          <p:nvPr/>
        </p:nvSpPr>
        <p:spPr>
          <a:xfrm>
            <a:off x="5001305" y="2162594"/>
            <a:ext cx="636855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E0E0E"/>
                </a:solidFill>
                <a:latin typeface=".AppleSystemUIFont"/>
              </a:rPr>
              <a:t>Cu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valorile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”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inițiale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”,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soluția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obținută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după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rezultatele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calculate anterior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este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 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 x = -0.0000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, 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 y = -1.0000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iar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 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f(x, y) = 3.0000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. </a:t>
            </a:r>
          </a:p>
          <a:p>
            <a:r>
              <a:rPr lang="en-GB" dirty="0">
                <a:solidFill>
                  <a:srgbClr val="0E0E0E"/>
                </a:solidFill>
                <a:latin typeface=".AppleSystemUIFont"/>
              </a:rPr>
              <a:t>Conform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metodologiei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precedente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voi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analiza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evoluția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parametrului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b="1" dirty="0">
                <a:solidFill>
                  <a:srgbClr val="0E0E0E"/>
                </a:solidFill>
                <a:latin typeface=".AppleSystemUIFont"/>
              </a:rPr>
              <a:t>multiplier 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pe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parcursul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a 9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pași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,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crescându-i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valoarea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de la [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0.5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0.1]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până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la [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0.77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0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.1]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în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incrementuri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de </a:t>
            </a:r>
            <a:r>
              <a:rPr lang="en-GB" b="1" dirty="0">
                <a:solidFill>
                  <a:srgbClr val="0E0E0E"/>
                </a:solidFill>
                <a:latin typeface=".AppleSystemUIFont"/>
              </a:rPr>
              <a:t>0.03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unități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la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fiecare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pas.</a:t>
            </a:r>
          </a:p>
          <a:p>
            <a:endParaRPr lang="en-R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EBAF5-B6D1-CD76-A4FF-0E3125C0E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2162594"/>
            <a:ext cx="44450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33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58CE7-4CBB-DE2B-E224-259B0A535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CFB1-D809-3665-2C13-79E81D1C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Pas </a:t>
            </a:r>
            <a:r>
              <a:rPr lang="en-GB" dirty="0"/>
              <a:t>5</a:t>
            </a:r>
            <a:r>
              <a:rPr lang="en-RO" dirty="0"/>
              <a:t> – multiplier </a:t>
            </a:r>
            <a:r>
              <a:rPr lang="en-RO" b="1" dirty="0"/>
              <a:t>rezultat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44DB4-8335-5099-70E7-8087A68E6D55}"/>
              </a:ext>
            </a:extLst>
          </p:cNvPr>
          <p:cNvSpPr txBox="1"/>
          <p:nvPr/>
        </p:nvSpPr>
        <p:spPr>
          <a:xfrm>
            <a:off x="7556953" y="2093617"/>
            <a:ext cx="452858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Pe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baza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rezultatelor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obținute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pentru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parametrul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multiplier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observăm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mai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multe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combinații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valori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ale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acestuia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duc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la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rezultate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aproape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identice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și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extrem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apropiate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optimul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perfect.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În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particular,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valorile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funcției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i="1" dirty="0">
                <a:solidFill>
                  <a:srgbClr val="0E0E0E"/>
                </a:solidFill>
                <a:effectLst/>
                <a:latin typeface=".AppleSystemUIFont"/>
              </a:rPr>
              <a:t>f(x, y)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pentru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diferite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combinații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de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multiplier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(de la [0.53, 0.1]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până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la [0.77, 0.1]) sunt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toate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foarte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apropiate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de 3.0000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sau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3.0001,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indicând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aceste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configurații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sunt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aproape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optimul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perfect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pentru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funcția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Goldstein.</a:t>
            </a:r>
          </a:p>
          <a:p>
            <a:endParaRPr lang="en-GB" sz="2400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DCC465-3A01-2F89-A460-D0A8CE06A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9" y="1973685"/>
            <a:ext cx="7450495" cy="2116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D32AB1-42DF-F7B2-05D3-156CE178467A}"/>
              </a:ext>
            </a:extLst>
          </p:cNvPr>
          <p:cNvSpPr txBox="1"/>
          <p:nvPr/>
        </p:nvSpPr>
        <p:spPr>
          <a:xfrm>
            <a:off x="67711" y="5257357"/>
            <a:ext cx="12017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Aceasta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sugerează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că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în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intervalul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valorilor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de </a:t>
            </a:r>
            <a:r>
              <a:rPr lang="en-GB" b="1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multiplier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menționate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rezultatele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sunt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foarte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stabile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și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că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orice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valoare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din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acest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interval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va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conduce la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soluții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eficiente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apropiate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de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optimul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global al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funcției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. De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asemenea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acest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comportament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sugerează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o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oarecare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toleranță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față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de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variațiile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parametrului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b="1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multiplier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ceea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ce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poate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oferi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flexibilitate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în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alegerea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valorii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acestuia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în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procesul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 de </a:t>
            </a:r>
            <a:r>
              <a:rPr lang="en-GB" dirty="0" err="1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optimizare</a:t>
            </a:r>
            <a:r>
              <a:rPr lang="en-GB" dirty="0">
                <a:solidFill>
                  <a:srgbClr val="0E0E0E"/>
                </a:solidFill>
                <a:effectLst/>
                <a:highlight>
                  <a:srgbClr val="C0C0C0"/>
                </a:highlight>
                <a:latin typeface=".AppleSystemUIFont"/>
              </a:rPr>
              <a:t>.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173343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8678-075C-9052-7910-030989B0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Concluzie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5F63-2553-0748-A5B9-148789194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12191999" cy="5004246"/>
          </a:xfrm>
        </p:spPr>
        <p:txBody>
          <a:bodyPr>
            <a:normAutofit fontScale="92500" lnSpcReduction="10000"/>
          </a:bodyPr>
          <a:lstStyle/>
          <a:p>
            <a:r>
              <a:rPr lang="en-GB" sz="1600" dirty="0">
                <a:highlight>
                  <a:srgbClr val="C0C0C0"/>
                </a:highlight>
              </a:rPr>
              <a:t>1. </a:t>
            </a:r>
            <a:r>
              <a:rPr lang="en-GB" sz="1600" b="1" dirty="0" err="1">
                <a:highlight>
                  <a:srgbClr val="C0C0C0"/>
                </a:highlight>
              </a:rPr>
              <a:t>Eficiența</a:t>
            </a:r>
            <a:r>
              <a:rPr lang="en-GB" sz="1600" b="1" dirty="0">
                <a:highlight>
                  <a:srgbClr val="C0C0C0"/>
                </a:highlight>
              </a:rPr>
              <a:t> </a:t>
            </a:r>
            <a:r>
              <a:rPr lang="en-GB" sz="1600" b="1" dirty="0" err="1">
                <a:highlight>
                  <a:srgbClr val="C0C0C0"/>
                </a:highlight>
              </a:rPr>
              <a:t>în</a:t>
            </a:r>
            <a:r>
              <a:rPr lang="en-GB" sz="1600" b="1" dirty="0">
                <a:highlight>
                  <a:srgbClr val="C0C0C0"/>
                </a:highlight>
              </a:rPr>
              <a:t> </a:t>
            </a:r>
            <a:r>
              <a:rPr lang="en-GB" sz="1600" b="1" dirty="0" err="1">
                <a:highlight>
                  <a:srgbClr val="C0C0C0"/>
                </a:highlight>
              </a:rPr>
              <a:t>apropierea</a:t>
            </a:r>
            <a:r>
              <a:rPr lang="en-GB" sz="1600" b="1" dirty="0">
                <a:highlight>
                  <a:srgbClr val="C0C0C0"/>
                </a:highlight>
              </a:rPr>
              <a:t> </a:t>
            </a:r>
            <a:r>
              <a:rPr lang="en-GB" sz="1600" b="1" dirty="0" err="1">
                <a:highlight>
                  <a:srgbClr val="C0C0C0"/>
                </a:highlight>
              </a:rPr>
              <a:t>optimului</a:t>
            </a:r>
            <a:r>
              <a:rPr lang="en-GB" sz="1600" b="1" dirty="0">
                <a:highlight>
                  <a:srgbClr val="C0C0C0"/>
                </a:highlight>
              </a:rPr>
              <a:t>: </a:t>
            </a:r>
            <a:r>
              <a:rPr lang="en-GB" sz="1600" dirty="0" err="1">
                <a:highlight>
                  <a:srgbClr val="C0C0C0"/>
                </a:highlight>
              </a:rPr>
              <a:t>Algoritmul</a:t>
            </a:r>
            <a:r>
              <a:rPr lang="en-GB" sz="1600" dirty="0">
                <a:highlight>
                  <a:srgbClr val="C0C0C0"/>
                </a:highlight>
              </a:rPr>
              <a:t> Simulated Annealing </a:t>
            </a:r>
            <a:r>
              <a:rPr lang="en-GB" sz="1600" dirty="0" err="1">
                <a:highlight>
                  <a:srgbClr val="C0C0C0"/>
                </a:highlight>
              </a:rPr>
              <a:t>este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capabil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să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găsească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soluții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foarte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apropiate</a:t>
            </a:r>
            <a:r>
              <a:rPr lang="en-GB" sz="1600" dirty="0">
                <a:highlight>
                  <a:srgbClr val="C0C0C0"/>
                </a:highlight>
              </a:rPr>
              <a:t> de </a:t>
            </a:r>
            <a:r>
              <a:rPr lang="en-GB" sz="1600" dirty="0" err="1">
                <a:highlight>
                  <a:srgbClr val="C0C0C0"/>
                </a:highlight>
              </a:rPr>
              <a:t>optimul</a:t>
            </a:r>
            <a:r>
              <a:rPr lang="en-GB" sz="1600" dirty="0">
                <a:highlight>
                  <a:srgbClr val="C0C0C0"/>
                </a:highlight>
              </a:rPr>
              <a:t> global al </a:t>
            </a:r>
            <a:r>
              <a:rPr lang="en-GB" sz="1600" dirty="0" err="1">
                <a:highlight>
                  <a:srgbClr val="C0C0C0"/>
                </a:highlight>
              </a:rPr>
              <a:t>funcției</a:t>
            </a:r>
            <a:r>
              <a:rPr lang="en-GB" sz="1600" dirty="0">
                <a:highlight>
                  <a:srgbClr val="C0C0C0"/>
                </a:highlight>
              </a:rPr>
              <a:t> Goldstein, </a:t>
            </a:r>
            <a:r>
              <a:rPr lang="en-GB" sz="1600" dirty="0" err="1">
                <a:highlight>
                  <a:srgbClr val="C0C0C0"/>
                </a:highlight>
              </a:rPr>
              <a:t>în</a:t>
            </a:r>
            <a:r>
              <a:rPr lang="en-GB" sz="1600" dirty="0">
                <a:highlight>
                  <a:srgbClr val="C0C0C0"/>
                </a:highlight>
              </a:rPr>
              <a:t> special </a:t>
            </a:r>
            <a:r>
              <a:rPr lang="en-GB" sz="1600" dirty="0" err="1">
                <a:highlight>
                  <a:srgbClr val="C0C0C0"/>
                </a:highlight>
              </a:rPr>
              <a:t>pentru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valorile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parametrilor</a:t>
            </a:r>
            <a:r>
              <a:rPr lang="en-GB" sz="1600" dirty="0">
                <a:highlight>
                  <a:srgbClr val="C0C0C0"/>
                </a:highlight>
              </a:rPr>
              <a:t> precum temp </a:t>
            </a:r>
            <a:r>
              <a:rPr lang="en-GB" sz="1600" dirty="0" err="1">
                <a:highlight>
                  <a:srgbClr val="C0C0C0"/>
                </a:highlight>
              </a:rPr>
              <a:t>și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cooling_rate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corespunzătoare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unui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răcire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mai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lentă</a:t>
            </a:r>
            <a:r>
              <a:rPr lang="en-GB" sz="1600" dirty="0">
                <a:highlight>
                  <a:srgbClr val="C0C0C0"/>
                </a:highlight>
              </a:rPr>
              <a:t> (precum 0.85) </a:t>
            </a:r>
            <a:r>
              <a:rPr lang="en-GB" sz="1600" dirty="0" err="1">
                <a:highlight>
                  <a:srgbClr val="C0C0C0"/>
                </a:highlight>
              </a:rPr>
              <a:t>și</a:t>
            </a:r>
            <a:r>
              <a:rPr lang="en-GB" sz="1600" dirty="0">
                <a:highlight>
                  <a:srgbClr val="C0C0C0"/>
                </a:highlight>
              </a:rPr>
              <a:t> o </a:t>
            </a:r>
            <a:r>
              <a:rPr lang="en-GB" sz="1600" dirty="0" err="1">
                <a:highlight>
                  <a:srgbClr val="C0C0C0"/>
                </a:highlight>
              </a:rPr>
              <a:t>temperatură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mai</a:t>
            </a:r>
            <a:r>
              <a:rPr lang="en-GB" sz="1600" dirty="0">
                <a:highlight>
                  <a:srgbClr val="C0C0C0"/>
                </a:highlight>
              </a:rPr>
              <a:t> mare (1500). Cele </a:t>
            </a:r>
            <a:r>
              <a:rPr lang="en-GB" sz="1600" dirty="0" err="1">
                <a:highlight>
                  <a:srgbClr val="C0C0C0"/>
                </a:highlight>
              </a:rPr>
              <a:t>mai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bune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rezultate</a:t>
            </a:r>
            <a:r>
              <a:rPr lang="en-GB" sz="1600" dirty="0">
                <a:highlight>
                  <a:srgbClr val="C0C0C0"/>
                </a:highlight>
              </a:rPr>
              <a:t> sunt </a:t>
            </a:r>
            <a:r>
              <a:rPr lang="en-GB" sz="1600" dirty="0" err="1">
                <a:highlight>
                  <a:srgbClr val="C0C0C0"/>
                </a:highlight>
              </a:rPr>
              <a:t>obținute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atunci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când</a:t>
            </a:r>
            <a:r>
              <a:rPr lang="en-GB" sz="1600" dirty="0">
                <a:highlight>
                  <a:srgbClr val="C0C0C0"/>
                </a:highlight>
              </a:rPr>
              <a:t> temp </a:t>
            </a:r>
            <a:r>
              <a:rPr lang="en-GB" sz="1600" dirty="0" err="1">
                <a:highlight>
                  <a:srgbClr val="C0C0C0"/>
                </a:highlight>
              </a:rPr>
              <a:t>este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setat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în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intervalul</a:t>
            </a:r>
            <a:r>
              <a:rPr lang="en-GB" sz="1600" dirty="0">
                <a:highlight>
                  <a:srgbClr val="C0C0C0"/>
                </a:highlight>
              </a:rPr>
              <a:t> 1500–2000 </a:t>
            </a:r>
            <a:r>
              <a:rPr lang="en-GB" sz="1600" dirty="0" err="1">
                <a:highlight>
                  <a:srgbClr val="C0C0C0"/>
                </a:highlight>
              </a:rPr>
              <a:t>și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cooling_rate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este</a:t>
            </a:r>
            <a:r>
              <a:rPr lang="en-GB" sz="1600" dirty="0">
                <a:highlight>
                  <a:srgbClr val="C0C0C0"/>
                </a:highlight>
              </a:rPr>
              <a:t> 0.85, </a:t>
            </a:r>
            <a:r>
              <a:rPr lang="en-GB" sz="1600" dirty="0" err="1">
                <a:highlight>
                  <a:srgbClr val="C0C0C0"/>
                </a:highlight>
              </a:rPr>
              <a:t>indicând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faptul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că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aceste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setări</a:t>
            </a:r>
            <a:r>
              <a:rPr lang="en-GB" sz="1600" dirty="0">
                <a:highlight>
                  <a:srgbClr val="C0C0C0"/>
                </a:highlight>
              </a:rPr>
              <a:t> permit </a:t>
            </a:r>
            <a:r>
              <a:rPr lang="en-GB" sz="1600" dirty="0" err="1">
                <a:highlight>
                  <a:srgbClr val="C0C0C0"/>
                </a:highlight>
              </a:rPr>
              <a:t>explorarea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eficientă</a:t>
            </a:r>
            <a:r>
              <a:rPr lang="en-GB" sz="1600" dirty="0">
                <a:highlight>
                  <a:srgbClr val="C0C0C0"/>
                </a:highlight>
              </a:rPr>
              <a:t> a </a:t>
            </a:r>
            <a:r>
              <a:rPr lang="en-GB" sz="1600" dirty="0" err="1">
                <a:highlight>
                  <a:srgbClr val="C0C0C0"/>
                </a:highlight>
              </a:rPr>
              <a:t>spațiului</a:t>
            </a:r>
            <a:r>
              <a:rPr lang="en-GB" sz="1600" dirty="0">
                <a:highlight>
                  <a:srgbClr val="C0C0C0"/>
                </a:highlight>
              </a:rPr>
              <a:t> de </a:t>
            </a:r>
            <a:r>
              <a:rPr lang="en-GB" sz="1600" dirty="0" err="1">
                <a:highlight>
                  <a:srgbClr val="C0C0C0"/>
                </a:highlight>
              </a:rPr>
              <a:t>soluții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și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evitarea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capcanelor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minime</a:t>
            </a:r>
            <a:r>
              <a:rPr lang="en-GB" sz="1600" dirty="0">
                <a:highlight>
                  <a:srgbClr val="C0C0C0"/>
                </a:highlight>
              </a:rPr>
              <a:t> locale.</a:t>
            </a:r>
          </a:p>
          <a:p>
            <a:r>
              <a:rPr lang="en-GB" sz="1600" dirty="0">
                <a:highlight>
                  <a:srgbClr val="C0C0C0"/>
                </a:highlight>
              </a:rPr>
              <a:t>2. </a:t>
            </a:r>
            <a:r>
              <a:rPr lang="en-GB" sz="1600" b="1" dirty="0" err="1">
                <a:highlight>
                  <a:srgbClr val="C0C0C0"/>
                </a:highlight>
              </a:rPr>
              <a:t>Stabilitate</a:t>
            </a:r>
            <a:r>
              <a:rPr lang="en-GB" sz="1600" b="1" dirty="0">
                <a:highlight>
                  <a:srgbClr val="C0C0C0"/>
                </a:highlight>
              </a:rPr>
              <a:t> la </a:t>
            </a:r>
            <a:r>
              <a:rPr lang="en-GB" sz="1600" b="1" dirty="0" err="1">
                <a:highlight>
                  <a:srgbClr val="C0C0C0"/>
                </a:highlight>
              </a:rPr>
              <a:t>variații</a:t>
            </a:r>
            <a:r>
              <a:rPr lang="en-GB" sz="1600" b="1" dirty="0">
                <a:highlight>
                  <a:srgbClr val="C0C0C0"/>
                </a:highlight>
              </a:rPr>
              <a:t>: </a:t>
            </a:r>
            <a:r>
              <a:rPr lang="en-GB" sz="1600" dirty="0" err="1">
                <a:highlight>
                  <a:srgbClr val="C0C0C0"/>
                </a:highlight>
              </a:rPr>
              <a:t>Atunci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când</a:t>
            </a:r>
            <a:r>
              <a:rPr lang="en-GB" sz="1600" dirty="0">
                <a:highlight>
                  <a:srgbClr val="C0C0C0"/>
                </a:highlight>
              </a:rPr>
              <a:t> sunt </a:t>
            </a:r>
            <a:r>
              <a:rPr lang="en-GB" sz="1600" dirty="0" err="1">
                <a:highlight>
                  <a:srgbClr val="C0C0C0"/>
                </a:highlight>
              </a:rPr>
              <a:t>ajustați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parametrii</a:t>
            </a:r>
            <a:r>
              <a:rPr lang="en-GB" sz="1600" dirty="0">
                <a:highlight>
                  <a:srgbClr val="C0C0C0"/>
                </a:highlight>
              </a:rPr>
              <a:t>, precum </a:t>
            </a:r>
            <a:r>
              <a:rPr lang="en-GB" sz="1600" dirty="0" err="1">
                <a:highlight>
                  <a:srgbClr val="C0C0C0"/>
                </a:highlight>
              </a:rPr>
              <a:t>numărul</a:t>
            </a:r>
            <a:r>
              <a:rPr lang="en-GB" sz="1600" dirty="0">
                <a:highlight>
                  <a:srgbClr val="C0C0C0"/>
                </a:highlight>
              </a:rPr>
              <a:t> de </a:t>
            </a:r>
            <a:r>
              <a:rPr lang="en-GB" sz="1600" dirty="0" err="1">
                <a:highlight>
                  <a:srgbClr val="C0C0C0"/>
                </a:highlight>
              </a:rPr>
              <a:t>iterații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și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căutările</a:t>
            </a:r>
            <a:r>
              <a:rPr lang="en-GB" sz="1600" dirty="0">
                <a:highlight>
                  <a:srgbClr val="C0C0C0"/>
                </a:highlight>
              </a:rPr>
              <a:t> locale, </a:t>
            </a:r>
            <a:r>
              <a:rPr lang="en-GB" sz="1600" dirty="0" err="1">
                <a:highlight>
                  <a:srgbClr val="C0C0C0"/>
                </a:highlight>
              </a:rPr>
              <a:t>rezultatele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rămân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foarte</a:t>
            </a:r>
            <a:r>
              <a:rPr lang="en-GB" sz="1600" dirty="0">
                <a:highlight>
                  <a:srgbClr val="C0C0C0"/>
                </a:highlight>
              </a:rPr>
              <a:t> stabile, </a:t>
            </a:r>
            <a:r>
              <a:rPr lang="en-GB" sz="1600" dirty="0" err="1">
                <a:highlight>
                  <a:srgbClr val="C0C0C0"/>
                </a:highlight>
              </a:rPr>
              <a:t>în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apropierea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valorii</a:t>
            </a:r>
            <a:r>
              <a:rPr lang="en-GB" sz="1600" dirty="0">
                <a:highlight>
                  <a:srgbClr val="C0C0C0"/>
                </a:highlight>
              </a:rPr>
              <a:t> 3.0000. De </a:t>
            </a:r>
            <a:r>
              <a:rPr lang="en-GB" sz="1600" dirty="0" err="1">
                <a:highlight>
                  <a:srgbClr val="C0C0C0"/>
                </a:highlight>
              </a:rPr>
              <a:t>exemplu</a:t>
            </a:r>
            <a:r>
              <a:rPr lang="en-GB" sz="1600" dirty="0">
                <a:highlight>
                  <a:srgbClr val="C0C0C0"/>
                </a:highlight>
              </a:rPr>
              <a:t>, </a:t>
            </a:r>
            <a:r>
              <a:rPr lang="en-GB" sz="1600" dirty="0" err="1">
                <a:highlight>
                  <a:srgbClr val="C0C0C0"/>
                </a:highlight>
              </a:rPr>
              <a:t>în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majoritatea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cazurilor</a:t>
            </a:r>
            <a:r>
              <a:rPr lang="en-GB" sz="1600" dirty="0">
                <a:highlight>
                  <a:srgbClr val="C0C0C0"/>
                </a:highlight>
              </a:rPr>
              <a:t> (</a:t>
            </a:r>
            <a:r>
              <a:rPr lang="en-GB" sz="1600" dirty="0" err="1">
                <a:highlight>
                  <a:srgbClr val="C0C0C0"/>
                </a:highlight>
              </a:rPr>
              <a:t>când</a:t>
            </a:r>
            <a:r>
              <a:rPr lang="en-GB" sz="1600" dirty="0">
                <a:highlight>
                  <a:srgbClr val="C0C0C0"/>
                </a:highlight>
              </a:rPr>
              <a:t> multiplier </a:t>
            </a:r>
            <a:r>
              <a:rPr lang="en-GB" sz="1600" dirty="0" err="1">
                <a:highlight>
                  <a:srgbClr val="C0C0C0"/>
                </a:highlight>
              </a:rPr>
              <a:t>variază</a:t>
            </a:r>
            <a:r>
              <a:rPr lang="en-GB" sz="1600" dirty="0">
                <a:highlight>
                  <a:srgbClr val="C0C0C0"/>
                </a:highlight>
              </a:rPr>
              <a:t> de la [0.53, 0.1] </a:t>
            </a:r>
            <a:r>
              <a:rPr lang="en-GB" sz="1600" dirty="0" err="1">
                <a:highlight>
                  <a:srgbClr val="C0C0C0"/>
                </a:highlight>
              </a:rPr>
              <a:t>până</a:t>
            </a:r>
            <a:r>
              <a:rPr lang="en-GB" sz="1600" dirty="0">
                <a:highlight>
                  <a:srgbClr val="C0C0C0"/>
                </a:highlight>
              </a:rPr>
              <a:t> la [0.77, 0.1]), </a:t>
            </a:r>
            <a:r>
              <a:rPr lang="en-GB" sz="1600" dirty="0" err="1">
                <a:highlight>
                  <a:srgbClr val="C0C0C0"/>
                </a:highlight>
              </a:rPr>
              <a:t>soluțiile</a:t>
            </a:r>
            <a:r>
              <a:rPr lang="en-GB" sz="1600" dirty="0">
                <a:highlight>
                  <a:srgbClr val="C0C0C0"/>
                </a:highlight>
              </a:rPr>
              <a:t> nu se </a:t>
            </a:r>
            <a:r>
              <a:rPr lang="en-GB" sz="1600" dirty="0" err="1">
                <a:highlight>
                  <a:srgbClr val="C0C0C0"/>
                </a:highlight>
              </a:rPr>
              <a:t>îndepărtează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semnificativ</a:t>
            </a:r>
            <a:r>
              <a:rPr lang="en-GB" sz="1600" dirty="0">
                <a:highlight>
                  <a:srgbClr val="C0C0C0"/>
                </a:highlight>
              </a:rPr>
              <a:t> de </a:t>
            </a:r>
            <a:r>
              <a:rPr lang="en-GB" sz="1600" dirty="0" err="1">
                <a:highlight>
                  <a:srgbClr val="C0C0C0"/>
                </a:highlight>
              </a:rPr>
              <a:t>optimul</a:t>
            </a:r>
            <a:r>
              <a:rPr lang="en-GB" sz="1600" dirty="0">
                <a:highlight>
                  <a:srgbClr val="C0C0C0"/>
                </a:highlight>
              </a:rPr>
              <a:t> perfect. </a:t>
            </a:r>
            <a:r>
              <a:rPr lang="en-GB" sz="1600" dirty="0" err="1">
                <a:highlight>
                  <a:srgbClr val="C0C0C0"/>
                </a:highlight>
              </a:rPr>
              <a:t>Aceasta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sugerează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că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algoritmul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este</a:t>
            </a:r>
            <a:r>
              <a:rPr lang="en-GB" sz="1600" dirty="0">
                <a:highlight>
                  <a:srgbClr val="C0C0C0"/>
                </a:highlight>
              </a:rPr>
              <a:t> robust la </a:t>
            </a:r>
            <a:r>
              <a:rPr lang="en-GB" sz="1600" dirty="0" err="1">
                <a:highlight>
                  <a:srgbClr val="C0C0C0"/>
                </a:highlight>
              </a:rPr>
              <a:t>mici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variații</a:t>
            </a:r>
            <a:r>
              <a:rPr lang="en-GB" sz="1600" dirty="0">
                <a:highlight>
                  <a:srgbClr val="C0C0C0"/>
                </a:highlight>
              </a:rPr>
              <a:t> ale </a:t>
            </a:r>
            <a:r>
              <a:rPr lang="en-GB" sz="1600" dirty="0" err="1">
                <a:highlight>
                  <a:srgbClr val="C0C0C0"/>
                </a:highlight>
              </a:rPr>
              <a:t>parametrilor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și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poate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găsi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soluții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excelente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în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diferite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condiții</a:t>
            </a:r>
            <a:r>
              <a:rPr lang="en-GB" sz="1600" dirty="0">
                <a:highlight>
                  <a:srgbClr val="C0C0C0"/>
                </a:highlight>
              </a:rPr>
              <a:t>.</a:t>
            </a:r>
          </a:p>
          <a:p>
            <a:r>
              <a:rPr lang="en-GB" sz="1600" dirty="0">
                <a:highlight>
                  <a:srgbClr val="C0C0C0"/>
                </a:highlight>
              </a:rPr>
              <a:t>3. </a:t>
            </a:r>
            <a:r>
              <a:rPr lang="en-GB" sz="1600" b="1" dirty="0" err="1">
                <a:highlight>
                  <a:srgbClr val="C0C0C0"/>
                </a:highlight>
              </a:rPr>
              <a:t>Influența</a:t>
            </a:r>
            <a:r>
              <a:rPr lang="en-GB" sz="1600" b="1" dirty="0">
                <a:highlight>
                  <a:srgbClr val="C0C0C0"/>
                </a:highlight>
              </a:rPr>
              <a:t> </a:t>
            </a:r>
            <a:r>
              <a:rPr lang="en-GB" sz="1600" b="1" dirty="0" err="1">
                <a:highlight>
                  <a:srgbClr val="C0C0C0"/>
                </a:highlight>
              </a:rPr>
              <a:t>parametru</a:t>
            </a:r>
            <a:r>
              <a:rPr lang="en-GB" sz="1600" b="1" dirty="0">
                <a:highlight>
                  <a:srgbClr val="C0C0C0"/>
                </a:highlight>
              </a:rPr>
              <a:t> temp</a:t>
            </a:r>
            <a:r>
              <a:rPr lang="en-GB" sz="1600" dirty="0">
                <a:highlight>
                  <a:srgbClr val="C0C0C0"/>
                </a:highlight>
              </a:rPr>
              <a:t>: La </a:t>
            </a:r>
            <a:r>
              <a:rPr lang="en-GB" sz="1600" dirty="0" err="1">
                <a:highlight>
                  <a:srgbClr val="C0C0C0"/>
                </a:highlight>
              </a:rPr>
              <a:t>temperaturi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mai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mari</a:t>
            </a:r>
            <a:r>
              <a:rPr lang="en-GB" sz="1600" dirty="0">
                <a:highlight>
                  <a:srgbClr val="C0C0C0"/>
                </a:highlight>
              </a:rPr>
              <a:t> (ex. 2500-3500), </a:t>
            </a:r>
            <a:r>
              <a:rPr lang="en-GB" sz="1600" dirty="0" err="1">
                <a:highlight>
                  <a:srgbClr val="C0C0C0"/>
                </a:highlight>
              </a:rPr>
              <a:t>algoritmul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tinde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să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producă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rezultate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mai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slabe</a:t>
            </a:r>
            <a:r>
              <a:rPr lang="en-GB" sz="1600" dirty="0">
                <a:highlight>
                  <a:srgbClr val="C0C0C0"/>
                </a:highlight>
              </a:rPr>
              <a:t> (de </a:t>
            </a:r>
            <a:r>
              <a:rPr lang="en-GB" sz="1600" dirty="0" err="1">
                <a:highlight>
                  <a:srgbClr val="C0C0C0"/>
                </a:highlight>
              </a:rPr>
              <a:t>exemplu</a:t>
            </a:r>
            <a:r>
              <a:rPr lang="en-GB" sz="1600" dirty="0">
                <a:highlight>
                  <a:srgbClr val="C0C0C0"/>
                </a:highlight>
              </a:rPr>
              <a:t>, </a:t>
            </a:r>
            <a:r>
              <a:rPr lang="en-GB" sz="1600" dirty="0" err="1">
                <a:highlight>
                  <a:srgbClr val="C0C0C0"/>
                </a:highlight>
              </a:rPr>
              <a:t>valori</a:t>
            </a:r>
            <a:r>
              <a:rPr lang="en-GB" sz="1600" dirty="0">
                <a:highlight>
                  <a:srgbClr val="C0C0C0"/>
                </a:highlight>
              </a:rPr>
              <a:t> de f(x, y) </a:t>
            </a:r>
            <a:r>
              <a:rPr lang="en-GB" sz="1600" dirty="0" err="1">
                <a:highlight>
                  <a:srgbClr val="C0C0C0"/>
                </a:highlight>
              </a:rPr>
              <a:t>mult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mai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mari</a:t>
            </a:r>
            <a:r>
              <a:rPr lang="en-GB" sz="1600" dirty="0">
                <a:highlight>
                  <a:srgbClr val="C0C0C0"/>
                </a:highlight>
              </a:rPr>
              <a:t>, </a:t>
            </a:r>
            <a:r>
              <a:rPr lang="en-GB" sz="1600" dirty="0" err="1">
                <a:highlight>
                  <a:srgbClr val="C0C0C0"/>
                </a:highlight>
              </a:rPr>
              <a:t>în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jur</a:t>
            </a:r>
            <a:r>
              <a:rPr lang="en-GB" sz="1600" dirty="0">
                <a:highlight>
                  <a:srgbClr val="C0C0C0"/>
                </a:highlight>
              </a:rPr>
              <a:t> de 11), </a:t>
            </a:r>
            <a:r>
              <a:rPr lang="en-GB" sz="1600" dirty="0" err="1">
                <a:highlight>
                  <a:srgbClr val="C0C0C0"/>
                </a:highlight>
              </a:rPr>
              <a:t>ceea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ce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sugerează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că</a:t>
            </a:r>
            <a:r>
              <a:rPr lang="en-GB" sz="1600" dirty="0">
                <a:highlight>
                  <a:srgbClr val="C0C0C0"/>
                </a:highlight>
              </a:rPr>
              <a:t> o </a:t>
            </a:r>
            <a:r>
              <a:rPr lang="en-GB" sz="1600" dirty="0" err="1">
                <a:highlight>
                  <a:srgbClr val="C0C0C0"/>
                </a:highlight>
              </a:rPr>
              <a:t>temperatură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prea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ridicată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poate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duce</a:t>
            </a:r>
            <a:r>
              <a:rPr lang="en-GB" sz="1600" dirty="0">
                <a:highlight>
                  <a:srgbClr val="C0C0C0"/>
                </a:highlight>
              </a:rPr>
              <a:t> la o </a:t>
            </a:r>
            <a:r>
              <a:rPr lang="en-GB" sz="1600" dirty="0" err="1">
                <a:highlight>
                  <a:srgbClr val="C0C0C0"/>
                </a:highlight>
              </a:rPr>
              <a:t>explorare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aleatorie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prea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largă</a:t>
            </a:r>
            <a:r>
              <a:rPr lang="en-GB" sz="1600" dirty="0">
                <a:highlight>
                  <a:srgbClr val="C0C0C0"/>
                </a:highlight>
              </a:rPr>
              <a:t> a </a:t>
            </a:r>
            <a:r>
              <a:rPr lang="en-GB" sz="1600" dirty="0" err="1">
                <a:highlight>
                  <a:srgbClr val="C0C0C0"/>
                </a:highlight>
              </a:rPr>
              <a:t>spațiului</a:t>
            </a:r>
            <a:r>
              <a:rPr lang="en-GB" sz="1600" dirty="0">
                <a:highlight>
                  <a:srgbClr val="C0C0C0"/>
                </a:highlight>
              </a:rPr>
              <a:t> de </a:t>
            </a:r>
            <a:r>
              <a:rPr lang="en-GB" sz="1600" dirty="0" err="1">
                <a:highlight>
                  <a:srgbClr val="C0C0C0"/>
                </a:highlight>
              </a:rPr>
              <a:t>soluții</a:t>
            </a:r>
            <a:r>
              <a:rPr lang="en-GB" sz="1600" dirty="0">
                <a:highlight>
                  <a:srgbClr val="C0C0C0"/>
                </a:highlight>
              </a:rPr>
              <a:t>, </a:t>
            </a:r>
            <a:r>
              <a:rPr lang="en-GB" sz="1600" dirty="0" err="1">
                <a:highlight>
                  <a:srgbClr val="C0C0C0"/>
                </a:highlight>
              </a:rPr>
              <a:t>fără</a:t>
            </a:r>
            <a:r>
              <a:rPr lang="en-GB" sz="1600" dirty="0">
                <a:highlight>
                  <a:srgbClr val="C0C0C0"/>
                </a:highlight>
              </a:rPr>
              <a:t> a </a:t>
            </a:r>
            <a:r>
              <a:rPr lang="en-GB" sz="1600" dirty="0" err="1">
                <a:highlight>
                  <a:srgbClr val="C0C0C0"/>
                </a:highlight>
              </a:rPr>
              <a:t>permite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convergența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spre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soluții</a:t>
            </a:r>
            <a:r>
              <a:rPr lang="en-GB" sz="1600" dirty="0">
                <a:highlight>
                  <a:srgbClr val="C0C0C0"/>
                </a:highlight>
              </a:rPr>
              <a:t> optime. O </a:t>
            </a:r>
            <a:r>
              <a:rPr lang="en-GB" sz="1600" dirty="0" err="1">
                <a:highlight>
                  <a:srgbClr val="C0C0C0"/>
                </a:highlight>
              </a:rPr>
              <a:t>temperatură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mai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mică</a:t>
            </a:r>
            <a:r>
              <a:rPr lang="en-GB" sz="1600" dirty="0">
                <a:highlight>
                  <a:srgbClr val="C0C0C0"/>
                </a:highlight>
              </a:rPr>
              <a:t>, </a:t>
            </a:r>
            <a:r>
              <a:rPr lang="en-GB" sz="1600" dirty="0" err="1">
                <a:highlight>
                  <a:srgbClr val="C0C0C0"/>
                </a:highlight>
              </a:rPr>
              <a:t>dar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constantă</a:t>
            </a:r>
            <a:r>
              <a:rPr lang="en-GB" sz="1600" dirty="0">
                <a:highlight>
                  <a:srgbClr val="C0C0C0"/>
                </a:highlight>
              </a:rPr>
              <a:t>, </a:t>
            </a:r>
            <a:r>
              <a:rPr lang="en-GB" sz="1600" dirty="0" err="1">
                <a:highlight>
                  <a:srgbClr val="C0C0C0"/>
                </a:highlight>
              </a:rPr>
              <a:t>în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combinație</a:t>
            </a:r>
            <a:r>
              <a:rPr lang="en-GB" sz="1600" dirty="0">
                <a:highlight>
                  <a:srgbClr val="C0C0C0"/>
                </a:highlight>
              </a:rPr>
              <a:t> cu un </a:t>
            </a:r>
            <a:r>
              <a:rPr lang="en-GB" sz="1600" dirty="0" err="1">
                <a:highlight>
                  <a:srgbClr val="C0C0C0"/>
                </a:highlight>
              </a:rPr>
              <a:t>cooling_rate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moderat</a:t>
            </a:r>
            <a:r>
              <a:rPr lang="en-GB" sz="1600" dirty="0">
                <a:highlight>
                  <a:srgbClr val="C0C0C0"/>
                </a:highlight>
              </a:rPr>
              <a:t>, pare a fi </a:t>
            </a:r>
            <a:r>
              <a:rPr lang="en-GB" sz="1600" dirty="0" err="1">
                <a:highlight>
                  <a:srgbClr val="C0C0C0"/>
                </a:highlight>
              </a:rPr>
              <a:t>ideală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pentru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obținerea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celor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mai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bune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rezultate</a:t>
            </a:r>
            <a:r>
              <a:rPr lang="en-GB" sz="1600" dirty="0">
                <a:highlight>
                  <a:srgbClr val="C0C0C0"/>
                </a:highlight>
              </a:rPr>
              <a:t>.</a:t>
            </a:r>
          </a:p>
          <a:p>
            <a:r>
              <a:rPr lang="en-GB" sz="1600" dirty="0">
                <a:highlight>
                  <a:srgbClr val="C0C0C0"/>
                </a:highlight>
              </a:rPr>
              <a:t>4. </a:t>
            </a:r>
            <a:r>
              <a:rPr lang="en-GB" sz="1600" b="1" dirty="0" err="1">
                <a:highlight>
                  <a:srgbClr val="C0C0C0"/>
                </a:highlight>
              </a:rPr>
              <a:t>Importanța</a:t>
            </a:r>
            <a:r>
              <a:rPr lang="en-GB" sz="1600" b="1" dirty="0">
                <a:highlight>
                  <a:srgbClr val="C0C0C0"/>
                </a:highlight>
              </a:rPr>
              <a:t> </a:t>
            </a:r>
            <a:r>
              <a:rPr lang="en-GB" sz="1600" b="1" dirty="0" err="1">
                <a:highlight>
                  <a:srgbClr val="C0C0C0"/>
                </a:highlight>
              </a:rPr>
              <a:t>numărului</a:t>
            </a:r>
            <a:r>
              <a:rPr lang="en-GB" sz="1600" b="1" dirty="0">
                <a:highlight>
                  <a:srgbClr val="C0C0C0"/>
                </a:highlight>
              </a:rPr>
              <a:t> de </a:t>
            </a:r>
            <a:r>
              <a:rPr lang="en-GB" sz="1600" b="1" dirty="0" err="1">
                <a:highlight>
                  <a:srgbClr val="C0C0C0"/>
                </a:highlight>
              </a:rPr>
              <a:t>iterații</a:t>
            </a:r>
            <a:r>
              <a:rPr lang="en-GB" sz="1600" b="1" dirty="0">
                <a:highlight>
                  <a:srgbClr val="C0C0C0"/>
                </a:highlight>
              </a:rPr>
              <a:t> </a:t>
            </a:r>
            <a:r>
              <a:rPr lang="en-GB" sz="1600" b="1" dirty="0" err="1">
                <a:highlight>
                  <a:srgbClr val="C0C0C0"/>
                </a:highlight>
              </a:rPr>
              <a:t>și</a:t>
            </a:r>
            <a:r>
              <a:rPr lang="en-GB" sz="1600" b="1" dirty="0">
                <a:highlight>
                  <a:srgbClr val="C0C0C0"/>
                </a:highlight>
              </a:rPr>
              <a:t> </a:t>
            </a:r>
            <a:r>
              <a:rPr lang="en-GB" sz="1600" b="1" dirty="0" err="1">
                <a:highlight>
                  <a:srgbClr val="C0C0C0"/>
                </a:highlight>
              </a:rPr>
              <a:t>căutările</a:t>
            </a:r>
            <a:r>
              <a:rPr lang="en-GB" sz="1600" b="1" dirty="0">
                <a:highlight>
                  <a:srgbClr val="C0C0C0"/>
                </a:highlight>
              </a:rPr>
              <a:t> locale</a:t>
            </a:r>
            <a:r>
              <a:rPr lang="en-GB" sz="1600" dirty="0">
                <a:highlight>
                  <a:srgbClr val="C0C0C0"/>
                </a:highlight>
              </a:rPr>
              <a:t>: </a:t>
            </a:r>
            <a:r>
              <a:rPr lang="en-GB" sz="1600" dirty="0" err="1">
                <a:highlight>
                  <a:srgbClr val="C0C0C0"/>
                </a:highlight>
              </a:rPr>
              <a:t>Creșterea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numărului</a:t>
            </a:r>
            <a:r>
              <a:rPr lang="en-GB" sz="1600" dirty="0">
                <a:highlight>
                  <a:srgbClr val="C0C0C0"/>
                </a:highlight>
              </a:rPr>
              <a:t> de </a:t>
            </a:r>
            <a:r>
              <a:rPr lang="en-GB" sz="1600" dirty="0" err="1">
                <a:highlight>
                  <a:srgbClr val="C0C0C0"/>
                </a:highlight>
              </a:rPr>
              <a:t>iterații</a:t>
            </a:r>
            <a:r>
              <a:rPr lang="en-GB" sz="1600" dirty="0">
                <a:highlight>
                  <a:srgbClr val="C0C0C0"/>
                </a:highlight>
              </a:rPr>
              <a:t> (ex. 200-1000) </a:t>
            </a:r>
            <a:r>
              <a:rPr lang="en-GB" sz="1600" dirty="0" err="1">
                <a:highlight>
                  <a:srgbClr val="C0C0C0"/>
                </a:highlight>
              </a:rPr>
              <a:t>și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ajustarea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căutărilor</a:t>
            </a:r>
            <a:r>
              <a:rPr lang="en-GB" sz="1600" dirty="0">
                <a:highlight>
                  <a:srgbClr val="C0C0C0"/>
                </a:highlight>
              </a:rPr>
              <a:t> locale pare </a:t>
            </a:r>
            <a:r>
              <a:rPr lang="en-GB" sz="1600" dirty="0" err="1">
                <a:highlight>
                  <a:srgbClr val="C0C0C0"/>
                </a:highlight>
              </a:rPr>
              <a:t>să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ajute</a:t>
            </a:r>
            <a:r>
              <a:rPr lang="en-GB" sz="1600" dirty="0">
                <a:highlight>
                  <a:srgbClr val="C0C0C0"/>
                </a:highlight>
              </a:rPr>
              <a:t> la </a:t>
            </a:r>
            <a:r>
              <a:rPr lang="en-GB" sz="1600" dirty="0" err="1">
                <a:highlight>
                  <a:srgbClr val="C0C0C0"/>
                </a:highlight>
              </a:rPr>
              <a:t>obținerea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unor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soluții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mai</a:t>
            </a:r>
            <a:r>
              <a:rPr lang="en-GB" sz="1600" dirty="0">
                <a:highlight>
                  <a:srgbClr val="C0C0C0"/>
                </a:highlight>
              </a:rPr>
              <a:t> precise.</a:t>
            </a:r>
          </a:p>
          <a:p>
            <a:pPr marL="0" indent="0">
              <a:buNone/>
            </a:pPr>
            <a:r>
              <a:rPr lang="en-GB" sz="1600" dirty="0" err="1">
                <a:highlight>
                  <a:srgbClr val="C0C0C0"/>
                </a:highlight>
              </a:rPr>
              <a:t>În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concluzie</a:t>
            </a:r>
            <a:r>
              <a:rPr lang="en-GB" sz="1600" dirty="0">
                <a:highlight>
                  <a:srgbClr val="C0C0C0"/>
                </a:highlight>
              </a:rPr>
              <a:t>, </a:t>
            </a:r>
            <a:r>
              <a:rPr lang="en-GB" sz="1600" dirty="0" err="1">
                <a:highlight>
                  <a:srgbClr val="C0C0C0"/>
                </a:highlight>
              </a:rPr>
              <a:t>algoritmul</a:t>
            </a:r>
            <a:r>
              <a:rPr lang="en-GB" sz="1600" dirty="0">
                <a:highlight>
                  <a:srgbClr val="C0C0C0"/>
                </a:highlight>
              </a:rPr>
              <a:t> Simulated Annealing </a:t>
            </a:r>
            <a:r>
              <a:rPr lang="en-GB" sz="1600" dirty="0" err="1">
                <a:highlight>
                  <a:srgbClr val="C0C0C0"/>
                </a:highlight>
              </a:rPr>
              <a:t>pentru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funcția</a:t>
            </a:r>
            <a:r>
              <a:rPr lang="en-GB" sz="1600" dirty="0">
                <a:highlight>
                  <a:srgbClr val="C0C0C0"/>
                </a:highlight>
              </a:rPr>
              <a:t> Goldstein </a:t>
            </a:r>
            <a:r>
              <a:rPr lang="en-GB" sz="1600" dirty="0" err="1">
                <a:highlight>
                  <a:srgbClr val="C0C0C0"/>
                </a:highlight>
              </a:rPr>
              <a:t>funcționează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eficient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atunci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când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setările</a:t>
            </a:r>
            <a:r>
              <a:rPr lang="en-GB" sz="1600" dirty="0">
                <a:highlight>
                  <a:srgbClr val="C0C0C0"/>
                </a:highlight>
              </a:rPr>
              <a:t> sunt bine </a:t>
            </a:r>
            <a:r>
              <a:rPr lang="en-GB" sz="1600" dirty="0" err="1">
                <a:highlight>
                  <a:srgbClr val="C0C0C0"/>
                </a:highlight>
              </a:rPr>
              <a:t>echilibrate</a:t>
            </a:r>
            <a:r>
              <a:rPr lang="en-GB" sz="1600" dirty="0">
                <a:highlight>
                  <a:srgbClr val="C0C0C0"/>
                </a:highlight>
              </a:rPr>
              <a:t>. </a:t>
            </a:r>
            <a:r>
              <a:rPr lang="en-GB" sz="1600" dirty="0" err="1">
                <a:highlight>
                  <a:srgbClr val="C0C0C0"/>
                </a:highlight>
              </a:rPr>
              <a:t>Temperaturile</a:t>
            </a:r>
            <a:r>
              <a:rPr lang="en-GB" sz="1600" dirty="0">
                <a:highlight>
                  <a:srgbClr val="C0C0C0"/>
                </a:highlight>
              </a:rPr>
              <a:t> moderate (1500-2000), un </a:t>
            </a:r>
            <a:r>
              <a:rPr lang="en-GB" sz="1600" dirty="0" err="1">
                <a:highlight>
                  <a:srgbClr val="C0C0C0"/>
                </a:highlight>
              </a:rPr>
              <a:t>cooling_rate</a:t>
            </a:r>
            <a:r>
              <a:rPr lang="en-GB" sz="1600" dirty="0">
                <a:highlight>
                  <a:srgbClr val="C0C0C0"/>
                </a:highlight>
              </a:rPr>
              <a:t> de 0.85, </a:t>
            </a:r>
            <a:r>
              <a:rPr lang="en-GB" sz="1600" dirty="0" err="1">
                <a:highlight>
                  <a:srgbClr val="C0C0C0"/>
                </a:highlight>
              </a:rPr>
              <a:t>și</a:t>
            </a:r>
            <a:r>
              <a:rPr lang="en-GB" sz="1600" dirty="0">
                <a:highlight>
                  <a:srgbClr val="C0C0C0"/>
                </a:highlight>
              </a:rPr>
              <a:t> o </a:t>
            </a:r>
            <a:r>
              <a:rPr lang="en-GB" sz="1600" dirty="0" err="1">
                <a:highlight>
                  <a:srgbClr val="C0C0C0"/>
                </a:highlight>
              </a:rPr>
              <a:t>număr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suficient</a:t>
            </a:r>
            <a:r>
              <a:rPr lang="en-GB" sz="1600" dirty="0">
                <a:highlight>
                  <a:srgbClr val="C0C0C0"/>
                </a:highlight>
              </a:rPr>
              <a:t> de mare de </a:t>
            </a:r>
            <a:r>
              <a:rPr lang="en-GB" sz="1600" dirty="0" err="1">
                <a:highlight>
                  <a:srgbClr val="C0C0C0"/>
                </a:highlight>
              </a:rPr>
              <a:t>iterații</a:t>
            </a:r>
            <a:r>
              <a:rPr lang="en-GB" sz="1600" dirty="0">
                <a:highlight>
                  <a:srgbClr val="C0C0C0"/>
                </a:highlight>
              </a:rPr>
              <a:t> permit </a:t>
            </a:r>
            <a:r>
              <a:rPr lang="en-GB" sz="1600" dirty="0" err="1">
                <a:highlight>
                  <a:srgbClr val="C0C0C0"/>
                </a:highlight>
              </a:rPr>
              <a:t>găsirea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rapidă</a:t>
            </a:r>
            <a:r>
              <a:rPr lang="en-GB" sz="1600" dirty="0">
                <a:highlight>
                  <a:srgbClr val="C0C0C0"/>
                </a:highlight>
              </a:rPr>
              <a:t> a </a:t>
            </a:r>
            <a:r>
              <a:rPr lang="en-GB" sz="1600" dirty="0" err="1">
                <a:highlight>
                  <a:srgbClr val="C0C0C0"/>
                </a:highlight>
              </a:rPr>
              <a:t>unor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soluții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foarte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apropiate</a:t>
            </a:r>
            <a:r>
              <a:rPr lang="en-GB" sz="1600" dirty="0">
                <a:highlight>
                  <a:srgbClr val="C0C0C0"/>
                </a:highlight>
              </a:rPr>
              <a:t> de </a:t>
            </a:r>
            <a:r>
              <a:rPr lang="en-GB" sz="1600" dirty="0" err="1">
                <a:highlight>
                  <a:srgbClr val="C0C0C0"/>
                </a:highlight>
              </a:rPr>
              <a:t>optimul</a:t>
            </a:r>
            <a:r>
              <a:rPr lang="en-GB" sz="1600" dirty="0">
                <a:highlight>
                  <a:srgbClr val="C0C0C0"/>
                </a:highlight>
              </a:rPr>
              <a:t> global, </a:t>
            </a:r>
            <a:r>
              <a:rPr lang="en-GB" sz="1600" dirty="0" err="1">
                <a:highlight>
                  <a:srgbClr val="C0C0C0"/>
                </a:highlight>
              </a:rPr>
              <a:t>iar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algoritmul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este</a:t>
            </a:r>
            <a:r>
              <a:rPr lang="en-GB" sz="1600" dirty="0">
                <a:highlight>
                  <a:srgbClr val="C0C0C0"/>
                </a:highlight>
              </a:rPr>
              <a:t> robust </a:t>
            </a:r>
            <a:r>
              <a:rPr lang="en-GB" sz="1600" dirty="0" err="1">
                <a:highlight>
                  <a:srgbClr val="C0C0C0"/>
                </a:highlight>
              </a:rPr>
              <a:t>și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stabil</a:t>
            </a:r>
            <a:r>
              <a:rPr lang="en-GB" sz="1600" dirty="0">
                <a:highlight>
                  <a:srgbClr val="C0C0C0"/>
                </a:highlight>
              </a:rPr>
              <a:t> la </a:t>
            </a:r>
            <a:r>
              <a:rPr lang="en-GB" sz="1600" dirty="0" err="1">
                <a:highlight>
                  <a:srgbClr val="C0C0C0"/>
                </a:highlight>
              </a:rPr>
              <a:t>variațiile</a:t>
            </a:r>
            <a:r>
              <a:rPr lang="en-GB" sz="1600" dirty="0">
                <a:highlight>
                  <a:srgbClr val="C0C0C0"/>
                </a:highlight>
              </a:rPr>
              <a:t> </a:t>
            </a:r>
            <a:r>
              <a:rPr lang="en-GB" sz="1600" dirty="0" err="1">
                <a:highlight>
                  <a:srgbClr val="C0C0C0"/>
                </a:highlight>
              </a:rPr>
              <a:t>parametrilor</a:t>
            </a:r>
            <a:r>
              <a:rPr lang="en-GB" sz="1600" dirty="0">
                <a:highlight>
                  <a:srgbClr val="C0C0C0"/>
                </a:highlight>
              </a:rPr>
              <a:t>.</a:t>
            </a:r>
          </a:p>
          <a:p>
            <a:endParaRPr lang="en-RO" sz="16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1844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4A63-5BA9-46AD-AC5D-270DECCE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</a:t>
            </a:r>
            <a:r>
              <a:rPr lang="ro-RO" dirty="0" err="1"/>
              <a:t>Recoacera</a:t>
            </a:r>
            <a:r>
              <a:rPr lang="ro-RO" dirty="0"/>
              <a:t> Simulată?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515A-BADB-46A2-8F72-BBB242683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508"/>
            <a:ext cx="10515600" cy="4912526"/>
          </a:xfrm>
        </p:spPr>
        <p:txBody>
          <a:bodyPr>
            <a:noAutofit/>
          </a:bodyPr>
          <a:lstStyle/>
          <a:p>
            <a:r>
              <a:rPr lang="ro-RO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Simmulated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Annealing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reprezintă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o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metodă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algoritmică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dezvoltată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de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Kirkpatrick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et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Al.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ro-RO" dirty="0">
                <a:solidFill>
                  <a:srgbClr val="404040"/>
                </a:solidFill>
                <a:latin typeface="Calibri" panose="020F0502020204030204" pitchFamily="34" charset="0"/>
              </a:rPr>
              <a:t>î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n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1983,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iar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metoda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sa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are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la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baza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algoritmul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dezvoltat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de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Metropolis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et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Al.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În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1953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și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reprezint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un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algoritm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pentru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a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simula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răcirea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materialului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ro-RO" dirty="0">
                <a:solidFill>
                  <a:srgbClr val="404040"/>
                </a:solidFill>
                <a:latin typeface="Calibri" panose="020F0502020204030204" pitchFamily="34" charset="0"/>
              </a:rPr>
              <a:t>P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rocesul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de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răcire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a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unui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metal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se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numește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recoacere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Dacă u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n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material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solid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este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încălzit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peste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punctul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său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de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topire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și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apoi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răcit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înapoi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la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stare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solidă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,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proprietățile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structurale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ale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solidului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rezultat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după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răcire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depind</a:t>
            </a:r>
            <a:r>
              <a:rPr lang="ro-RO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de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viteza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de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răcire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ro-RO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Kirkpatrick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a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sugerat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că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acest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tip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de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simulare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ar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putea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fi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folosit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pentru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a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căuta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soluții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fezabile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ale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problemelor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de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optimizare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cu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scopul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de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a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converge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către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o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soluție</a:t>
            </a:r>
            <a:r>
              <a:rPr lang="ro-RO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rgbClr val="404040"/>
                </a:solidFill>
                <a:latin typeface="Calibri" panose="020F0502020204030204" pitchFamily="34" charset="0"/>
              </a:rPr>
              <a:t>optimă</a:t>
            </a:r>
            <a:r>
              <a:rPr lang="en-US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5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64C9-7F5D-4848-B61F-4F73F07E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Funcția </a:t>
            </a:r>
            <a:r>
              <a:rPr lang="en-US" dirty="0"/>
              <a:t>Goldstein-Price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6F71-3E4A-43D8-ADB7-B6F495160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2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ro-RO" dirty="0"/>
            </a:br>
            <a:r>
              <a:rPr lang="en-US" dirty="0"/>
              <a:t>Formula</a:t>
            </a:r>
            <a:endParaRPr lang="ro-RO" dirty="0"/>
          </a:p>
          <a:p>
            <a:endParaRPr lang="ro-RO" dirty="0"/>
          </a:p>
          <a:p>
            <a:endParaRPr lang="en-US" dirty="0"/>
          </a:p>
          <a:p>
            <a:pPr marL="0" indent="0">
              <a:buNone/>
            </a:pPr>
            <a:r>
              <a:rPr lang="ro-RO" dirty="0"/>
              <a:t>Minimul global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o-RO" dirty="0"/>
              <a:t>Domeniul de căutare</a:t>
            </a:r>
          </a:p>
          <a:p>
            <a:pPr marL="0" indent="0">
              <a:buNone/>
            </a:pPr>
            <a:r>
              <a:rPr lang="ro-RO" dirty="0"/>
              <a:t>					           Plot</a:t>
            </a:r>
          </a:p>
          <a:p>
            <a:endParaRPr lang="ro-RO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DBE7F-ACFF-4CB6-BAD4-1C8CD26B7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907" y="3649249"/>
            <a:ext cx="2245348" cy="6842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A47D06-43FD-4512-9220-DD62BBFC3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392" y="5070613"/>
            <a:ext cx="2707189" cy="6542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7875BF-9BC1-41B5-ACF1-D49B15CF1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271" y="1951632"/>
            <a:ext cx="7954039" cy="12859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43199E-2324-48F0-B5AB-5AE207F93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6797" y="3429000"/>
            <a:ext cx="4056529" cy="328322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38902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36D2140-4AD8-4F77-8F49-7864D8D4B193}"/>
              </a:ext>
            </a:extLst>
          </p:cNvPr>
          <p:cNvSpPr txBox="1"/>
          <p:nvPr/>
        </p:nvSpPr>
        <p:spPr>
          <a:xfrm>
            <a:off x="115411" y="44389"/>
            <a:ext cx="504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Parametrii </a:t>
            </a:r>
            <a:endParaRPr lang="en-US" sz="2800" dirty="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D7ED9320-9DCC-4A80-A3DF-947F268AE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52" y="4536065"/>
            <a:ext cx="119452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Cu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valorile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inițiale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soluția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obținută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este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 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x = -0.0170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 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y = -0.9987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iar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 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f(x, y) = 3.0783 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.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În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continuare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voi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analiza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evoluția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fiecărui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parametru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pe o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serie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de 10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pași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selectând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la final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cea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mai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optimă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valoare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obținută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. La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fiecare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pas,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voi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calcula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media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rezultatelor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obținute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din 10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rulări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efectuate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cu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aceiași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parametri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. Ulterior,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voi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utiliza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aceste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valori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optimizate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pentru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explora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în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continuare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comportamentul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funcției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Goldstein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în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raport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cu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ceilalți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parametri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E62FD-9107-4B22-A3D0-481138378657}"/>
              </a:ext>
            </a:extLst>
          </p:cNvPr>
          <p:cNvSpPr txBox="1"/>
          <p:nvPr/>
        </p:nvSpPr>
        <p:spPr>
          <a:xfrm>
            <a:off x="5299968" y="44389"/>
            <a:ext cx="5699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Rezultat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D388A-042C-B1D7-4E5C-D2E8ABF12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48" y="820226"/>
            <a:ext cx="3835400" cy="326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8D9A6C-3EEB-51EC-A7F3-26DFA8031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248" y="489931"/>
            <a:ext cx="7772400" cy="384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1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0658-203D-A9A4-1E0C-B922EF63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Pas i – temp (</a:t>
            </a:r>
            <a:r>
              <a:rPr lang="en-RO" b="1" dirty="0"/>
              <a:t>exemplu</a:t>
            </a:r>
            <a:r>
              <a:rPr lang="en-RO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41D4F8-3E2F-6C42-E573-ED89D0D47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500" y="2037329"/>
            <a:ext cx="5778500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E623C-3E92-E529-A330-3C147C9F1755}"/>
              </a:ext>
            </a:extLst>
          </p:cNvPr>
          <p:cNvSpPr txBox="1"/>
          <p:nvPr/>
        </p:nvSpPr>
        <p:spPr>
          <a:xfrm>
            <a:off x="6564086" y="2171700"/>
            <a:ext cx="53104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După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rularea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algoritmului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de 10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ori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rezultatele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obținute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indică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faptul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valorile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medii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ale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parametrilor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sunt: 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x = 0.0009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 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y = -0.9992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iar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valoarea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funcției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în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punctul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optimizat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este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 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f(x, y) = 3.0277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  <a:br>
              <a:rPr lang="en-GB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GB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Conform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exemplului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anterior,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voi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analiza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evoluția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parametrului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temp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pe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următorii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9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pași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crescându-i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valoarea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de la 1000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până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la 5500,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în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incrementuri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de 500 de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unități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la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fiecare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pas.</a:t>
            </a:r>
          </a:p>
          <a:p>
            <a:endParaRPr lang="en-GB" dirty="0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66635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70B5-5F27-EA86-08C3-8B44BCF8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Pas </a:t>
            </a:r>
            <a:r>
              <a:rPr lang="en-GB" dirty="0"/>
              <a:t>I</a:t>
            </a:r>
            <a:r>
              <a:rPr lang="en-RO" dirty="0"/>
              <a:t> – temp </a:t>
            </a:r>
            <a:r>
              <a:rPr lang="en-RO" b="1" dirty="0"/>
              <a:t>rezultat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4ECEC-DAAE-C6EC-3412-2C069B1ACCA8}"/>
              </a:ext>
            </a:extLst>
          </p:cNvPr>
          <p:cNvSpPr txBox="1"/>
          <p:nvPr/>
        </p:nvSpPr>
        <p:spPr>
          <a:xfrm>
            <a:off x="7556954" y="2093617"/>
            <a:ext cx="4003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În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urma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celor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10 x 10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rulări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, s-a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constatat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că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valoarea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optimă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pentru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parametrul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b="1" dirty="0">
                <a:solidFill>
                  <a:srgbClr val="0E0E0E"/>
                </a:solidFill>
                <a:effectLst/>
                <a:latin typeface=".AppleSystemUIFont"/>
              </a:rPr>
              <a:t>temp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este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b="1" dirty="0">
                <a:solidFill>
                  <a:srgbClr val="0E0E0E"/>
                </a:solidFill>
                <a:effectLst/>
                <a:latin typeface=".AppleSystemUIFont"/>
              </a:rPr>
              <a:t>1500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.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Începând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de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acum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voi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utiliza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această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valoare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pentru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a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optimiza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parametrii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următori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4A164E-01E5-C5E5-1F36-070F5FD72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45" y="1934089"/>
            <a:ext cx="7308609" cy="251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2430-83C4-223F-1E6C-53D2C75D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 2 - C</a:t>
            </a:r>
            <a:r>
              <a:rPr lang="en-RO" dirty="0"/>
              <a:t>ooling_rate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406AB-A0B9-A4CC-0C3E-7B581A998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0" y="2015732"/>
            <a:ext cx="6368554" cy="345061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Cu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valorile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”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inițiale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”,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soluția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obținută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după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rezultatele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calculate anterior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este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 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x = -0.0024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 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y = -1.000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iar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 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b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f(x, y) = 3.0252 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. 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Conform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metodologiei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precedente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voi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analiza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evoluția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parametrului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b="1" dirty="0" err="1">
                <a:solidFill>
                  <a:srgbClr val="0E0E0E"/>
                </a:solidFill>
                <a:effectLst/>
                <a:latin typeface=".AppleSystemUIFont"/>
              </a:rPr>
              <a:t>cooling_rate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pe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parcursul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a 9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pași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reducând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valoarea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acestuia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de la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0.95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până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la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0.50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cu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decrementări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de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0.05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la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fiecare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pas.</a:t>
            </a:r>
          </a:p>
          <a:p>
            <a:endParaRPr lang="en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C7C3C-1F10-2F75-6208-439836CC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18" y="2015732"/>
            <a:ext cx="39878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3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C3D2-287E-8D56-0381-F49E0F2A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 2 - C</a:t>
            </a:r>
            <a:r>
              <a:rPr lang="en-RO" dirty="0"/>
              <a:t>ooling_rate </a:t>
            </a:r>
            <a:r>
              <a:rPr lang="en-RO" b="1" dirty="0"/>
              <a:t>Rezultat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82752-DF4C-57AB-5880-7842BD9EFDFA}"/>
              </a:ext>
            </a:extLst>
          </p:cNvPr>
          <p:cNvSpPr txBox="1"/>
          <p:nvPr/>
        </p:nvSpPr>
        <p:spPr>
          <a:xfrm>
            <a:off x="8082643" y="2333592"/>
            <a:ext cx="36707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În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urma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celor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10 x 10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rulări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, s-a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constatat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că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valoarea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optimă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pentru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parametrul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b="1" dirty="0" err="1">
                <a:solidFill>
                  <a:srgbClr val="0E0E0E"/>
                </a:solidFill>
                <a:effectLst/>
                <a:latin typeface=".AppleSystemUIFont"/>
              </a:rPr>
              <a:t>cooling_rate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este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b="1" dirty="0">
                <a:solidFill>
                  <a:srgbClr val="0E0E0E"/>
                </a:solidFill>
                <a:latin typeface=".AppleSystemUIFont"/>
              </a:rPr>
              <a:t>0.85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.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Începând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de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acum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voi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utiliza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această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valoare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pentru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a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optimiza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parametrii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000" dirty="0" err="1">
                <a:solidFill>
                  <a:srgbClr val="0E0E0E"/>
                </a:solidFill>
                <a:effectLst/>
                <a:latin typeface=".AppleSystemUIFont"/>
              </a:rPr>
              <a:t>următori</a:t>
            </a:r>
            <a:r>
              <a:rPr lang="en-GB" sz="2000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lang="en-RO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9B75B1-746D-BE7A-F8C5-967736C8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AB02E0-81F1-19C1-D51D-6FC0F04F0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43" y="2171614"/>
            <a:ext cx="7772400" cy="22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1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0FCA-26A6-B327-8A98-CDC4935E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RO" dirty="0"/>
              <a:t>as 3 - iteration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1E9CF2-776B-1C20-A832-5795DB3A1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705" y="2236901"/>
            <a:ext cx="4419600" cy="3302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52F667-E9EC-82E3-BE30-3D137B1F852F}"/>
              </a:ext>
            </a:extLst>
          </p:cNvPr>
          <p:cNvSpPr txBox="1">
            <a:spLocks/>
          </p:cNvSpPr>
          <p:nvPr/>
        </p:nvSpPr>
        <p:spPr>
          <a:xfrm>
            <a:off x="5001305" y="2162594"/>
            <a:ext cx="636855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E0E0E"/>
                </a:solidFill>
                <a:latin typeface=".AppleSystemUIFont"/>
              </a:rPr>
              <a:t>Cu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valorile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”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inițiale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”,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soluția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obținută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după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rezultatele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calculate anterior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este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 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 x = -0.0001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, 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 y = -1.0005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iar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 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f(x, y) = 3.0013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. </a:t>
            </a:r>
          </a:p>
          <a:p>
            <a:r>
              <a:rPr lang="en-GB" dirty="0">
                <a:solidFill>
                  <a:srgbClr val="0E0E0E"/>
                </a:solidFill>
                <a:latin typeface=".AppleSystemUIFont"/>
              </a:rPr>
              <a:t>Conform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metodologiei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precedente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,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voi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analiza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evoluția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parametrului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en-GB" b="1" dirty="0">
                <a:solidFill>
                  <a:srgbClr val="0E0E0E"/>
                </a:solidFill>
                <a:latin typeface=".AppleSystemUIFont"/>
              </a:rPr>
              <a:t>iteration 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pe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parcursul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 a 9 </a:t>
            </a:r>
            <a:r>
              <a:rPr lang="en-GB" dirty="0" err="1">
                <a:solidFill>
                  <a:srgbClr val="0E0E0E"/>
                </a:solidFill>
                <a:latin typeface=".AppleSystemUIFont"/>
              </a:rPr>
              <a:t>pași</a:t>
            </a:r>
            <a:r>
              <a:rPr lang="en-GB" dirty="0">
                <a:solidFill>
                  <a:srgbClr val="0E0E0E"/>
                </a:solidFill>
                <a:latin typeface=".AppleSystemUIFont"/>
              </a:rPr>
              <a:t>,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crescându-i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valoarea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de la 200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până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la 1200,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în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incrementuri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de 100 de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unități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la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fiecare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pas.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5853731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241</TotalTime>
  <Words>1475</Words>
  <Application>Microsoft Macintosh PowerPoint</Application>
  <PresentationFormat>Widescreen</PresentationFormat>
  <Paragraphs>68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.AppleSystemUIFont</vt:lpstr>
      <vt:lpstr>Aptos</vt:lpstr>
      <vt:lpstr>Arial</vt:lpstr>
      <vt:lpstr>Calibri</vt:lpstr>
      <vt:lpstr>Gill Sans MT</vt:lpstr>
      <vt:lpstr>Helvetica</vt:lpstr>
      <vt:lpstr>Gallery</vt:lpstr>
      <vt:lpstr>Simulated Annealing</vt:lpstr>
      <vt:lpstr>Ce este Recoacera Simulată?</vt:lpstr>
      <vt:lpstr>Funcția Goldstein-Price</vt:lpstr>
      <vt:lpstr>PowerPoint Presentation</vt:lpstr>
      <vt:lpstr>Pas i – temp (exemplu)</vt:lpstr>
      <vt:lpstr>Pas I – temp rezultat</vt:lpstr>
      <vt:lpstr>Pas 2 - Cooling_rate </vt:lpstr>
      <vt:lpstr>Pas 2 - Cooling_rate Rezultat</vt:lpstr>
      <vt:lpstr>Pas 3 - iteration</vt:lpstr>
      <vt:lpstr>Pas 3 – iteraration rezultat</vt:lpstr>
      <vt:lpstr>Pas 4 – local_searches</vt:lpstr>
      <vt:lpstr>Pas 4 – local_search Rezultat</vt:lpstr>
      <vt:lpstr>Pas 5 – multiplier</vt:lpstr>
      <vt:lpstr>Pas 5 – multiplier rezultat</vt:lpstr>
      <vt:lpstr>Concluzie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 Annealing</dc:title>
  <dc:creator>Erwin Várdai</dc:creator>
  <cp:lastModifiedBy>Erwin Várdai</cp:lastModifiedBy>
  <cp:revision>12</cp:revision>
  <dcterms:created xsi:type="dcterms:W3CDTF">2024-11-04T10:31:45Z</dcterms:created>
  <dcterms:modified xsi:type="dcterms:W3CDTF">2024-12-08T17:13:26Z</dcterms:modified>
</cp:coreProperties>
</file>