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93"/>
    <p:restoredTop sz="94636"/>
  </p:normalViewPr>
  <p:slideViewPr>
    <p:cSldViewPr snapToGrid="0">
      <p:cViewPr varScale="1">
        <p:scale>
          <a:sx n="129" d="100"/>
          <a:sy n="129" d="100"/>
        </p:scale>
        <p:origin x="9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1E5A6C-F87A-46B1-88A4-86CA5C0AB60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F22C490-C1C4-4B29-855A-1A8F0729736D}">
      <dgm:prSet/>
      <dgm:spPr/>
      <dgm:t>
        <a:bodyPr/>
        <a:lstStyle/>
        <a:p>
          <a:r>
            <a:rPr lang="en-GB" b="1" dirty="0" err="1"/>
            <a:t>Problema</a:t>
          </a:r>
          <a:r>
            <a:rPr lang="en-GB" b="1" dirty="0"/>
            <a:t> </a:t>
          </a:r>
          <a:r>
            <a:rPr lang="en-GB" b="1" dirty="0" err="1"/>
            <a:t>rucsacului</a:t>
          </a:r>
          <a:r>
            <a:rPr lang="en-GB" b="1" dirty="0"/>
            <a:t> (Knapsack Problem)</a:t>
          </a:r>
          <a:r>
            <a:rPr lang="en-GB" dirty="0"/>
            <a:t>:Este o </a:t>
          </a:r>
          <a:r>
            <a:rPr lang="en-GB" dirty="0" err="1"/>
            <a:t>problemă</a:t>
          </a:r>
          <a:r>
            <a:rPr lang="en-GB" dirty="0"/>
            <a:t> </a:t>
          </a:r>
          <a:r>
            <a:rPr lang="en-GB" dirty="0" err="1"/>
            <a:t>clasică</a:t>
          </a:r>
          <a:r>
            <a:rPr lang="en-GB" dirty="0"/>
            <a:t> de </a:t>
          </a:r>
          <a:r>
            <a:rPr lang="en-GB" dirty="0" err="1"/>
            <a:t>optimizare</a:t>
          </a:r>
          <a:r>
            <a:rPr lang="en-GB" dirty="0"/>
            <a:t> </a:t>
          </a:r>
          <a:r>
            <a:rPr lang="en-GB" dirty="0" err="1"/>
            <a:t>combinatorie</a:t>
          </a:r>
          <a:r>
            <a:rPr lang="en-GB" dirty="0"/>
            <a:t>, </a:t>
          </a:r>
          <a:r>
            <a:rPr lang="en-GB" dirty="0" err="1"/>
            <a:t>în</a:t>
          </a:r>
          <a:r>
            <a:rPr lang="en-GB" dirty="0"/>
            <a:t> care </a:t>
          </a:r>
          <a:r>
            <a:rPr lang="en-GB" dirty="0" err="1"/>
            <a:t>scopul</a:t>
          </a:r>
          <a:r>
            <a:rPr lang="en-GB" dirty="0"/>
            <a:t> </a:t>
          </a:r>
          <a:r>
            <a:rPr lang="en-GB" dirty="0" err="1"/>
            <a:t>este</a:t>
          </a:r>
          <a:r>
            <a:rPr lang="en-GB" dirty="0"/>
            <a:t> de a selecta </a:t>
          </a:r>
          <a:r>
            <a:rPr lang="en-GB" dirty="0" err="1"/>
            <a:t>obiecte</a:t>
          </a:r>
          <a:r>
            <a:rPr lang="en-GB" dirty="0"/>
            <a:t> </a:t>
          </a:r>
          <a:r>
            <a:rPr lang="en-GB" dirty="0" err="1"/>
            <a:t>dintr</a:t>
          </a:r>
          <a:r>
            <a:rPr lang="en-GB" dirty="0"/>
            <a:t>-o </a:t>
          </a:r>
          <a:r>
            <a:rPr lang="en-GB" dirty="0" err="1"/>
            <a:t>listă</a:t>
          </a:r>
          <a:r>
            <a:rPr lang="en-GB" dirty="0"/>
            <a:t>, </a:t>
          </a:r>
          <a:r>
            <a:rPr lang="en-GB" dirty="0" err="1"/>
            <a:t>astfel</a:t>
          </a:r>
          <a:r>
            <a:rPr lang="en-GB" dirty="0"/>
            <a:t> </a:t>
          </a:r>
          <a:r>
            <a:rPr lang="en-GB" dirty="0" err="1"/>
            <a:t>încât</a:t>
          </a:r>
          <a:r>
            <a:rPr lang="en-GB" dirty="0"/>
            <a:t> </a:t>
          </a:r>
          <a:r>
            <a:rPr lang="en-GB" dirty="0" err="1"/>
            <a:t>valoarea</a:t>
          </a:r>
          <a:r>
            <a:rPr lang="en-GB" dirty="0"/>
            <a:t> </a:t>
          </a:r>
          <a:r>
            <a:rPr lang="en-GB" dirty="0" err="1"/>
            <a:t>totală</a:t>
          </a:r>
          <a:r>
            <a:rPr lang="en-GB" dirty="0"/>
            <a:t> a </a:t>
          </a:r>
          <a:r>
            <a:rPr lang="en-GB" dirty="0" err="1"/>
            <a:t>obiectelor</a:t>
          </a:r>
          <a:r>
            <a:rPr lang="en-GB" dirty="0"/>
            <a:t> </a:t>
          </a:r>
          <a:r>
            <a:rPr lang="en-GB" dirty="0" err="1"/>
            <a:t>să</a:t>
          </a:r>
          <a:r>
            <a:rPr lang="en-GB" dirty="0"/>
            <a:t> fie </a:t>
          </a:r>
          <a:r>
            <a:rPr lang="en-GB" dirty="0" err="1"/>
            <a:t>maximă</a:t>
          </a:r>
          <a:r>
            <a:rPr lang="en-GB" dirty="0"/>
            <a:t>, </a:t>
          </a:r>
          <a:r>
            <a:rPr lang="en-GB" dirty="0" err="1"/>
            <a:t>iar</a:t>
          </a:r>
          <a:r>
            <a:rPr lang="en-GB" dirty="0"/>
            <a:t> </a:t>
          </a:r>
          <a:r>
            <a:rPr lang="en-GB" dirty="0" err="1"/>
            <a:t>greutatea</a:t>
          </a:r>
          <a:r>
            <a:rPr lang="en-GB" dirty="0"/>
            <a:t> </a:t>
          </a:r>
          <a:r>
            <a:rPr lang="en-GB" dirty="0" err="1"/>
            <a:t>totală</a:t>
          </a:r>
          <a:r>
            <a:rPr lang="en-GB" dirty="0"/>
            <a:t> </a:t>
          </a:r>
          <a:r>
            <a:rPr lang="en-GB" dirty="0" err="1"/>
            <a:t>să</a:t>
          </a:r>
          <a:r>
            <a:rPr lang="en-GB" dirty="0"/>
            <a:t> nu </a:t>
          </a:r>
          <a:r>
            <a:rPr lang="en-GB" dirty="0" err="1"/>
            <a:t>depășească</a:t>
          </a:r>
          <a:r>
            <a:rPr lang="en-GB" dirty="0"/>
            <a:t> </a:t>
          </a:r>
          <a:r>
            <a:rPr lang="en-GB" dirty="0" err="1"/>
            <a:t>capacitatea</a:t>
          </a:r>
          <a:r>
            <a:rPr lang="en-GB" dirty="0"/>
            <a:t> </a:t>
          </a:r>
          <a:r>
            <a:rPr lang="en-GB" dirty="0" err="1"/>
            <a:t>rucsacului</a:t>
          </a:r>
          <a:r>
            <a:rPr lang="en-GB" dirty="0"/>
            <a:t>.</a:t>
          </a:r>
          <a:endParaRPr lang="en-US" dirty="0"/>
        </a:p>
      </dgm:t>
    </dgm:pt>
    <dgm:pt modelId="{15B5115D-DB82-4DB8-B897-EE0427A56A54}" type="parTrans" cxnId="{18FE3B47-9097-4392-A5A6-8C62C837ACD4}">
      <dgm:prSet/>
      <dgm:spPr/>
      <dgm:t>
        <a:bodyPr/>
        <a:lstStyle/>
        <a:p>
          <a:endParaRPr lang="en-US"/>
        </a:p>
      </dgm:t>
    </dgm:pt>
    <dgm:pt modelId="{45B31595-7943-4E89-BE14-B14D68EF6744}" type="sibTrans" cxnId="{18FE3B47-9097-4392-A5A6-8C62C837ACD4}">
      <dgm:prSet/>
      <dgm:spPr/>
      <dgm:t>
        <a:bodyPr/>
        <a:lstStyle/>
        <a:p>
          <a:endParaRPr lang="en-US"/>
        </a:p>
      </dgm:t>
    </dgm:pt>
    <dgm:pt modelId="{A5061F7F-0EA7-4B45-A43D-9EAC4AF93297}">
      <dgm:prSet/>
      <dgm:spPr/>
      <dgm:t>
        <a:bodyPr/>
        <a:lstStyle/>
        <a:p>
          <a:r>
            <a:rPr lang="en-GB" b="1"/>
            <a:t>Algoritmi genetici</a:t>
          </a:r>
          <a:r>
            <a:rPr lang="en-GB"/>
            <a:t>:Algoritmii genetici sunt tehnici de căutare bazate pe procesele naturale de selecție și evoluție. Aceștia sunt utilizați pentru a găsi soluții aproximative la probleme complexe de optimizare.</a:t>
          </a:r>
          <a:endParaRPr lang="en-US"/>
        </a:p>
      </dgm:t>
    </dgm:pt>
    <dgm:pt modelId="{01CFC80A-4907-4457-95B3-4055CE46CD87}" type="parTrans" cxnId="{D84E9FAC-092A-437F-868D-CE23C8F812A8}">
      <dgm:prSet/>
      <dgm:spPr/>
      <dgm:t>
        <a:bodyPr/>
        <a:lstStyle/>
        <a:p>
          <a:endParaRPr lang="en-US"/>
        </a:p>
      </dgm:t>
    </dgm:pt>
    <dgm:pt modelId="{8BE2F136-8ADA-4F8B-92DA-B17584FD3641}" type="sibTrans" cxnId="{D84E9FAC-092A-437F-868D-CE23C8F812A8}">
      <dgm:prSet/>
      <dgm:spPr/>
      <dgm:t>
        <a:bodyPr/>
        <a:lstStyle/>
        <a:p>
          <a:endParaRPr lang="en-US"/>
        </a:p>
      </dgm:t>
    </dgm:pt>
    <dgm:pt modelId="{4B6FCCCD-87A7-4501-8B33-8CE72840D4B4}" type="pres">
      <dgm:prSet presAssocID="{371E5A6C-F87A-46B1-88A4-86CA5C0AB606}" presName="root" presStyleCnt="0">
        <dgm:presLayoutVars>
          <dgm:dir/>
          <dgm:resizeHandles val="exact"/>
        </dgm:presLayoutVars>
      </dgm:prSet>
      <dgm:spPr/>
    </dgm:pt>
    <dgm:pt modelId="{72223CDD-A120-4EA7-A900-B6BDBB0547B1}" type="pres">
      <dgm:prSet presAssocID="{3F22C490-C1C4-4B29-855A-1A8F0729736D}" presName="compNode" presStyleCnt="0"/>
      <dgm:spPr/>
    </dgm:pt>
    <dgm:pt modelId="{58B161DC-E80D-4C7D-BD4C-C38F3733E6E4}" type="pres">
      <dgm:prSet presAssocID="{3F22C490-C1C4-4B29-855A-1A8F0729736D}" presName="bgRect" presStyleLbl="bgShp" presStyleIdx="0" presStyleCnt="2"/>
      <dgm:spPr/>
    </dgm:pt>
    <dgm:pt modelId="{0A89D6B5-3B93-43E2-A050-22DB7956110D}" type="pres">
      <dgm:prSet presAssocID="{3F22C490-C1C4-4B29-855A-1A8F0729736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C8C9DDC6-C58F-4FCE-8814-C59C90D9390F}" type="pres">
      <dgm:prSet presAssocID="{3F22C490-C1C4-4B29-855A-1A8F0729736D}" presName="spaceRect" presStyleCnt="0"/>
      <dgm:spPr/>
    </dgm:pt>
    <dgm:pt modelId="{900DE962-8F05-4045-AECA-4C076E11A09E}" type="pres">
      <dgm:prSet presAssocID="{3F22C490-C1C4-4B29-855A-1A8F0729736D}" presName="parTx" presStyleLbl="revTx" presStyleIdx="0" presStyleCnt="2">
        <dgm:presLayoutVars>
          <dgm:chMax val="0"/>
          <dgm:chPref val="0"/>
        </dgm:presLayoutVars>
      </dgm:prSet>
      <dgm:spPr/>
    </dgm:pt>
    <dgm:pt modelId="{6FE5F467-8BD3-40D3-8423-6B625D832A4F}" type="pres">
      <dgm:prSet presAssocID="{45B31595-7943-4E89-BE14-B14D68EF6744}" presName="sibTrans" presStyleCnt="0"/>
      <dgm:spPr/>
    </dgm:pt>
    <dgm:pt modelId="{352D12B0-B0AE-4A44-A619-5CA7BF617239}" type="pres">
      <dgm:prSet presAssocID="{A5061F7F-0EA7-4B45-A43D-9EAC4AF93297}" presName="compNode" presStyleCnt="0"/>
      <dgm:spPr/>
    </dgm:pt>
    <dgm:pt modelId="{2F0810C9-1609-46FB-90C4-924117FFA36C}" type="pres">
      <dgm:prSet presAssocID="{A5061F7F-0EA7-4B45-A43D-9EAC4AF93297}" presName="bgRect" presStyleLbl="bgShp" presStyleIdx="1" presStyleCnt="2"/>
      <dgm:spPr/>
    </dgm:pt>
    <dgm:pt modelId="{382BC27B-FBEA-4793-BA13-680491B55073}" type="pres">
      <dgm:prSet presAssocID="{A5061F7F-0EA7-4B45-A43D-9EAC4AF9329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rtial Sun"/>
        </a:ext>
      </dgm:extLst>
    </dgm:pt>
    <dgm:pt modelId="{53E02D90-0E6A-4F35-B11E-13FC7E4626B2}" type="pres">
      <dgm:prSet presAssocID="{A5061F7F-0EA7-4B45-A43D-9EAC4AF93297}" presName="spaceRect" presStyleCnt="0"/>
      <dgm:spPr/>
    </dgm:pt>
    <dgm:pt modelId="{CBBC459B-1EC2-42D9-86D6-CED98A3A6533}" type="pres">
      <dgm:prSet presAssocID="{A5061F7F-0EA7-4B45-A43D-9EAC4AF9329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8FE3B47-9097-4392-A5A6-8C62C837ACD4}" srcId="{371E5A6C-F87A-46B1-88A4-86CA5C0AB606}" destId="{3F22C490-C1C4-4B29-855A-1A8F0729736D}" srcOrd="0" destOrd="0" parTransId="{15B5115D-DB82-4DB8-B897-EE0427A56A54}" sibTransId="{45B31595-7943-4E89-BE14-B14D68EF6744}"/>
    <dgm:cxn modelId="{0626D1A4-F41B-43AE-B7E0-1EB9DB70D597}" type="presOf" srcId="{371E5A6C-F87A-46B1-88A4-86CA5C0AB606}" destId="{4B6FCCCD-87A7-4501-8B33-8CE72840D4B4}" srcOrd="0" destOrd="0" presId="urn:microsoft.com/office/officeart/2018/2/layout/IconVerticalSolidList"/>
    <dgm:cxn modelId="{D84E9FAC-092A-437F-868D-CE23C8F812A8}" srcId="{371E5A6C-F87A-46B1-88A4-86CA5C0AB606}" destId="{A5061F7F-0EA7-4B45-A43D-9EAC4AF93297}" srcOrd="1" destOrd="0" parTransId="{01CFC80A-4907-4457-95B3-4055CE46CD87}" sibTransId="{8BE2F136-8ADA-4F8B-92DA-B17584FD3641}"/>
    <dgm:cxn modelId="{E57AEBBA-D619-4F4D-AC79-FD560CDB8E9B}" type="presOf" srcId="{3F22C490-C1C4-4B29-855A-1A8F0729736D}" destId="{900DE962-8F05-4045-AECA-4C076E11A09E}" srcOrd="0" destOrd="0" presId="urn:microsoft.com/office/officeart/2018/2/layout/IconVerticalSolidList"/>
    <dgm:cxn modelId="{E73530D2-9E58-4FB8-98CD-0ED79BB33218}" type="presOf" srcId="{A5061F7F-0EA7-4B45-A43D-9EAC4AF93297}" destId="{CBBC459B-1EC2-42D9-86D6-CED98A3A6533}" srcOrd="0" destOrd="0" presId="urn:microsoft.com/office/officeart/2018/2/layout/IconVerticalSolidList"/>
    <dgm:cxn modelId="{63194193-F9E1-4DE4-A7D1-99DD9921CF73}" type="presParOf" srcId="{4B6FCCCD-87A7-4501-8B33-8CE72840D4B4}" destId="{72223CDD-A120-4EA7-A900-B6BDBB0547B1}" srcOrd="0" destOrd="0" presId="urn:microsoft.com/office/officeart/2018/2/layout/IconVerticalSolidList"/>
    <dgm:cxn modelId="{9C8697EA-6588-43BA-B9F7-658BE071B1B4}" type="presParOf" srcId="{72223CDD-A120-4EA7-A900-B6BDBB0547B1}" destId="{58B161DC-E80D-4C7D-BD4C-C38F3733E6E4}" srcOrd="0" destOrd="0" presId="urn:microsoft.com/office/officeart/2018/2/layout/IconVerticalSolidList"/>
    <dgm:cxn modelId="{C62CC5F1-E490-4476-9FE6-6F781CA719D8}" type="presParOf" srcId="{72223CDD-A120-4EA7-A900-B6BDBB0547B1}" destId="{0A89D6B5-3B93-43E2-A050-22DB7956110D}" srcOrd="1" destOrd="0" presId="urn:microsoft.com/office/officeart/2018/2/layout/IconVerticalSolidList"/>
    <dgm:cxn modelId="{31C92D56-A084-423C-AC65-665703A7EAC3}" type="presParOf" srcId="{72223CDD-A120-4EA7-A900-B6BDBB0547B1}" destId="{C8C9DDC6-C58F-4FCE-8814-C59C90D9390F}" srcOrd="2" destOrd="0" presId="urn:microsoft.com/office/officeart/2018/2/layout/IconVerticalSolidList"/>
    <dgm:cxn modelId="{D30E50E1-31EB-4587-8B39-CC768C4FD4A1}" type="presParOf" srcId="{72223CDD-A120-4EA7-A900-B6BDBB0547B1}" destId="{900DE962-8F05-4045-AECA-4C076E11A09E}" srcOrd="3" destOrd="0" presId="urn:microsoft.com/office/officeart/2018/2/layout/IconVerticalSolidList"/>
    <dgm:cxn modelId="{757A96A8-D98A-46BF-9214-B589AAF46380}" type="presParOf" srcId="{4B6FCCCD-87A7-4501-8B33-8CE72840D4B4}" destId="{6FE5F467-8BD3-40D3-8423-6B625D832A4F}" srcOrd="1" destOrd="0" presId="urn:microsoft.com/office/officeart/2018/2/layout/IconVerticalSolidList"/>
    <dgm:cxn modelId="{8133A0E9-2FE7-44DD-96D8-6F78EA801AD7}" type="presParOf" srcId="{4B6FCCCD-87A7-4501-8B33-8CE72840D4B4}" destId="{352D12B0-B0AE-4A44-A619-5CA7BF617239}" srcOrd="2" destOrd="0" presId="urn:microsoft.com/office/officeart/2018/2/layout/IconVerticalSolidList"/>
    <dgm:cxn modelId="{7BE94BD1-5B6C-43B5-990B-B0536DBB13DB}" type="presParOf" srcId="{352D12B0-B0AE-4A44-A619-5CA7BF617239}" destId="{2F0810C9-1609-46FB-90C4-924117FFA36C}" srcOrd="0" destOrd="0" presId="urn:microsoft.com/office/officeart/2018/2/layout/IconVerticalSolidList"/>
    <dgm:cxn modelId="{180C3885-1FB9-4B05-9F54-9726A20E0FE5}" type="presParOf" srcId="{352D12B0-B0AE-4A44-A619-5CA7BF617239}" destId="{382BC27B-FBEA-4793-BA13-680491B55073}" srcOrd="1" destOrd="0" presId="urn:microsoft.com/office/officeart/2018/2/layout/IconVerticalSolidList"/>
    <dgm:cxn modelId="{E5650569-D72D-43F8-AA23-1C020123905A}" type="presParOf" srcId="{352D12B0-B0AE-4A44-A619-5CA7BF617239}" destId="{53E02D90-0E6A-4F35-B11E-13FC7E4626B2}" srcOrd="2" destOrd="0" presId="urn:microsoft.com/office/officeart/2018/2/layout/IconVerticalSolidList"/>
    <dgm:cxn modelId="{D17E2F97-E4AE-4DFA-821E-B64B2006211F}" type="presParOf" srcId="{352D12B0-B0AE-4A44-A619-5CA7BF617239}" destId="{CBBC459B-1EC2-42D9-86D6-CED98A3A653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B161DC-E80D-4C7D-BD4C-C38F3733E6E4}">
      <dsp:nvSpPr>
        <dsp:cNvPr id="0" name=""/>
        <dsp:cNvSpPr/>
      </dsp:nvSpPr>
      <dsp:spPr>
        <a:xfrm>
          <a:off x="0" y="474989"/>
          <a:ext cx="7731125" cy="95967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89D6B5-3B93-43E2-A050-22DB7956110D}">
      <dsp:nvSpPr>
        <dsp:cNvPr id="0" name=""/>
        <dsp:cNvSpPr/>
      </dsp:nvSpPr>
      <dsp:spPr>
        <a:xfrm>
          <a:off x="290301" y="690916"/>
          <a:ext cx="527820" cy="5278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DE962-8F05-4045-AECA-4C076E11A09E}">
      <dsp:nvSpPr>
        <dsp:cNvPr id="0" name=""/>
        <dsp:cNvSpPr/>
      </dsp:nvSpPr>
      <dsp:spPr>
        <a:xfrm>
          <a:off x="1108422" y="474989"/>
          <a:ext cx="6622702" cy="959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565" tIns="101565" rIns="101565" bIns="10156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 err="1"/>
            <a:t>Problema</a:t>
          </a:r>
          <a:r>
            <a:rPr lang="en-GB" sz="1400" b="1" kern="1200" dirty="0"/>
            <a:t> </a:t>
          </a:r>
          <a:r>
            <a:rPr lang="en-GB" sz="1400" b="1" kern="1200" dirty="0" err="1"/>
            <a:t>rucsacului</a:t>
          </a:r>
          <a:r>
            <a:rPr lang="en-GB" sz="1400" b="1" kern="1200" dirty="0"/>
            <a:t> (Knapsack Problem)</a:t>
          </a:r>
          <a:r>
            <a:rPr lang="en-GB" sz="1400" kern="1200" dirty="0"/>
            <a:t>:Este o </a:t>
          </a:r>
          <a:r>
            <a:rPr lang="en-GB" sz="1400" kern="1200" dirty="0" err="1"/>
            <a:t>problemă</a:t>
          </a:r>
          <a:r>
            <a:rPr lang="en-GB" sz="1400" kern="1200" dirty="0"/>
            <a:t> </a:t>
          </a:r>
          <a:r>
            <a:rPr lang="en-GB" sz="1400" kern="1200" dirty="0" err="1"/>
            <a:t>clasică</a:t>
          </a:r>
          <a:r>
            <a:rPr lang="en-GB" sz="1400" kern="1200" dirty="0"/>
            <a:t> de </a:t>
          </a:r>
          <a:r>
            <a:rPr lang="en-GB" sz="1400" kern="1200" dirty="0" err="1"/>
            <a:t>optimizare</a:t>
          </a:r>
          <a:r>
            <a:rPr lang="en-GB" sz="1400" kern="1200" dirty="0"/>
            <a:t> </a:t>
          </a:r>
          <a:r>
            <a:rPr lang="en-GB" sz="1400" kern="1200" dirty="0" err="1"/>
            <a:t>combinatorie</a:t>
          </a:r>
          <a:r>
            <a:rPr lang="en-GB" sz="1400" kern="1200" dirty="0"/>
            <a:t>, </a:t>
          </a:r>
          <a:r>
            <a:rPr lang="en-GB" sz="1400" kern="1200" dirty="0" err="1"/>
            <a:t>în</a:t>
          </a:r>
          <a:r>
            <a:rPr lang="en-GB" sz="1400" kern="1200" dirty="0"/>
            <a:t> care </a:t>
          </a:r>
          <a:r>
            <a:rPr lang="en-GB" sz="1400" kern="1200" dirty="0" err="1"/>
            <a:t>scopul</a:t>
          </a:r>
          <a:r>
            <a:rPr lang="en-GB" sz="1400" kern="1200" dirty="0"/>
            <a:t> </a:t>
          </a:r>
          <a:r>
            <a:rPr lang="en-GB" sz="1400" kern="1200" dirty="0" err="1"/>
            <a:t>este</a:t>
          </a:r>
          <a:r>
            <a:rPr lang="en-GB" sz="1400" kern="1200" dirty="0"/>
            <a:t> de a selecta </a:t>
          </a:r>
          <a:r>
            <a:rPr lang="en-GB" sz="1400" kern="1200" dirty="0" err="1"/>
            <a:t>obiecte</a:t>
          </a:r>
          <a:r>
            <a:rPr lang="en-GB" sz="1400" kern="1200" dirty="0"/>
            <a:t> </a:t>
          </a:r>
          <a:r>
            <a:rPr lang="en-GB" sz="1400" kern="1200" dirty="0" err="1"/>
            <a:t>dintr</a:t>
          </a:r>
          <a:r>
            <a:rPr lang="en-GB" sz="1400" kern="1200" dirty="0"/>
            <a:t>-o </a:t>
          </a:r>
          <a:r>
            <a:rPr lang="en-GB" sz="1400" kern="1200" dirty="0" err="1"/>
            <a:t>listă</a:t>
          </a:r>
          <a:r>
            <a:rPr lang="en-GB" sz="1400" kern="1200" dirty="0"/>
            <a:t>, </a:t>
          </a:r>
          <a:r>
            <a:rPr lang="en-GB" sz="1400" kern="1200" dirty="0" err="1"/>
            <a:t>astfel</a:t>
          </a:r>
          <a:r>
            <a:rPr lang="en-GB" sz="1400" kern="1200" dirty="0"/>
            <a:t> </a:t>
          </a:r>
          <a:r>
            <a:rPr lang="en-GB" sz="1400" kern="1200" dirty="0" err="1"/>
            <a:t>încât</a:t>
          </a:r>
          <a:r>
            <a:rPr lang="en-GB" sz="1400" kern="1200" dirty="0"/>
            <a:t> </a:t>
          </a:r>
          <a:r>
            <a:rPr lang="en-GB" sz="1400" kern="1200" dirty="0" err="1"/>
            <a:t>valoarea</a:t>
          </a:r>
          <a:r>
            <a:rPr lang="en-GB" sz="1400" kern="1200" dirty="0"/>
            <a:t> </a:t>
          </a:r>
          <a:r>
            <a:rPr lang="en-GB" sz="1400" kern="1200" dirty="0" err="1"/>
            <a:t>totală</a:t>
          </a:r>
          <a:r>
            <a:rPr lang="en-GB" sz="1400" kern="1200" dirty="0"/>
            <a:t> a </a:t>
          </a:r>
          <a:r>
            <a:rPr lang="en-GB" sz="1400" kern="1200" dirty="0" err="1"/>
            <a:t>obiectelor</a:t>
          </a:r>
          <a:r>
            <a:rPr lang="en-GB" sz="1400" kern="1200" dirty="0"/>
            <a:t> </a:t>
          </a:r>
          <a:r>
            <a:rPr lang="en-GB" sz="1400" kern="1200" dirty="0" err="1"/>
            <a:t>să</a:t>
          </a:r>
          <a:r>
            <a:rPr lang="en-GB" sz="1400" kern="1200" dirty="0"/>
            <a:t> fie </a:t>
          </a:r>
          <a:r>
            <a:rPr lang="en-GB" sz="1400" kern="1200" dirty="0" err="1"/>
            <a:t>maximă</a:t>
          </a:r>
          <a:r>
            <a:rPr lang="en-GB" sz="1400" kern="1200" dirty="0"/>
            <a:t>, </a:t>
          </a:r>
          <a:r>
            <a:rPr lang="en-GB" sz="1400" kern="1200" dirty="0" err="1"/>
            <a:t>iar</a:t>
          </a:r>
          <a:r>
            <a:rPr lang="en-GB" sz="1400" kern="1200" dirty="0"/>
            <a:t> </a:t>
          </a:r>
          <a:r>
            <a:rPr lang="en-GB" sz="1400" kern="1200" dirty="0" err="1"/>
            <a:t>greutatea</a:t>
          </a:r>
          <a:r>
            <a:rPr lang="en-GB" sz="1400" kern="1200" dirty="0"/>
            <a:t> </a:t>
          </a:r>
          <a:r>
            <a:rPr lang="en-GB" sz="1400" kern="1200" dirty="0" err="1"/>
            <a:t>totală</a:t>
          </a:r>
          <a:r>
            <a:rPr lang="en-GB" sz="1400" kern="1200" dirty="0"/>
            <a:t> </a:t>
          </a:r>
          <a:r>
            <a:rPr lang="en-GB" sz="1400" kern="1200" dirty="0" err="1"/>
            <a:t>să</a:t>
          </a:r>
          <a:r>
            <a:rPr lang="en-GB" sz="1400" kern="1200" dirty="0"/>
            <a:t> nu </a:t>
          </a:r>
          <a:r>
            <a:rPr lang="en-GB" sz="1400" kern="1200" dirty="0" err="1"/>
            <a:t>depășească</a:t>
          </a:r>
          <a:r>
            <a:rPr lang="en-GB" sz="1400" kern="1200" dirty="0"/>
            <a:t> </a:t>
          </a:r>
          <a:r>
            <a:rPr lang="en-GB" sz="1400" kern="1200" dirty="0" err="1"/>
            <a:t>capacitatea</a:t>
          </a:r>
          <a:r>
            <a:rPr lang="en-GB" sz="1400" kern="1200" dirty="0"/>
            <a:t> </a:t>
          </a:r>
          <a:r>
            <a:rPr lang="en-GB" sz="1400" kern="1200" dirty="0" err="1"/>
            <a:t>rucsacului</a:t>
          </a:r>
          <a:r>
            <a:rPr lang="en-GB" sz="1400" kern="1200" dirty="0"/>
            <a:t>.</a:t>
          </a:r>
          <a:endParaRPr lang="en-US" sz="1400" kern="1200" dirty="0"/>
        </a:p>
      </dsp:txBody>
      <dsp:txXfrm>
        <a:off x="1108422" y="474989"/>
        <a:ext cx="6622702" cy="959673"/>
      </dsp:txXfrm>
    </dsp:sp>
    <dsp:sp modelId="{2F0810C9-1609-46FB-90C4-924117FFA36C}">
      <dsp:nvSpPr>
        <dsp:cNvPr id="0" name=""/>
        <dsp:cNvSpPr/>
      </dsp:nvSpPr>
      <dsp:spPr>
        <a:xfrm>
          <a:off x="0" y="1667311"/>
          <a:ext cx="7731125" cy="95967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2BC27B-FBEA-4793-BA13-680491B55073}">
      <dsp:nvSpPr>
        <dsp:cNvPr id="0" name=""/>
        <dsp:cNvSpPr/>
      </dsp:nvSpPr>
      <dsp:spPr>
        <a:xfrm>
          <a:off x="290301" y="1883238"/>
          <a:ext cx="527820" cy="5278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BC459B-1EC2-42D9-86D6-CED98A3A6533}">
      <dsp:nvSpPr>
        <dsp:cNvPr id="0" name=""/>
        <dsp:cNvSpPr/>
      </dsp:nvSpPr>
      <dsp:spPr>
        <a:xfrm>
          <a:off x="1108422" y="1667311"/>
          <a:ext cx="6622702" cy="959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565" tIns="101565" rIns="101565" bIns="10156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/>
            <a:t>Algoritmi genetici</a:t>
          </a:r>
          <a:r>
            <a:rPr lang="en-GB" sz="1400" kern="1200"/>
            <a:t>:Algoritmii genetici sunt tehnici de căutare bazate pe procesele naturale de selecție și evoluție. Aceștia sunt utilizați pentru a găsi soluții aproximative la probleme complexe de optimizare.</a:t>
          </a:r>
          <a:endParaRPr lang="en-US" sz="1400" kern="1200"/>
        </a:p>
      </dsp:txBody>
      <dsp:txXfrm>
        <a:off x="1108422" y="1667311"/>
        <a:ext cx="6622702" cy="9596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5883-038C-4696-8E27-1811E470D6D4}" type="datetime1">
              <a:rPr lang="en-US" smtClean="0"/>
              <a:t>1/12/25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297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A6D4-154B-4E4D-9001-7A6C328D243E}" type="datetime1">
              <a:rPr lang="en-US" smtClean="0"/>
              <a:t>1/12/25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8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0999-9BD6-4929-BDEC-B84E21C16701}" type="datetime1">
              <a:rPr lang="en-US" smtClean="0"/>
              <a:t>1/12/25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558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1/12/25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297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5005-EC25-4FB9-B19B-2437F0B120D2}" type="datetime1">
              <a:rPr lang="en-US" smtClean="0"/>
              <a:t>1/12/25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026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3B5C-2325-42FF-AF91-C1451D9D66CC}" type="datetime1">
              <a:rPr lang="en-US" smtClean="0"/>
              <a:t>1/12/25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90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4764-F656-4735-9820-9886F8DF1D6A}" type="datetime1">
              <a:rPr lang="en-US" smtClean="0"/>
              <a:t>1/12/25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795227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AC11-ACC3-4129-BBD7-C580BF1A4EE7}" type="datetime1">
              <a:rPr lang="en-US" smtClean="0"/>
              <a:t>1/12/25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949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F7F3-E406-44E2-93AF-674B3F1A2E51}" type="datetime1">
              <a:rPr lang="en-US" smtClean="0"/>
              <a:t>1/12/25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135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DD93-7C9D-4E53-81F0-DDE57FEA7EDB}" type="datetime1">
              <a:rPr lang="en-US" smtClean="0"/>
              <a:t>1/12/25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23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DF7BC28-59DE-4F83-B4A1-497203279FAD}" type="datetime1">
              <a:rPr lang="en-US" smtClean="0"/>
              <a:t>1/12/25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843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BDC4764-F656-4735-9820-9886F8DF1D6A}" type="datetime1">
              <a:rPr lang="en-US" smtClean="0"/>
              <a:t>1/12/25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318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igsaw puzzles in plastic figures">
            <a:extLst>
              <a:ext uri="{FF2B5EF4-FFF2-40B4-BE49-F238E27FC236}">
                <a16:creationId xmlns:a16="http://schemas.microsoft.com/office/drawing/2014/main" id="{E4224C01-41A5-6674-5605-07FD0A229B2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9386" b="938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9DBF8A-1063-C2D1-E53A-24E3CC1C7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noFill/>
          <a:ln w="38100" cap="sq">
            <a:solidFill>
              <a:schemeClr val="tx1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en-RO">
                <a:solidFill>
                  <a:schemeClr val="tx1"/>
                </a:solidFill>
              </a:rPr>
              <a:t>Problema rucsacului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FA153C-2A93-3266-2809-7E5D6C7F7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</p:spPr>
        <p:txBody>
          <a:bodyPr>
            <a:normAutofit/>
          </a:bodyPr>
          <a:lstStyle/>
          <a:p>
            <a:r>
              <a:rPr lang="en-RO" dirty="0">
                <a:solidFill>
                  <a:schemeClr val="tx1"/>
                </a:solidFill>
              </a:rPr>
              <a:t>Várdai Erwin</a:t>
            </a:r>
          </a:p>
        </p:txBody>
      </p:sp>
    </p:spTree>
    <p:extLst>
      <p:ext uri="{BB962C8B-B14F-4D97-AF65-F5344CB8AC3E}">
        <p14:creationId xmlns:p14="http://schemas.microsoft.com/office/powerpoint/2010/main" val="658808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31082-B2FD-1591-D225-C15A6845D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640079"/>
            <a:ext cx="3402531" cy="5272242"/>
          </a:xfrm>
        </p:spPr>
        <p:txBody>
          <a:bodyPr>
            <a:normAutofit/>
          </a:bodyPr>
          <a:lstStyle/>
          <a:p>
            <a:r>
              <a:rPr lang="en-GB" sz="2000" b="1" err="1">
                <a:effectLst/>
                <a:latin typeface=".AppleSystemUIFont"/>
              </a:rPr>
              <a:t>Funcția</a:t>
            </a:r>
            <a:r>
              <a:rPr lang="en-GB" sz="2000" b="1">
                <a:effectLst/>
                <a:latin typeface=".AppleSystemUIFont"/>
              </a:rPr>
              <a:t> </a:t>
            </a:r>
            <a:r>
              <a:rPr lang="en-GB" sz="2000" err="1">
                <a:effectLst/>
                <a:latin typeface=".AppleSystemUIFontMonospaced"/>
              </a:rPr>
              <a:t>optimizeaza_mutatii</a:t>
            </a:r>
            <a:endParaRPr lang="en-RO" sz="2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CB6DF-3DD9-2BA1-61C2-FFC0AD541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2103" y="640079"/>
            <a:ext cx="6883072" cy="2834737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900"/>
              </a:spcBef>
              <a:buNone/>
            </a:pPr>
            <a:r>
              <a:rPr lang="en-GB" sz="1500">
                <a:effectLst/>
                <a:latin typeface=".AppleSystemUIFont"/>
              </a:rPr>
              <a:t>• </a:t>
            </a:r>
            <a:r>
              <a:rPr lang="en-GB" sz="1500" b="1" err="1">
                <a:effectLst/>
                <a:latin typeface=".AppleSystemUIFont"/>
              </a:rPr>
              <a:t>Descriere</a:t>
            </a:r>
            <a:r>
              <a:rPr lang="en-GB" sz="1500" b="1">
                <a:effectLst/>
                <a:latin typeface=".AppleSystemUIFont"/>
              </a:rPr>
              <a:t>:</a:t>
            </a:r>
            <a:r>
              <a:rPr lang="en-GB" sz="1500">
                <a:effectLst/>
                <a:latin typeface=".AppleSystemUIFont"/>
              </a:rPr>
              <a:t> </a:t>
            </a:r>
            <a:r>
              <a:rPr lang="en-GB" sz="1500" err="1">
                <a:effectLst/>
                <a:latin typeface=".AppleSystemUIFont"/>
              </a:rPr>
              <a:t>Optimizează</a:t>
            </a:r>
            <a:r>
              <a:rPr lang="en-GB" sz="1500">
                <a:effectLst/>
                <a:latin typeface=".AppleSystemUIFont"/>
              </a:rPr>
              <a:t> </a:t>
            </a:r>
            <a:r>
              <a:rPr lang="en-GB" sz="1500" err="1">
                <a:effectLst/>
                <a:latin typeface=".AppleSystemUIFont"/>
              </a:rPr>
              <a:t>mutațiile</a:t>
            </a:r>
            <a:r>
              <a:rPr lang="en-GB" sz="1500">
                <a:effectLst/>
                <a:latin typeface=".AppleSystemUIFont"/>
              </a:rPr>
              <a:t> </a:t>
            </a:r>
            <a:r>
              <a:rPr lang="en-GB" sz="1500" err="1">
                <a:effectLst/>
                <a:latin typeface=".AppleSystemUIFont"/>
              </a:rPr>
              <a:t>pentru</a:t>
            </a:r>
            <a:r>
              <a:rPr lang="en-GB" sz="1500">
                <a:effectLst/>
                <a:latin typeface=".AppleSystemUIFont"/>
              </a:rPr>
              <a:t> a </a:t>
            </a:r>
            <a:r>
              <a:rPr lang="en-GB" sz="1500" err="1">
                <a:effectLst/>
                <a:latin typeface=".AppleSystemUIFont"/>
              </a:rPr>
              <a:t>respecta</a:t>
            </a:r>
            <a:r>
              <a:rPr lang="en-GB" sz="1500">
                <a:effectLst/>
                <a:latin typeface=".AppleSystemUIFont"/>
              </a:rPr>
              <a:t> </a:t>
            </a:r>
            <a:r>
              <a:rPr lang="en-GB" sz="1500" err="1">
                <a:effectLst/>
                <a:latin typeface=".AppleSystemUIFont"/>
              </a:rPr>
              <a:t>constrângerile</a:t>
            </a:r>
            <a:r>
              <a:rPr lang="en-GB" sz="1500">
                <a:effectLst/>
                <a:latin typeface=".AppleSystemUIFont"/>
              </a:rPr>
              <a:t> </a:t>
            </a:r>
            <a:r>
              <a:rPr lang="en-GB" sz="1500" err="1">
                <a:effectLst/>
                <a:latin typeface=".AppleSystemUIFont"/>
              </a:rPr>
              <a:t>capacității</a:t>
            </a:r>
            <a:r>
              <a:rPr lang="en-GB" sz="1500">
                <a:effectLst/>
                <a:latin typeface=".AppleSystemUIFont"/>
              </a:rPr>
              <a:t> </a:t>
            </a:r>
            <a:r>
              <a:rPr lang="en-GB" sz="1500" err="1">
                <a:effectLst/>
                <a:latin typeface=".AppleSystemUIFont"/>
              </a:rPr>
              <a:t>maxime</a:t>
            </a:r>
            <a:r>
              <a:rPr lang="en-GB" sz="1500">
                <a:effectLst/>
                <a:latin typeface=".AppleSystemUIFont"/>
              </a:rPr>
              <a:t>.</a:t>
            </a:r>
          </a:p>
          <a:p>
            <a:pPr marL="0" indent="0">
              <a:lnSpc>
                <a:spcPct val="90000"/>
              </a:lnSpc>
              <a:spcBef>
                <a:spcPts val="900"/>
              </a:spcBef>
              <a:buNone/>
            </a:pPr>
            <a:r>
              <a:rPr lang="en-GB" sz="1500">
                <a:effectLst/>
                <a:latin typeface=".AppleSystemUIFont"/>
              </a:rPr>
              <a:t>• </a:t>
            </a:r>
            <a:r>
              <a:rPr lang="en-GB" sz="1500" b="1">
                <a:effectLst/>
                <a:latin typeface=".AppleSystemUIFont"/>
              </a:rPr>
              <a:t>Ce face:</a:t>
            </a:r>
            <a:endParaRPr lang="en-GB" sz="1500">
              <a:effectLst/>
              <a:latin typeface=".AppleSystemUIFont"/>
            </a:endParaRPr>
          </a:p>
          <a:p>
            <a:pPr>
              <a:lnSpc>
                <a:spcPct val="90000"/>
              </a:lnSpc>
              <a:spcBef>
                <a:spcPts val="900"/>
              </a:spcBef>
            </a:pPr>
            <a:r>
              <a:rPr lang="en-GB" sz="1500">
                <a:effectLst/>
                <a:latin typeface=".AppleSystemUIFont"/>
              </a:rPr>
              <a:t>• </a:t>
            </a:r>
            <a:r>
              <a:rPr lang="en-GB" sz="1500" err="1">
                <a:effectLst/>
                <a:latin typeface=".AppleSystemUIFont"/>
              </a:rPr>
              <a:t>Verifică</a:t>
            </a:r>
            <a:r>
              <a:rPr lang="en-GB" sz="1500">
                <a:effectLst/>
                <a:latin typeface=".AppleSystemUIFont"/>
              </a:rPr>
              <a:t> </a:t>
            </a:r>
            <a:r>
              <a:rPr lang="en-GB" sz="1500" err="1">
                <a:effectLst/>
                <a:latin typeface=".AppleSystemUIFont"/>
              </a:rPr>
              <a:t>dacă</a:t>
            </a:r>
            <a:r>
              <a:rPr lang="en-GB" sz="1500">
                <a:effectLst/>
                <a:latin typeface=".AppleSystemUIFont"/>
              </a:rPr>
              <a:t> </a:t>
            </a:r>
            <a:r>
              <a:rPr lang="en-GB" sz="1500" err="1">
                <a:effectLst/>
                <a:latin typeface=".AppleSystemUIFont"/>
              </a:rPr>
              <a:t>mutațiile</a:t>
            </a:r>
            <a:r>
              <a:rPr lang="en-GB" sz="1500">
                <a:effectLst/>
                <a:latin typeface=".AppleSystemUIFont"/>
              </a:rPr>
              <a:t> </a:t>
            </a:r>
            <a:r>
              <a:rPr lang="en-GB" sz="1500" err="1">
                <a:effectLst/>
                <a:latin typeface=".AppleSystemUIFont"/>
              </a:rPr>
              <a:t>aplicate</a:t>
            </a:r>
            <a:r>
              <a:rPr lang="en-GB" sz="1500">
                <a:effectLst/>
                <a:latin typeface=".AppleSystemUIFont"/>
              </a:rPr>
              <a:t> </a:t>
            </a:r>
            <a:r>
              <a:rPr lang="en-GB" sz="1500" err="1">
                <a:effectLst/>
                <a:latin typeface=".AppleSystemUIFont"/>
              </a:rPr>
              <a:t>respectă</a:t>
            </a:r>
            <a:r>
              <a:rPr lang="en-GB" sz="1500">
                <a:effectLst/>
                <a:latin typeface=".AppleSystemUIFont"/>
              </a:rPr>
              <a:t> </a:t>
            </a:r>
            <a:r>
              <a:rPr lang="en-GB" sz="1500" err="1">
                <a:effectLst/>
                <a:latin typeface=".AppleSystemUIFont"/>
              </a:rPr>
              <a:t>capacitatea</a:t>
            </a:r>
            <a:r>
              <a:rPr lang="en-GB" sz="1500">
                <a:effectLst/>
                <a:latin typeface=".AppleSystemUIFont"/>
              </a:rPr>
              <a:t> </a:t>
            </a:r>
            <a:r>
              <a:rPr lang="en-GB" sz="1500" err="1">
                <a:effectLst/>
                <a:latin typeface=".AppleSystemUIFont"/>
              </a:rPr>
              <a:t>maximă</a:t>
            </a:r>
            <a:r>
              <a:rPr lang="en-GB" sz="1500">
                <a:effectLst/>
                <a:latin typeface=".AppleSystemUIFont"/>
              </a:rPr>
              <a:t> a </a:t>
            </a:r>
            <a:r>
              <a:rPr lang="en-GB" sz="1500" err="1">
                <a:effectLst/>
                <a:latin typeface=".AppleSystemUIFont"/>
              </a:rPr>
              <a:t>rucsacului</a:t>
            </a:r>
            <a:r>
              <a:rPr lang="en-GB" sz="1500">
                <a:effectLst/>
                <a:latin typeface=".AppleSystemUIFont"/>
              </a:rPr>
              <a:t>.</a:t>
            </a:r>
          </a:p>
          <a:p>
            <a:pPr>
              <a:lnSpc>
                <a:spcPct val="90000"/>
              </a:lnSpc>
              <a:spcBef>
                <a:spcPts val="900"/>
              </a:spcBef>
            </a:pPr>
            <a:r>
              <a:rPr lang="en-GB" sz="1500">
                <a:effectLst/>
                <a:latin typeface=".AppleSystemUIFont"/>
              </a:rPr>
              <a:t>• </a:t>
            </a:r>
            <a:r>
              <a:rPr lang="en-GB" sz="1500" err="1">
                <a:effectLst/>
                <a:latin typeface=".AppleSystemUIFont"/>
              </a:rPr>
              <a:t>Dacă</a:t>
            </a:r>
            <a:r>
              <a:rPr lang="en-GB" sz="1500">
                <a:effectLst/>
                <a:latin typeface=".AppleSystemUIFont"/>
              </a:rPr>
              <a:t> </a:t>
            </a:r>
            <a:r>
              <a:rPr lang="en-GB" sz="1500" err="1">
                <a:effectLst/>
                <a:latin typeface=".AppleSystemUIFont"/>
              </a:rPr>
              <a:t>greutatea</a:t>
            </a:r>
            <a:r>
              <a:rPr lang="en-GB" sz="1500">
                <a:effectLst/>
                <a:latin typeface=".AppleSystemUIFont"/>
              </a:rPr>
              <a:t> </a:t>
            </a:r>
            <a:r>
              <a:rPr lang="en-GB" sz="1500" err="1">
                <a:effectLst/>
                <a:latin typeface=".AppleSystemUIFont"/>
              </a:rPr>
              <a:t>unui</a:t>
            </a:r>
            <a:r>
              <a:rPr lang="en-GB" sz="1500">
                <a:effectLst/>
                <a:latin typeface=".AppleSystemUIFont"/>
              </a:rPr>
              <a:t> </a:t>
            </a:r>
            <a:r>
              <a:rPr lang="en-GB" sz="1500" err="1">
                <a:effectLst/>
                <a:latin typeface=".AppleSystemUIFont"/>
              </a:rPr>
              <a:t>cromozom</a:t>
            </a:r>
            <a:r>
              <a:rPr lang="en-GB" sz="1500">
                <a:effectLst/>
                <a:latin typeface=".AppleSystemUIFont"/>
              </a:rPr>
              <a:t> </a:t>
            </a:r>
            <a:r>
              <a:rPr lang="en-GB" sz="1500" err="1">
                <a:effectLst/>
                <a:latin typeface=".AppleSystemUIFont"/>
              </a:rPr>
              <a:t>depășește</a:t>
            </a:r>
            <a:r>
              <a:rPr lang="en-GB" sz="1500">
                <a:effectLst/>
                <a:latin typeface=".AppleSystemUIFont"/>
              </a:rPr>
              <a:t> </a:t>
            </a:r>
            <a:r>
              <a:rPr lang="en-GB" sz="1500" err="1">
                <a:effectLst/>
                <a:latin typeface=".AppleSystemUIFont"/>
              </a:rPr>
              <a:t>capacitatea</a:t>
            </a:r>
            <a:r>
              <a:rPr lang="en-GB" sz="1500">
                <a:effectLst/>
                <a:latin typeface=".AppleSystemUIFont"/>
              </a:rPr>
              <a:t>, </a:t>
            </a:r>
            <a:r>
              <a:rPr lang="en-GB" sz="1500" err="1">
                <a:effectLst/>
                <a:latin typeface=".AppleSystemUIFont"/>
              </a:rPr>
              <a:t>îndepărtează</a:t>
            </a:r>
            <a:r>
              <a:rPr lang="en-GB" sz="1500">
                <a:effectLst/>
                <a:latin typeface=".AppleSystemUIFont"/>
              </a:rPr>
              <a:t> </a:t>
            </a:r>
            <a:r>
              <a:rPr lang="en-GB" sz="1500" err="1">
                <a:effectLst/>
                <a:latin typeface=".AppleSystemUIFont"/>
              </a:rPr>
              <a:t>obiectele</a:t>
            </a:r>
            <a:r>
              <a:rPr lang="en-GB" sz="1500">
                <a:effectLst/>
                <a:latin typeface=".AppleSystemUIFont"/>
              </a:rPr>
              <a:t> </a:t>
            </a:r>
            <a:r>
              <a:rPr lang="en-GB" sz="1500" err="1">
                <a:effectLst/>
                <a:latin typeface=".AppleSystemUIFont"/>
              </a:rPr>
              <a:t>până</a:t>
            </a:r>
            <a:r>
              <a:rPr lang="en-GB" sz="1500">
                <a:effectLst/>
                <a:latin typeface=".AppleSystemUIFont"/>
              </a:rPr>
              <a:t> </a:t>
            </a:r>
            <a:r>
              <a:rPr lang="en-GB" sz="1500" err="1">
                <a:effectLst/>
                <a:latin typeface=".AppleSystemUIFont"/>
              </a:rPr>
              <a:t>când</a:t>
            </a:r>
            <a:r>
              <a:rPr lang="en-GB" sz="1500">
                <a:effectLst/>
                <a:latin typeface=".AppleSystemUIFont"/>
              </a:rPr>
              <a:t> </a:t>
            </a:r>
            <a:r>
              <a:rPr lang="en-GB" sz="1500" err="1">
                <a:effectLst/>
                <a:latin typeface=".AppleSystemUIFont"/>
              </a:rPr>
              <a:t>cromozomul</a:t>
            </a:r>
            <a:r>
              <a:rPr lang="en-GB" sz="1500">
                <a:effectLst/>
                <a:latin typeface=".AppleSystemUIFont"/>
              </a:rPr>
              <a:t> </a:t>
            </a:r>
            <a:r>
              <a:rPr lang="en-GB" sz="1500" err="1">
                <a:effectLst/>
                <a:latin typeface=".AppleSystemUIFont"/>
              </a:rPr>
              <a:t>devine</a:t>
            </a:r>
            <a:r>
              <a:rPr lang="en-GB" sz="1500">
                <a:effectLst/>
                <a:latin typeface=".AppleSystemUIFont"/>
              </a:rPr>
              <a:t> valid.</a:t>
            </a:r>
          </a:p>
          <a:p>
            <a:pPr>
              <a:lnSpc>
                <a:spcPct val="90000"/>
              </a:lnSpc>
              <a:spcBef>
                <a:spcPts val="900"/>
              </a:spcBef>
            </a:pPr>
            <a:r>
              <a:rPr lang="en-GB" sz="1500">
                <a:effectLst/>
                <a:latin typeface=".AppleSystemUIFont"/>
              </a:rPr>
              <a:t>• </a:t>
            </a:r>
            <a:r>
              <a:rPr lang="en-GB" sz="1500" err="1">
                <a:effectLst/>
                <a:latin typeface=".AppleSystemUIFont"/>
              </a:rPr>
              <a:t>Returnează</a:t>
            </a:r>
            <a:r>
              <a:rPr lang="en-GB" sz="1500">
                <a:effectLst/>
                <a:latin typeface=".AppleSystemUIFont"/>
              </a:rPr>
              <a:t> </a:t>
            </a:r>
            <a:r>
              <a:rPr lang="en-GB" sz="1500" err="1">
                <a:effectLst/>
                <a:latin typeface=".AppleSystemUIFont"/>
              </a:rPr>
              <a:t>lista</a:t>
            </a:r>
            <a:r>
              <a:rPr lang="en-GB" sz="1500">
                <a:effectLst/>
                <a:latin typeface=".AppleSystemUIFont"/>
              </a:rPr>
              <a:t> de </a:t>
            </a:r>
            <a:r>
              <a:rPr lang="en-GB" sz="1500" err="1">
                <a:effectLst/>
                <a:latin typeface=".AppleSystemUIFont"/>
              </a:rPr>
              <a:t>cromozomi</a:t>
            </a:r>
            <a:r>
              <a:rPr lang="en-GB" sz="1500">
                <a:effectLst/>
                <a:latin typeface=".AppleSystemUIFont"/>
              </a:rPr>
              <a:t> </a:t>
            </a:r>
            <a:r>
              <a:rPr lang="en-GB" sz="1500" err="1">
                <a:effectLst/>
                <a:latin typeface=".AppleSystemUIFont"/>
              </a:rPr>
              <a:t>valizi</a:t>
            </a:r>
            <a:r>
              <a:rPr lang="en-GB" sz="1500">
                <a:effectLst/>
                <a:latin typeface=".AppleSystemUIFont"/>
              </a:rPr>
              <a:t>.</a:t>
            </a:r>
          </a:p>
          <a:p>
            <a:pPr marL="0" indent="0">
              <a:lnSpc>
                <a:spcPct val="90000"/>
              </a:lnSpc>
              <a:spcBef>
                <a:spcPts val="900"/>
              </a:spcBef>
              <a:buNone/>
            </a:pPr>
            <a:r>
              <a:rPr lang="en-GB" sz="1500">
                <a:effectLst/>
                <a:latin typeface=".AppleSystemUIFont"/>
              </a:rPr>
              <a:t>• </a:t>
            </a:r>
            <a:r>
              <a:rPr lang="en-GB" sz="1500" b="1">
                <a:effectLst/>
                <a:latin typeface=".AppleSystemUIFont"/>
              </a:rPr>
              <a:t>Rol:</a:t>
            </a:r>
            <a:r>
              <a:rPr lang="en-GB" sz="1500">
                <a:effectLst/>
                <a:latin typeface=".AppleSystemUIFont"/>
              </a:rPr>
              <a:t> </a:t>
            </a:r>
            <a:r>
              <a:rPr lang="en-GB" sz="1500" err="1">
                <a:effectLst/>
                <a:latin typeface=".AppleSystemUIFont"/>
              </a:rPr>
              <a:t>Asigură</a:t>
            </a:r>
            <a:r>
              <a:rPr lang="en-GB" sz="1500">
                <a:effectLst/>
                <a:latin typeface=".AppleSystemUIFont"/>
              </a:rPr>
              <a:t> </a:t>
            </a:r>
            <a:r>
              <a:rPr lang="en-GB" sz="1500" err="1">
                <a:effectLst/>
                <a:latin typeface=".AppleSystemUIFont"/>
              </a:rPr>
              <a:t>că</a:t>
            </a:r>
            <a:r>
              <a:rPr lang="en-GB" sz="1500">
                <a:effectLst/>
                <a:latin typeface=".AppleSystemUIFont"/>
              </a:rPr>
              <a:t> </a:t>
            </a:r>
            <a:r>
              <a:rPr lang="en-GB" sz="1500" err="1">
                <a:effectLst/>
                <a:latin typeface=".AppleSystemUIFont"/>
              </a:rPr>
              <a:t>soluțiile</a:t>
            </a:r>
            <a:r>
              <a:rPr lang="en-GB" sz="1500">
                <a:effectLst/>
                <a:latin typeface=".AppleSystemUIFont"/>
              </a:rPr>
              <a:t> generate sunt </a:t>
            </a:r>
            <a:r>
              <a:rPr lang="en-GB" sz="1500" err="1">
                <a:effectLst/>
                <a:latin typeface=".AppleSystemUIFont"/>
              </a:rPr>
              <a:t>fezabile</a:t>
            </a:r>
            <a:r>
              <a:rPr lang="en-GB" sz="1500">
                <a:effectLst/>
                <a:latin typeface=".AppleSystemUIFont"/>
              </a:rPr>
              <a:t> </a:t>
            </a:r>
            <a:r>
              <a:rPr lang="en-GB" sz="1500" err="1">
                <a:effectLst/>
                <a:latin typeface=".AppleSystemUIFont"/>
              </a:rPr>
              <a:t>și</a:t>
            </a:r>
            <a:r>
              <a:rPr lang="en-GB" sz="1500">
                <a:effectLst/>
                <a:latin typeface=".AppleSystemUIFont"/>
              </a:rPr>
              <a:t> </a:t>
            </a:r>
            <a:r>
              <a:rPr lang="en-GB" sz="1500" err="1">
                <a:effectLst/>
                <a:latin typeface=".AppleSystemUIFont"/>
              </a:rPr>
              <a:t>respectă</a:t>
            </a:r>
            <a:r>
              <a:rPr lang="en-GB" sz="1500">
                <a:effectLst/>
                <a:latin typeface=".AppleSystemUIFont"/>
              </a:rPr>
              <a:t> </a:t>
            </a:r>
            <a:r>
              <a:rPr lang="en-GB" sz="1500" err="1">
                <a:effectLst/>
                <a:latin typeface=".AppleSystemUIFont"/>
              </a:rPr>
              <a:t>restricțiile</a:t>
            </a:r>
            <a:r>
              <a:rPr lang="en-GB" sz="1500">
                <a:effectLst/>
                <a:latin typeface=".AppleSystemUIFont"/>
              </a:rPr>
              <a:t> </a:t>
            </a:r>
            <a:r>
              <a:rPr lang="en-GB" sz="1500" err="1">
                <a:effectLst/>
                <a:latin typeface=".AppleSystemUIFont"/>
              </a:rPr>
              <a:t>problemei</a:t>
            </a:r>
            <a:r>
              <a:rPr lang="en-GB" sz="1500">
                <a:effectLst/>
                <a:latin typeface=".AppleSystemUIFont"/>
              </a:rPr>
              <a:t> </a:t>
            </a:r>
            <a:r>
              <a:rPr lang="en-GB" sz="1500" err="1">
                <a:effectLst/>
                <a:latin typeface=".AppleSystemUIFont"/>
              </a:rPr>
              <a:t>rucsacului</a:t>
            </a:r>
            <a:r>
              <a:rPr lang="en-GB" sz="1500">
                <a:effectLst/>
                <a:latin typeface=".AppleSystemUIFont"/>
              </a:rPr>
              <a:t>.</a:t>
            </a:r>
          </a:p>
          <a:p>
            <a:pPr>
              <a:lnSpc>
                <a:spcPct val="90000"/>
              </a:lnSpc>
            </a:pPr>
            <a:endParaRPr lang="en-RO" sz="15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DAB552-6B4B-2ECB-2ED8-A0449B879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103" y="3686783"/>
            <a:ext cx="6388053" cy="2203878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77B70-6D50-AE5D-3A15-3A6312A80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Várdai Erwin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831EB-3952-2DC6-0A72-136ACECA38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79F6069-8263-4296-913A-BC2234E8D32B}" type="datetime1">
              <a:rPr lang="en-US" smtClean="0"/>
              <a:pPr>
                <a:spcAft>
                  <a:spcPts val="600"/>
                </a:spcAft>
              </a:pPr>
              <a:t>1/12/25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281E6-4F68-05FB-2061-AC3667E8E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06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FF6ACA-3132-E465-B5FA-ED39999B74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3" r="37754"/>
          <a:stretch/>
        </p:blipFill>
        <p:spPr>
          <a:xfrm>
            <a:off x="4650909" y="10"/>
            <a:ext cx="7541090" cy="685798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5DCCEC-3318-ED6E-E2C9-211B2ECD6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GB" sz="2400" b="1">
                <a:solidFill>
                  <a:schemeClr val="bg1"/>
                </a:solidFill>
                <a:effectLst/>
                <a:latin typeface=".AppleSystemUIFont"/>
              </a:rPr>
              <a:t>Algoritmul Genetic - Programul Principal</a:t>
            </a:r>
            <a:endParaRPr lang="en-RO" sz="24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EEA66-DA20-B995-DF78-91E8B3C21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900"/>
              </a:spcBef>
              <a:buNone/>
            </a:pPr>
            <a:r>
              <a:rPr lang="en-GB" sz="1500">
                <a:solidFill>
                  <a:schemeClr val="bg1"/>
                </a:solidFill>
                <a:effectLst/>
                <a:latin typeface=".AppleSystemUIFont"/>
              </a:rPr>
              <a:t>• </a:t>
            </a:r>
            <a:r>
              <a:rPr lang="en-GB" sz="1500" b="1">
                <a:solidFill>
                  <a:schemeClr val="bg1"/>
                </a:solidFill>
                <a:effectLst/>
                <a:latin typeface=".AppleSystemUIFont"/>
              </a:rPr>
              <a:t>Descriere:</a:t>
            </a:r>
            <a:r>
              <a:rPr lang="en-GB" sz="1500">
                <a:solidFill>
                  <a:schemeClr val="bg1"/>
                </a:solidFill>
                <a:effectLst/>
                <a:latin typeface=".AppleSystemUIFont"/>
              </a:rPr>
              <a:t> Algoritmul genetic pentru rezolvarea problemei rucsacului.</a:t>
            </a:r>
          </a:p>
          <a:p>
            <a:pPr marL="0" indent="0">
              <a:lnSpc>
                <a:spcPct val="90000"/>
              </a:lnSpc>
              <a:spcBef>
                <a:spcPts val="900"/>
              </a:spcBef>
              <a:buNone/>
            </a:pPr>
            <a:r>
              <a:rPr lang="en-GB" sz="1500">
                <a:solidFill>
                  <a:schemeClr val="bg1"/>
                </a:solidFill>
                <a:effectLst/>
                <a:latin typeface=".AppleSystemUIFont"/>
              </a:rPr>
              <a:t>• </a:t>
            </a:r>
            <a:r>
              <a:rPr lang="en-GB" sz="1500" b="1">
                <a:solidFill>
                  <a:schemeClr val="bg1"/>
                </a:solidFill>
                <a:effectLst/>
                <a:latin typeface=".AppleSystemUIFont"/>
              </a:rPr>
              <a:t>Ce face:</a:t>
            </a:r>
            <a:endParaRPr lang="en-GB" sz="1500">
              <a:solidFill>
                <a:schemeClr val="bg1"/>
              </a:solidFill>
              <a:effectLst/>
              <a:latin typeface=".AppleSystemUIFont"/>
            </a:endParaRPr>
          </a:p>
          <a:p>
            <a:pPr>
              <a:lnSpc>
                <a:spcPct val="90000"/>
              </a:lnSpc>
              <a:spcBef>
                <a:spcPts val="900"/>
              </a:spcBef>
            </a:pPr>
            <a:r>
              <a:rPr lang="en-GB" sz="1500">
                <a:solidFill>
                  <a:schemeClr val="bg1"/>
                </a:solidFill>
                <a:effectLst/>
                <a:latin typeface=".AppleSystemUIFont"/>
              </a:rPr>
              <a:t>• Inițializează populația.</a:t>
            </a:r>
          </a:p>
          <a:p>
            <a:pPr>
              <a:lnSpc>
                <a:spcPct val="90000"/>
              </a:lnSpc>
              <a:spcBef>
                <a:spcPts val="900"/>
              </a:spcBef>
            </a:pPr>
            <a:r>
              <a:rPr lang="en-GB" sz="1500">
                <a:solidFill>
                  <a:schemeClr val="bg1"/>
                </a:solidFill>
                <a:effectLst/>
                <a:latin typeface=".AppleSystemUIFont"/>
              </a:rPr>
              <a:t>• În fiecare generație, selectează cei mai buni indivizi, aplică combinări și mutații, și optimizează soluțiile.</a:t>
            </a:r>
          </a:p>
          <a:p>
            <a:pPr>
              <a:lnSpc>
                <a:spcPct val="90000"/>
              </a:lnSpc>
              <a:spcBef>
                <a:spcPts val="900"/>
              </a:spcBef>
            </a:pPr>
            <a:r>
              <a:rPr lang="en-GB" sz="1500">
                <a:solidFill>
                  <a:schemeClr val="bg1"/>
                </a:solidFill>
                <a:effectLst/>
                <a:latin typeface=".AppleSystemUIFont"/>
              </a:rPr>
              <a:t>• La finalul fiecărei generații, găsește și afișează soluția optimă.</a:t>
            </a:r>
          </a:p>
          <a:p>
            <a:pPr marL="0" indent="0">
              <a:lnSpc>
                <a:spcPct val="90000"/>
              </a:lnSpc>
              <a:spcBef>
                <a:spcPts val="900"/>
              </a:spcBef>
              <a:buNone/>
            </a:pPr>
            <a:r>
              <a:rPr lang="en-GB" sz="1500">
                <a:solidFill>
                  <a:schemeClr val="bg1"/>
                </a:solidFill>
                <a:effectLst/>
                <a:latin typeface=".AppleSystemUIFont"/>
              </a:rPr>
              <a:t>• </a:t>
            </a:r>
            <a:r>
              <a:rPr lang="en-GB" sz="1500" b="1">
                <a:solidFill>
                  <a:schemeClr val="bg1"/>
                </a:solidFill>
                <a:effectLst/>
                <a:latin typeface=".AppleSystemUIFont"/>
              </a:rPr>
              <a:t>Rol:</a:t>
            </a:r>
            <a:r>
              <a:rPr lang="en-GB" sz="1500">
                <a:solidFill>
                  <a:schemeClr val="bg1"/>
                </a:solidFill>
                <a:effectLst/>
                <a:latin typeface=".AppleSystemUIFont"/>
              </a:rPr>
              <a:t> Guvernează întregul proces evolutiv, iterând până la găsirea unei soluții bune pentru problema rucsacului.</a:t>
            </a:r>
          </a:p>
          <a:p>
            <a:pPr>
              <a:lnSpc>
                <a:spcPct val="90000"/>
              </a:lnSpc>
            </a:pPr>
            <a:endParaRPr lang="en-RO" sz="150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21018-38C6-6232-9C5D-4A6CB7D205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7" y="6238816"/>
            <a:ext cx="2753746" cy="323968"/>
          </a:xfrm>
          <a:noFill/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579F6069-8263-4296-913A-BC2234E8D32B}" type="datetime1">
              <a:rPr lang="en-US">
                <a:solidFill>
                  <a:schemeClr val="bg1">
                    <a:alpha val="70000"/>
                  </a:schemeClr>
                </a:solidFill>
              </a:rPr>
              <a:pPr algn="l">
                <a:spcAft>
                  <a:spcPts val="600"/>
                </a:spcAft>
              </a:pPr>
              <a:t>1/12/25</a:t>
            </a:fld>
            <a:endParaRPr lang="en-US">
              <a:solidFill>
                <a:schemeClr val="bg1">
                  <a:alpha val="7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570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77E6F-70AA-0743-D2B6-E7C44612E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Concluzie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27DCC-E963-E0AA-128B-224905E82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 indent="0">
              <a:buNone/>
            </a:pPr>
            <a:r>
              <a:rPr lang="en-GB" dirty="0">
                <a:solidFill>
                  <a:srgbClr val="0E0E0E"/>
                </a:solidFill>
                <a:latin typeface=".AppleSystemUIFont"/>
              </a:rPr>
              <a:t>	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Această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aplicație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implementează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un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algoritm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genetic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pentru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rezolvarea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problemei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rucsacului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având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ca scop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selectarea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unei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combinații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optime de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obiecte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care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să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maximizeze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valoarea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totală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respectând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în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același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timp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o capacitate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maximă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. Prin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generarea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unei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populații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de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cromozomi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evaluarea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acestora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pe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baza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unui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scor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(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valoare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totală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),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selecția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celor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mai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buni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indivizi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combinarea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acestora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pentru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a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crea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noi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descendenți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și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aplicarea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unor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mutații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controlate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algoritmul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evoluează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în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timp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pentru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a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găsi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soluția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optimă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. Prin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utilizarea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elitismului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combinației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și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mutațiilor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algoritmul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explorează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eficient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spațiul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soluțiilor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atingând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progresiv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o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soluție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mai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bună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în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fiecare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generație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endParaRPr lang="en-RO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9AB67-FC7D-408B-2682-DA1CF4247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1/12/25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20826-A9E7-E346-8733-F4127B8D5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Várdai Erwin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CB82D-8BD2-FE1C-A297-121A9B5B7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29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F7324-1084-BC98-9D76-4462DC143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 fontScale="90000"/>
          </a:bodyPr>
          <a:lstStyle/>
          <a:p>
            <a:r>
              <a:rPr lang="en-GB" dirty="0" err="1"/>
              <a:t>Introducere</a:t>
            </a:r>
            <a:r>
              <a:rPr lang="en-GB" dirty="0"/>
              <a:t>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algoritmul</a:t>
            </a:r>
            <a:r>
              <a:rPr lang="en-GB" dirty="0"/>
              <a:t> genetic </a:t>
            </a: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problema</a:t>
            </a:r>
            <a:r>
              <a:rPr lang="en-GB" dirty="0"/>
              <a:t> </a:t>
            </a:r>
            <a:r>
              <a:rPr lang="en-GB" dirty="0" err="1"/>
              <a:t>rucsacului</a:t>
            </a:r>
            <a:endParaRPr lang="en-RO" dirty="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CA797B44-AC7B-07F4-E2A1-DC99AEC043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5760027"/>
              </p:ext>
            </p:extLst>
          </p:nvPr>
        </p:nvGraphicFramePr>
        <p:xfrm>
          <a:off x="2230438" y="2638425"/>
          <a:ext cx="7731125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ECFCB-ED99-B886-5199-16B9277C6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79F6069-8263-4296-913A-BC2234E8D32B}" type="datetime1">
              <a:rPr lang="en-US" smtClean="0"/>
              <a:pPr>
                <a:spcAft>
                  <a:spcPts val="600"/>
                </a:spcAft>
              </a:pPr>
              <a:t>1/12/25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CC94F-C2F6-CA04-CAA3-46D5EFCAA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Várdai Erwin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5540B-44CD-8069-2949-8C8134698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 lnSpcReduction="10000"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38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6CDB3-7676-05AE-F13F-E77285140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GB" sz="2600" b="1" err="1">
                <a:effectLst/>
                <a:latin typeface=".AppleSystemUIFont"/>
              </a:rPr>
              <a:t>Funcția</a:t>
            </a:r>
            <a:r>
              <a:rPr lang="en-GB" sz="2600" b="1">
                <a:effectLst/>
                <a:latin typeface=".AppleSystemUIFont"/>
              </a:rPr>
              <a:t> </a:t>
            </a:r>
            <a:r>
              <a:rPr lang="en-GB" sz="2600" err="1">
                <a:effectLst/>
                <a:latin typeface=".AppleSystemUIFontMonospaced"/>
              </a:rPr>
              <a:t>evalueaza_cromozom</a:t>
            </a:r>
            <a:endParaRPr lang="en-RO" sz="2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F42E7-A55E-CDF3-C517-C1BE20E70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900"/>
              </a:spcBef>
              <a:buNone/>
            </a:pPr>
            <a:r>
              <a:rPr lang="en-GB" sz="1500" dirty="0">
                <a:effectLst/>
                <a:latin typeface=".AppleSystemUIFont"/>
              </a:rPr>
              <a:t>• </a:t>
            </a:r>
            <a:r>
              <a:rPr lang="en-GB" sz="1500" b="1" dirty="0" err="1">
                <a:effectLst/>
                <a:latin typeface=".AppleSystemUIFont"/>
              </a:rPr>
              <a:t>Descriere</a:t>
            </a:r>
            <a:r>
              <a:rPr lang="en-GB" sz="1500" b="1" dirty="0">
                <a:effectLst/>
                <a:latin typeface=".AppleSystemUIFont"/>
              </a:rPr>
              <a:t>:</a:t>
            </a:r>
            <a:r>
              <a:rPr lang="en-GB" sz="1500" dirty="0">
                <a:effectLst/>
                <a:latin typeface=".AppleSystemUIFont"/>
              </a:rPr>
              <a:t> </a:t>
            </a:r>
            <a:r>
              <a:rPr lang="en-GB" sz="1500" dirty="0" err="1">
                <a:effectLst/>
                <a:latin typeface=".AppleSystemUIFont"/>
              </a:rPr>
              <a:t>Această</a:t>
            </a:r>
            <a:r>
              <a:rPr lang="en-GB" sz="1500" dirty="0">
                <a:effectLst/>
                <a:latin typeface=".AppleSystemUIFont"/>
              </a:rPr>
              <a:t> </a:t>
            </a:r>
            <a:r>
              <a:rPr lang="en-GB" sz="1500" dirty="0" err="1">
                <a:effectLst/>
                <a:latin typeface=".AppleSystemUIFont"/>
              </a:rPr>
              <a:t>funcție</a:t>
            </a:r>
            <a:r>
              <a:rPr lang="en-GB" sz="1500" dirty="0">
                <a:effectLst/>
                <a:latin typeface=".AppleSystemUIFont"/>
              </a:rPr>
              <a:t> </a:t>
            </a:r>
            <a:r>
              <a:rPr lang="en-GB" sz="1500" dirty="0" err="1">
                <a:effectLst/>
                <a:latin typeface=".AppleSystemUIFont"/>
              </a:rPr>
              <a:t>calculează</a:t>
            </a:r>
            <a:r>
              <a:rPr lang="en-GB" sz="1500" dirty="0">
                <a:effectLst/>
                <a:latin typeface=".AppleSystemUIFont"/>
              </a:rPr>
              <a:t> </a:t>
            </a:r>
            <a:r>
              <a:rPr lang="en-GB" sz="1500" dirty="0" err="1">
                <a:effectLst/>
                <a:latin typeface=".AppleSystemUIFont"/>
              </a:rPr>
              <a:t>scorul</a:t>
            </a:r>
            <a:r>
              <a:rPr lang="en-GB" sz="1500" dirty="0">
                <a:effectLst/>
                <a:latin typeface=".AppleSystemUIFont"/>
              </a:rPr>
              <a:t> </a:t>
            </a:r>
            <a:r>
              <a:rPr lang="en-GB" sz="1500" dirty="0" err="1">
                <a:effectLst/>
                <a:latin typeface=".AppleSystemUIFont"/>
              </a:rPr>
              <a:t>și</a:t>
            </a:r>
            <a:r>
              <a:rPr lang="en-GB" sz="1500" dirty="0">
                <a:effectLst/>
                <a:latin typeface=".AppleSystemUIFont"/>
              </a:rPr>
              <a:t> </a:t>
            </a:r>
            <a:r>
              <a:rPr lang="en-GB" sz="1500" dirty="0" err="1">
                <a:effectLst/>
                <a:latin typeface=".AppleSystemUIFont"/>
              </a:rPr>
              <a:t>greutatea</a:t>
            </a:r>
            <a:r>
              <a:rPr lang="en-GB" sz="1500" dirty="0">
                <a:effectLst/>
                <a:latin typeface=".AppleSystemUIFont"/>
              </a:rPr>
              <a:t> </a:t>
            </a:r>
            <a:r>
              <a:rPr lang="en-GB" sz="1500" dirty="0" err="1">
                <a:effectLst/>
                <a:latin typeface=".AppleSystemUIFont"/>
              </a:rPr>
              <a:t>unui</a:t>
            </a:r>
            <a:r>
              <a:rPr lang="en-GB" sz="1500" dirty="0">
                <a:effectLst/>
                <a:latin typeface=".AppleSystemUIFont"/>
              </a:rPr>
              <a:t> </a:t>
            </a:r>
            <a:r>
              <a:rPr lang="en-GB" sz="1500" dirty="0" err="1">
                <a:effectLst/>
                <a:latin typeface=".AppleSystemUIFont"/>
              </a:rPr>
              <a:t>cromozom</a:t>
            </a:r>
            <a:r>
              <a:rPr lang="en-GB" sz="1500" dirty="0">
                <a:effectLst/>
                <a:latin typeface=".AppleSystemUIFont"/>
              </a:rPr>
              <a:t>.</a:t>
            </a:r>
          </a:p>
          <a:p>
            <a:pPr marL="0" indent="0">
              <a:lnSpc>
                <a:spcPct val="90000"/>
              </a:lnSpc>
              <a:spcBef>
                <a:spcPts val="900"/>
              </a:spcBef>
              <a:buNone/>
            </a:pPr>
            <a:r>
              <a:rPr lang="en-GB" sz="1500" dirty="0">
                <a:effectLst/>
                <a:latin typeface=".AppleSystemUIFont"/>
              </a:rPr>
              <a:t>• </a:t>
            </a:r>
            <a:r>
              <a:rPr lang="en-GB" sz="1500" b="1" dirty="0">
                <a:effectLst/>
                <a:latin typeface=".AppleSystemUIFont"/>
              </a:rPr>
              <a:t>Ce face:</a:t>
            </a:r>
            <a:endParaRPr lang="en-GB" sz="1500" dirty="0">
              <a:effectLst/>
              <a:latin typeface=".AppleSystemUIFont"/>
            </a:endParaRPr>
          </a:p>
          <a:p>
            <a:pPr>
              <a:lnSpc>
                <a:spcPct val="90000"/>
              </a:lnSpc>
              <a:spcBef>
                <a:spcPts val="900"/>
              </a:spcBef>
            </a:pPr>
            <a:r>
              <a:rPr lang="en-GB" sz="1500" dirty="0">
                <a:effectLst/>
                <a:latin typeface=".AppleSystemUIFont"/>
              </a:rPr>
              <a:t>• </a:t>
            </a:r>
            <a:r>
              <a:rPr lang="en-GB" sz="1500" dirty="0" err="1">
                <a:effectLst/>
                <a:latin typeface=".AppleSystemUIFont"/>
              </a:rPr>
              <a:t>Parcurge</a:t>
            </a:r>
            <a:r>
              <a:rPr lang="en-GB" sz="1500" dirty="0">
                <a:effectLst/>
                <a:latin typeface=".AppleSystemUIFont"/>
              </a:rPr>
              <a:t> </a:t>
            </a:r>
            <a:r>
              <a:rPr lang="en-GB" sz="1500" dirty="0" err="1">
                <a:effectLst/>
                <a:latin typeface=".AppleSystemUIFont"/>
              </a:rPr>
              <a:t>fiecare</a:t>
            </a:r>
            <a:r>
              <a:rPr lang="en-GB" sz="1500" dirty="0">
                <a:effectLst/>
                <a:latin typeface=".AppleSystemUIFont"/>
              </a:rPr>
              <a:t> bit al </a:t>
            </a:r>
            <a:r>
              <a:rPr lang="en-GB" sz="1500" dirty="0" err="1">
                <a:effectLst/>
                <a:latin typeface=".AppleSystemUIFont"/>
              </a:rPr>
              <a:t>cromozomului</a:t>
            </a:r>
            <a:r>
              <a:rPr lang="en-GB" sz="1500" dirty="0">
                <a:effectLst/>
                <a:latin typeface=".AppleSystemUIFont"/>
              </a:rPr>
              <a:t>.</a:t>
            </a:r>
          </a:p>
          <a:p>
            <a:pPr>
              <a:lnSpc>
                <a:spcPct val="90000"/>
              </a:lnSpc>
              <a:spcBef>
                <a:spcPts val="900"/>
              </a:spcBef>
            </a:pPr>
            <a:r>
              <a:rPr lang="en-GB" sz="1500" dirty="0">
                <a:effectLst/>
                <a:latin typeface=".AppleSystemUIFont"/>
              </a:rPr>
              <a:t>• </a:t>
            </a:r>
            <a:r>
              <a:rPr lang="en-GB" sz="1500" dirty="0" err="1">
                <a:effectLst/>
                <a:latin typeface=".AppleSystemUIFont"/>
              </a:rPr>
              <a:t>Dacă</a:t>
            </a:r>
            <a:r>
              <a:rPr lang="en-GB" sz="1500" dirty="0">
                <a:effectLst/>
                <a:latin typeface=".AppleSystemUIFont"/>
              </a:rPr>
              <a:t> </a:t>
            </a:r>
            <a:r>
              <a:rPr lang="en-GB" sz="1500" dirty="0" err="1">
                <a:effectLst/>
                <a:latin typeface=".AppleSystemUIFont"/>
              </a:rPr>
              <a:t>bitul</a:t>
            </a:r>
            <a:r>
              <a:rPr lang="en-GB" sz="1500" dirty="0">
                <a:effectLst/>
                <a:latin typeface=".AppleSystemUIFont"/>
              </a:rPr>
              <a:t> </a:t>
            </a:r>
            <a:r>
              <a:rPr lang="en-GB" sz="1500" dirty="0" err="1">
                <a:effectLst/>
                <a:latin typeface=".AppleSystemUIFont"/>
              </a:rPr>
              <a:t>este</a:t>
            </a:r>
            <a:r>
              <a:rPr lang="en-GB" sz="1500" dirty="0">
                <a:effectLst/>
                <a:latin typeface=".AppleSystemUIFont"/>
              </a:rPr>
              <a:t> ‘1’, </a:t>
            </a:r>
            <a:r>
              <a:rPr lang="en-GB" sz="1500" dirty="0" err="1">
                <a:effectLst/>
                <a:latin typeface=".AppleSystemUIFont"/>
              </a:rPr>
              <a:t>adaugă</a:t>
            </a:r>
            <a:r>
              <a:rPr lang="en-GB" sz="1500" dirty="0">
                <a:effectLst/>
                <a:latin typeface=".AppleSystemUIFont"/>
              </a:rPr>
              <a:t> </a:t>
            </a:r>
            <a:r>
              <a:rPr lang="en-GB" sz="1500" dirty="0" err="1">
                <a:effectLst/>
                <a:latin typeface=".AppleSystemUIFont"/>
              </a:rPr>
              <a:t>valoarea</a:t>
            </a:r>
            <a:r>
              <a:rPr lang="en-GB" sz="1500" dirty="0">
                <a:effectLst/>
                <a:latin typeface=".AppleSystemUIFont"/>
              </a:rPr>
              <a:t> </a:t>
            </a:r>
            <a:r>
              <a:rPr lang="en-GB" sz="1500" dirty="0" err="1">
                <a:effectLst/>
                <a:latin typeface=".AppleSystemUIFont"/>
              </a:rPr>
              <a:t>și</a:t>
            </a:r>
            <a:r>
              <a:rPr lang="en-GB" sz="1500" dirty="0">
                <a:effectLst/>
                <a:latin typeface=".AppleSystemUIFont"/>
              </a:rPr>
              <a:t> </a:t>
            </a:r>
            <a:r>
              <a:rPr lang="en-GB" sz="1500" dirty="0" err="1">
                <a:effectLst/>
                <a:latin typeface=".AppleSystemUIFont"/>
              </a:rPr>
              <a:t>greutatea</a:t>
            </a:r>
            <a:r>
              <a:rPr lang="en-GB" sz="1500" dirty="0">
                <a:effectLst/>
                <a:latin typeface=".AppleSystemUIFont"/>
              </a:rPr>
              <a:t> </a:t>
            </a:r>
            <a:r>
              <a:rPr lang="en-GB" sz="1500" dirty="0" err="1">
                <a:effectLst/>
                <a:latin typeface=".AppleSystemUIFont"/>
              </a:rPr>
              <a:t>obiectului</a:t>
            </a:r>
            <a:r>
              <a:rPr lang="en-GB" sz="1500" dirty="0">
                <a:effectLst/>
                <a:latin typeface=".AppleSystemUIFont"/>
              </a:rPr>
              <a:t> </a:t>
            </a:r>
            <a:r>
              <a:rPr lang="en-GB" sz="1500" dirty="0" err="1">
                <a:effectLst/>
                <a:latin typeface=".AppleSystemUIFont"/>
              </a:rPr>
              <a:t>corespunzător</a:t>
            </a:r>
            <a:r>
              <a:rPr lang="en-GB" sz="1500" dirty="0">
                <a:effectLst/>
                <a:latin typeface=".AppleSystemUIFont"/>
              </a:rPr>
              <a:t>.</a:t>
            </a:r>
          </a:p>
          <a:p>
            <a:pPr>
              <a:lnSpc>
                <a:spcPct val="90000"/>
              </a:lnSpc>
              <a:spcBef>
                <a:spcPts val="900"/>
              </a:spcBef>
            </a:pPr>
            <a:r>
              <a:rPr lang="en-GB" sz="1500" dirty="0">
                <a:effectLst/>
                <a:latin typeface=".AppleSystemUIFont"/>
              </a:rPr>
              <a:t>• </a:t>
            </a:r>
            <a:r>
              <a:rPr lang="en-GB" sz="1500" dirty="0" err="1">
                <a:effectLst/>
                <a:latin typeface=".AppleSystemUIFont"/>
              </a:rPr>
              <a:t>Dacă</a:t>
            </a:r>
            <a:r>
              <a:rPr lang="en-GB" sz="1500" dirty="0">
                <a:effectLst/>
                <a:latin typeface=".AppleSystemUIFont"/>
              </a:rPr>
              <a:t> </a:t>
            </a:r>
            <a:r>
              <a:rPr lang="en-GB" sz="1500" dirty="0" err="1">
                <a:effectLst/>
                <a:latin typeface=".AppleSystemUIFont"/>
              </a:rPr>
              <a:t>adăugarea</a:t>
            </a:r>
            <a:r>
              <a:rPr lang="en-GB" sz="1500" dirty="0">
                <a:effectLst/>
                <a:latin typeface=".AppleSystemUIFont"/>
              </a:rPr>
              <a:t> </a:t>
            </a:r>
            <a:r>
              <a:rPr lang="en-GB" sz="1500" dirty="0" err="1">
                <a:effectLst/>
                <a:latin typeface=".AppleSystemUIFont"/>
              </a:rPr>
              <a:t>unui</a:t>
            </a:r>
            <a:r>
              <a:rPr lang="en-GB" sz="1500" dirty="0">
                <a:effectLst/>
                <a:latin typeface=".AppleSystemUIFont"/>
              </a:rPr>
              <a:t> </a:t>
            </a:r>
            <a:r>
              <a:rPr lang="en-GB" sz="1500" dirty="0" err="1">
                <a:effectLst/>
                <a:latin typeface=".AppleSystemUIFont"/>
              </a:rPr>
              <a:t>obiect</a:t>
            </a:r>
            <a:r>
              <a:rPr lang="en-GB" sz="1500" dirty="0">
                <a:effectLst/>
                <a:latin typeface=".AppleSystemUIFont"/>
              </a:rPr>
              <a:t> </a:t>
            </a:r>
            <a:r>
              <a:rPr lang="en-GB" sz="1500" dirty="0" err="1">
                <a:effectLst/>
                <a:latin typeface=".AppleSystemUIFont"/>
              </a:rPr>
              <a:t>depășește</a:t>
            </a:r>
            <a:r>
              <a:rPr lang="en-GB" sz="1500" dirty="0">
                <a:effectLst/>
                <a:latin typeface=".AppleSystemUIFont"/>
              </a:rPr>
              <a:t> </a:t>
            </a:r>
            <a:r>
              <a:rPr lang="en-GB" sz="1500" dirty="0" err="1">
                <a:effectLst/>
                <a:latin typeface=".AppleSystemUIFont"/>
              </a:rPr>
              <a:t>capacitatea</a:t>
            </a:r>
            <a:r>
              <a:rPr lang="en-GB" sz="1500" dirty="0">
                <a:effectLst/>
                <a:latin typeface=".AppleSystemUIFont"/>
              </a:rPr>
              <a:t> </a:t>
            </a:r>
            <a:r>
              <a:rPr lang="en-GB" sz="1500" dirty="0" err="1">
                <a:effectLst/>
                <a:latin typeface=".AppleSystemUIFont"/>
              </a:rPr>
              <a:t>maximă</a:t>
            </a:r>
            <a:r>
              <a:rPr lang="en-GB" sz="1500" dirty="0">
                <a:effectLst/>
                <a:latin typeface=".AppleSystemUIFont"/>
              </a:rPr>
              <a:t>, </a:t>
            </a:r>
            <a:r>
              <a:rPr lang="en-GB" sz="1500" dirty="0" err="1">
                <a:effectLst/>
                <a:latin typeface=".AppleSystemUIFont"/>
              </a:rPr>
              <a:t>oprește</a:t>
            </a:r>
            <a:r>
              <a:rPr lang="en-GB" sz="1500" dirty="0">
                <a:effectLst/>
                <a:latin typeface=".AppleSystemUIFont"/>
              </a:rPr>
              <a:t> </a:t>
            </a:r>
            <a:r>
              <a:rPr lang="en-GB" sz="1500" dirty="0" err="1">
                <a:effectLst/>
                <a:latin typeface=".AppleSystemUIFont"/>
              </a:rPr>
              <a:t>adăugarea</a:t>
            </a:r>
            <a:r>
              <a:rPr lang="en-GB" sz="1500" dirty="0">
                <a:effectLst/>
                <a:latin typeface=".AppleSystemUIFont"/>
              </a:rPr>
              <a:t> de </a:t>
            </a:r>
            <a:r>
              <a:rPr lang="en-GB" sz="1500" dirty="0" err="1">
                <a:effectLst/>
                <a:latin typeface=".AppleSystemUIFont"/>
              </a:rPr>
              <a:t>obiecte</a:t>
            </a:r>
            <a:r>
              <a:rPr lang="en-GB" sz="1500" dirty="0">
                <a:effectLst/>
                <a:latin typeface=".AppleSystemUIFont"/>
              </a:rPr>
              <a:t>.</a:t>
            </a:r>
          </a:p>
          <a:p>
            <a:pPr>
              <a:lnSpc>
                <a:spcPct val="90000"/>
              </a:lnSpc>
              <a:spcBef>
                <a:spcPts val="900"/>
              </a:spcBef>
            </a:pPr>
            <a:r>
              <a:rPr lang="en-GB" sz="1500" dirty="0">
                <a:effectLst/>
                <a:latin typeface=".AppleSystemUIFont"/>
              </a:rPr>
              <a:t>• </a:t>
            </a:r>
            <a:r>
              <a:rPr lang="en-GB" sz="1500" dirty="0" err="1">
                <a:effectLst/>
                <a:latin typeface=".AppleSystemUIFont"/>
              </a:rPr>
              <a:t>Returnează</a:t>
            </a:r>
            <a:r>
              <a:rPr lang="en-GB" sz="1500" dirty="0">
                <a:effectLst/>
                <a:latin typeface=".AppleSystemUIFont"/>
              </a:rPr>
              <a:t> </a:t>
            </a:r>
            <a:r>
              <a:rPr lang="en-GB" sz="1500" dirty="0" err="1">
                <a:effectLst/>
                <a:latin typeface=".AppleSystemUIFont"/>
              </a:rPr>
              <a:t>scorul</a:t>
            </a:r>
            <a:r>
              <a:rPr lang="en-GB" sz="1500" dirty="0">
                <a:effectLst/>
                <a:latin typeface=".AppleSystemUIFont"/>
              </a:rPr>
              <a:t> total </a:t>
            </a:r>
            <a:r>
              <a:rPr lang="en-GB" sz="1500" dirty="0" err="1">
                <a:effectLst/>
                <a:latin typeface=".AppleSystemUIFont"/>
              </a:rPr>
              <a:t>și</a:t>
            </a:r>
            <a:r>
              <a:rPr lang="en-GB" sz="1500" dirty="0">
                <a:effectLst/>
                <a:latin typeface=".AppleSystemUIFont"/>
              </a:rPr>
              <a:t> </a:t>
            </a:r>
            <a:r>
              <a:rPr lang="en-GB" sz="1500" dirty="0" err="1">
                <a:effectLst/>
                <a:latin typeface=".AppleSystemUIFont"/>
              </a:rPr>
              <a:t>greutatea</a:t>
            </a:r>
            <a:r>
              <a:rPr lang="en-GB" sz="1500" dirty="0">
                <a:effectLst/>
                <a:latin typeface=".AppleSystemUIFont"/>
              </a:rPr>
              <a:t> </a:t>
            </a:r>
            <a:r>
              <a:rPr lang="en-GB" sz="1500" dirty="0" err="1">
                <a:effectLst/>
                <a:latin typeface=".AppleSystemUIFont"/>
              </a:rPr>
              <a:t>totală</a:t>
            </a:r>
            <a:r>
              <a:rPr lang="en-GB" sz="1500" dirty="0">
                <a:effectLst/>
                <a:latin typeface=".AppleSystemUIFont"/>
              </a:rPr>
              <a:t>.</a:t>
            </a:r>
          </a:p>
          <a:p>
            <a:pPr marL="0" indent="0">
              <a:lnSpc>
                <a:spcPct val="90000"/>
              </a:lnSpc>
              <a:spcBef>
                <a:spcPts val="900"/>
              </a:spcBef>
              <a:buNone/>
            </a:pPr>
            <a:r>
              <a:rPr lang="en-GB" sz="1500" dirty="0">
                <a:effectLst/>
                <a:latin typeface=".AppleSystemUIFont"/>
              </a:rPr>
              <a:t>• </a:t>
            </a:r>
            <a:r>
              <a:rPr lang="en-GB" sz="1500" b="1" dirty="0">
                <a:effectLst/>
                <a:latin typeface=".AppleSystemUIFont"/>
              </a:rPr>
              <a:t>Rol:</a:t>
            </a:r>
            <a:r>
              <a:rPr lang="en-GB" sz="1500" dirty="0">
                <a:effectLst/>
                <a:latin typeface=".AppleSystemUIFont"/>
              </a:rPr>
              <a:t> Este </a:t>
            </a:r>
            <a:r>
              <a:rPr lang="en-GB" sz="1500" dirty="0" err="1">
                <a:effectLst/>
                <a:latin typeface=".AppleSystemUIFont"/>
              </a:rPr>
              <a:t>esențială</a:t>
            </a:r>
            <a:r>
              <a:rPr lang="en-GB" sz="1500" dirty="0">
                <a:effectLst/>
                <a:latin typeface=".AppleSystemUIFont"/>
              </a:rPr>
              <a:t> </a:t>
            </a:r>
            <a:r>
              <a:rPr lang="en-GB" sz="1500" dirty="0" err="1">
                <a:effectLst/>
                <a:latin typeface=".AppleSystemUIFont"/>
              </a:rPr>
              <a:t>pentru</a:t>
            </a:r>
            <a:r>
              <a:rPr lang="en-GB" sz="1500" dirty="0">
                <a:effectLst/>
                <a:latin typeface=".AppleSystemUIFont"/>
              </a:rPr>
              <a:t> </a:t>
            </a:r>
            <a:r>
              <a:rPr lang="en-GB" sz="1500" dirty="0" err="1">
                <a:effectLst/>
                <a:latin typeface=".AppleSystemUIFont"/>
              </a:rPr>
              <a:t>evaluarea</a:t>
            </a:r>
            <a:r>
              <a:rPr lang="en-GB" sz="1500" dirty="0">
                <a:effectLst/>
                <a:latin typeface=".AppleSystemUIFont"/>
              </a:rPr>
              <a:t> </a:t>
            </a:r>
            <a:r>
              <a:rPr lang="en-GB" sz="1500" dirty="0" err="1">
                <a:effectLst/>
                <a:latin typeface=".AppleSystemUIFont"/>
              </a:rPr>
              <a:t>calității</a:t>
            </a:r>
            <a:r>
              <a:rPr lang="en-GB" sz="1500" dirty="0">
                <a:effectLst/>
                <a:latin typeface=".AppleSystemUIFont"/>
              </a:rPr>
              <a:t> </a:t>
            </a:r>
            <a:r>
              <a:rPr lang="en-GB" sz="1500" dirty="0" err="1">
                <a:effectLst/>
                <a:latin typeface=".AppleSystemUIFont"/>
              </a:rPr>
              <a:t>unui</a:t>
            </a:r>
            <a:r>
              <a:rPr lang="en-GB" sz="1500" dirty="0">
                <a:effectLst/>
                <a:latin typeface=".AppleSystemUIFont"/>
              </a:rPr>
              <a:t> </a:t>
            </a:r>
            <a:r>
              <a:rPr lang="en-GB" sz="1500" dirty="0" err="1">
                <a:effectLst/>
                <a:latin typeface=".AppleSystemUIFont"/>
              </a:rPr>
              <a:t>cromozom</a:t>
            </a:r>
            <a:r>
              <a:rPr lang="en-GB" sz="1500" dirty="0">
                <a:effectLst/>
                <a:latin typeface=".AppleSystemUIFont"/>
              </a:rPr>
              <a:t> </a:t>
            </a:r>
            <a:r>
              <a:rPr lang="en-GB" sz="1500" dirty="0" err="1">
                <a:effectLst/>
                <a:latin typeface=".AppleSystemUIFont"/>
              </a:rPr>
              <a:t>într</a:t>
            </a:r>
            <a:r>
              <a:rPr lang="en-GB" sz="1500" dirty="0">
                <a:effectLst/>
                <a:latin typeface=".AppleSystemUIFont"/>
              </a:rPr>
              <a:t>-un </a:t>
            </a:r>
            <a:r>
              <a:rPr lang="en-GB" sz="1500" dirty="0" err="1">
                <a:effectLst/>
                <a:latin typeface=".AppleSystemUIFont"/>
              </a:rPr>
              <a:t>algoritm</a:t>
            </a:r>
            <a:r>
              <a:rPr lang="en-GB" sz="1500" dirty="0">
                <a:effectLst/>
                <a:latin typeface=".AppleSystemUIFont"/>
              </a:rPr>
              <a:t> genetic.</a:t>
            </a:r>
          </a:p>
          <a:p>
            <a:pPr>
              <a:lnSpc>
                <a:spcPct val="90000"/>
              </a:lnSpc>
            </a:pPr>
            <a:endParaRPr lang="en-RO" sz="15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533F40-045E-4E3D-9243-864CD4E58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402EC6-D845-41B3-BEBE-CB34D9BFE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E37134-FF14-6B3E-9427-3115CEB86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9" y="2476509"/>
            <a:ext cx="4782312" cy="1912924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88319-9882-0921-B1A8-BC11C2FB5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8315" y="6236208"/>
            <a:ext cx="5901189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Várdai Erwin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DAEFA-2715-B8D7-D8FB-649D487945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79F6069-8263-4296-913A-BC2234E8D32B}" type="datetime1">
              <a:rPr lang="en-US" smtClean="0"/>
              <a:pPr>
                <a:spcAft>
                  <a:spcPts val="600"/>
                </a:spcAft>
              </a:pPr>
              <a:t>1/12/25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BC27C-81DC-A311-332E-EF3D7C22D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64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9FCCF-62C1-B5A2-AF9A-9CEC16531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n-GB" sz="1300" b="1" err="1">
                <a:effectLst/>
                <a:latin typeface=".AppleSystemUIFont"/>
              </a:rPr>
              <a:t>Funcția</a:t>
            </a:r>
            <a:r>
              <a:rPr lang="en-GB" sz="1300" b="1">
                <a:effectLst/>
                <a:latin typeface=".AppleSystemUIFont"/>
              </a:rPr>
              <a:t> </a:t>
            </a:r>
            <a:r>
              <a:rPr lang="en-GB" sz="1300" err="1">
                <a:effectLst/>
                <a:latin typeface=".AppleSystemUIFontMonospaced"/>
              </a:rPr>
              <a:t>gaseste_solutie_optimala</a:t>
            </a:r>
            <a:endParaRPr lang="en-RO" sz="13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A07A3-3630-B526-D3E0-C9DC17314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900"/>
              </a:spcBef>
              <a:buNone/>
            </a:pPr>
            <a:r>
              <a:rPr lang="en-GB" sz="1500" dirty="0">
                <a:effectLst/>
                <a:latin typeface=".AppleSystemUIFont"/>
              </a:rPr>
              <a:t>• </a:t>
            </a:r>
            <a:r>
              <a:rPr lang="en-GB" sz="1500" b="1" dirty="0" err="1">
                <a:effectLst/>
                <a:latin typeface=".AppleSystemUIFont"/>
              </a:rPr>
              <a:t>Descriere</a:t>
            </a:r>
            <a:r>
              <a:rPr lang="en-GB" sz="1500" b="1" dirty="0">
                <a:effectLst/>
                <a:latin typeface=".AppleSystemUIFont"/>
              </a:rPr>
              <a:t>:</a:t>
            </a:r>
            <a:r>
              <a:rPr lang="en-GB" sz="1500" dirty="0">
                <a:effectLst/>
                <a:latin typeface=".AppleSystemUIFont"/>
              </a:rPr>
              <a:t> </a:t>
            </a:r>
            <a:r>
              <a:rPr lang="en-GB" sz="1500" dirty="0" err="1">
                <a:effectLst/>
                <a:latin typeface=".AppleSystemUIFont"/>
              </a:rPr>
              <a:t>Găsește</a:t>
            </a:r>
            <a:r>
              <a:rPr lang="en-GB" sz="1500" dirty="0">
                <a:effectLst/>
                <a:latin typeface=".AppleSystemUIFont"/>
              </a:rPr>
              <a:t> cel </a:t>
            </a:r>
            <a:r>
              <a:rPr lang="en-GB" sz="1500" dirty="0" err="1">
                <a:effectLst/>
                <a:latin typeface=".AppleSystemUIFont"/>
              </a:rPr>
              <a:t>mai</a:t>
            </a:r>
            <a:r>
              <a:rPr lang="en-GB" sz="1500" dirty="0">
                <a:effectLst/>
                <a:latin typeface=".AppleSystemUIFont"/>
              </a:rPr>
              <a:t> bun </a:t>
            </a:r>
            <a:r>
              <a:rPr lang="en-GB" sz="1500" dirty="0" err="1">
                <a:effectLst/>
                <a:latin typeface=".AppleSystemUIFont"/>
              </a:rPr>
              <a:t>cromozom</a:t>
            </a:r>
            <a:r>
              <a:rPr lang="en-GB" sz="1500" dirty="0">
                <a:effectLst/>
                <a:latin typeface=".AppleSystemUIFont"/>
              </a:rPr>
              <a:t> din </a:t>
            </a:r>
            <a:r>
              <a:rPr lang="en-GB" sz="1500" dirty="0" err="1">
                <a:effectLst/>
                <a:latin typeface=".AppleSystemUIFont"/>
              </a:rPr>
              <a:t>populație</a:t>
            </a:r>
            <a:r>
              <a:rPr lang="en-GB" sz="1500" dirty="0">
                <a:effectLst/>
                <a:latin typeface=".AppleSystemUIFont"/>
              </a:rPr>
              <a:t>.</a:t>
            </a:r>
          </a:p>
          <a:p>
            <a:pPr marL="0" indent="0">
              <a:lnSpc>
                <a:spcPct val="90000"/>
              </a:lnSpc>
              <a:spcBef>
                <a:spcPts val="900"/>
              </a:spcBef>
              <a:buNone/>
            </a:pPr>
            <a:r>
              <a:rPr lang="en-GB" sz="1500" dirty="0">
                <a:effectLst/>
                <a:latin typeface=".AppleSystemUIFont"/>
              </a:rPr>
              <a:t>• </a:t>
            </a:r>
            <a:r>
              <a:rPr lang="en-GB" sz="1500" b="1" dirty="0">
                <a:effectLst/>
                <a:latin typeface=".AppleSystemUIFont"/>
              </a:rPr>
              <a:t>Ce face:</a:t>
            </a:r>
            <a:endParaRPr lang="en-GB" sz="1500" dirty="0">
              <a:effectLst/>
              <a:latin typeface=".AppleSystemUIFont"/>
            </a:endParaRPr>
          </a:p>
          <a:p>
            <a:pPr>
              <a:lnSpc>
                <a:spcPct val="90000"/>
              </a:lnSpc>
              <a:spcBef>
                <a:spcPts val="900"/>
              </a:spcBef>
            </a:pPr>
            <a:r>
              <a:rPr lang="en-GB" sz="1500" dirty="0">
                <a:effectLst/>
                <a:latin typeface=".AppleSystemUIFont"/>
              </a:rPr>
              <a:t>• </a:t>
            </a:r>
            <a:r>
              <a:rPr lang="en-GB" sz="1500" dirty="0" err="1">
                <a:effectLst/>
                <a:latin typeface=".AppleSystemUIFont"/>
              </a:rPr>
              <a:t>Evaluează</a:t>
            </a:r>
            <a:r>
              <a:rPr lang="en-GB" sz="1500" dirty="0">
                <a:effectLst/>
                <a:latin typeface=".AppleSystemUIFont"/>
              </a:rPr>
              <a:t> </a:t>
            </a:r>
            <a:r>
              <a:rPr lang="en-GB" sz="1500" dirty="0" err="1">
                <a:effectLst/>
                <a:latin typeface=".AppleSystemUIFont"/>
              </a:rPr>
              <a:t>scorurile</a:t>
            </a:r>
            <a:r>
              <a:rPr lang="en-GB" sz="1500" dirty="0">
                <a:effectLst/>
                <a:latin typeface=".AppleSystemUIFont"/>
              </a:rPr>
              <a:t> </a:t>
            </a:r>
            <a:r>
              <a:rPr lang="en-GB" sz="1500" dirty="0" err="1">
                <a:effectLst/>
                <a:latin typeface=".AppleSystemUIFont"/>
              </a:rPr>
              <a:t>tuturor</a:t>
            </a:r>
            <a:r>
              <a:rPr lang="en-GB" sz="1500" dirty="0">
                <a:effectLst/>
                <a:latin typeface=".AppleSystemUIFont"/>
              </a:rPr>
              <a:t> </a:t>
            </a:r>
            <a:r>
              <a:rPr lang="en-GB" sz="1500" dirty="0" err="1">
                <a:effectLst/>
                <a:latin typeface=".AppleSystemUIFont"/>
              </a:rPr>
              <a:t>cromozomilor</a:t>
            </a:r>
            <a:r>
              <a:rPr lang="en-GB" sz="1500" dirty="0">
                <a:effectLst/>
                <a:latin typeface=".AppleSystemUIFont"/>
              </a:rPr>
              <a:t> din </a:t>
            </a:r>
            <a:r>
              <a:rPr lang="en-GB" sz="1500" dirty="0" err="1">
                <a:effectLst/>
                <a:latin typeface=".AppleSystemUIFont"/>
              </a:rPr>
              <a:t>populație</a:t>
            </a:r>
            <a:r>
              <a:rPr lang="en-GB" sz="1500" dirty="0">
                <a:effectLst/>
                <a:latin typeface=".AppleSystemUIFont"/>
              </a:rPr>
              <a:t>.</a:t>
            </a:r>
          </a:p>
          <a:p>
            <a:pPr>
              <a:lnSpc>
                <a:spcPct val="90000"/>
              </a:lnSpc>
              <a:spcBef>
                <a:spcPts val="900"/>
              </a:spcBef>
            </a:pPr>
            <a:r>
              <a:rPr lang="en-GB" sz="1500" dirty="0">
                <a:effectLst/>
                <a:latin typeface=".AppleSystemUIFont"/>
              </a:rPr>
              <a:t>• </a:t>
            </a:r>
            <a:r>
              <a:rPr lang="en-GB" sz="1500" dirty="0" err="1">
                <a:effectLst/>
                <a:latin typeface=".AppleSystemUIFont"/>
              </a:rPr>
              <a:t>Sortează</a:t>
            </a:r>
            <a:r>
              <a:rPr lang="en-GB" sz="1500" dirty="0">
                <a:effectLst/>
                <a:latin typeface=".AppleSystemUIFont"/>
              </a:rPr>
              <a:t> </a:t>
            </a:r>
            <a:r>
              <a:rPr lang="en-GB" sz="1500" dirty="0" err="1">
                <a:effectLst/>
                <a:latin typeface=".AppleSystemUIFont"/>
              </a:rPr>
              <a:t>cromozomii</a:t>
            </a:r>
            <a:r>
              <a:rPr lang="en-GB" sz="1500" dirty="0">
                <a:effectLst/>
                <a:latin typeface=".AppleSystemUIFont"/>
              </a:rPr>
              <a:t> </a:t>
            </a:r>
            <a:r>
              <a:rPr lang="en-GB" sz="1500" dirty="0" err="1">
                <a:effectLst/>
                <a:latin typeface=".AppleSystemUIFont"/>
              </a:rPr>
              <a:t>descrescător</a:t>
            </a:r>
            <a:r>
              <a:rPr lang="en-GB" sz="1500" dirty="0">
                <a:effectLst/>
                <a:latin typeface=".AppleSystemUIFont"/>
              </a:rPr>
              <a:t> </a:t>
            </a:r>
            <a:r>
              <a:rPr lang="en-GB" sz="1500" dirty="0" err="1">
                <a:effectLst/>
                <a:latin typeface=".AppleSystemUIFont"/>
              </a:rPr>
              <a:t>după</a:t>
            </a:r>
            <a:r>
              <a:rPr lang="en-GB" sz="1500" dirty="0">
                <a:effectLst/>
                <a:latin typeface=".AppleSystemUIFont"/>
              </a:rPr>
              <a:t> </a:t>
            </a:r>
            <a:r>
              <a:rPr lang="en-GB" sz="1500" dirty="0" err="1">
                <a:effectLst/>
                <a:latin typeface=".AppleSystemUIFont"/>
              </a:rPr>
              <a:t>scorul</a:t>
            </a:r>
            <a:r>
              <a:rPr lang="en-GB" sz="1500" dirty="0">
                <a:effectLst/>
                <a:latin typeface=".AppleSystemUIFont"/>
              </a:rPr>
              <a:t> </a:t>
            </a:r>
            <a:r>
              <a:rPr lang="en-GB" sz="1500" dirty="0" err="1">
                <a:effectLst/>
                <a:latin typeface=".AppleSystemUIFont"/>
              </a:rPr>
              <a:t>obținut</a:t>
            </a:r>
            <a:r>
              <a:rPr lang="en-GB" sz="1500" dirty="0">
                <a:effectLst/>
                <a:latin typeface=".AppleSystemUIFont"/>
              </a:rPr>
              <a:t>.</a:t>
            </a:r>
          </a:p>
          <a:p>
            <a:pPr>
              <a:lnSpc>
                <a:spcPct val="90000"/>
              </a:lnSpc>
              <a:spcBef>
                <a:spcPts val="900"/>
              </a:spcBef>
            </a:pPr>
            <a:r>
              <a:rPr lang="en-GB" sz="1500" dirty="0">
                <a:effectLst/>
                <a:latin typeface=".AppleSystemUIFont"/>
              </a:rPr>
              <a:t>• </a:t>
            </a:r>
            <a:r>
              <a:rPr lang="en-GB" sz="1500" dirty="0" err="1">
                <a:effectLst/>
                <a:latin typeface=".AppleSystemUIFont"/>
              </a:rPr>
              <a:t>Returnează</a:t>
            </a:r>
            <a:r>
              <a:rPr lang="en-GB" sz="1500" dirty="0">
                <a:effectLst/>
                <a:latin typeface=".AppleSystemUIFont"/>
              </a:rPr>
              <a:t> </a:t>
            </a:r>
            <a:r>
              <a:rPr lang="en-GB" sz="1500" dirty="0" err="1">
                <a:effectLst/>
                <a:latin typeface=".AppleSystemUIFont"/>
              </a:rPr>
              <a:t>cromozomul</a:t>
            </a:r>
            <a:r>
              <a:rPr lang="en-GB" sz="1500" dirty="0">
                <a:effectLst/>
                <a:latin typeface=".AppleSystemUIFont"/>
              </a:rPr>
              <a:t> cu cel </a:t>
            </a:r>
            <a:r>
              <a:rPr lang="en-GB" sz="1500" dirty="0" err="1">
                <a:effectLst/>
                <a:latin typeface=".AppleSystemUIFont"/>
              </a:rPr>
              <a:t>mai</a:t>
            </a:r>
            <a:r>
              <a:rPr lang="en-GB" sz="1500" dirty="0">
                <a:effectLst/>
                <a:latin typeface=".AppleSystemUIFont"/>
              </a:rPr>
              <a:t> mare </a:t>
            </a:r>
            <a:r>
              <a:rPr lang="en-GB" sz="1500" dirty="0" err="1">
                <a:effectLst/>
                <a:latin typeface=".AppleSystemUIFont"/>
              </a:rPr>
              <a:t>scor</a:t>
            </a:r>
            <a:r>
              <a:rPr lang="en-GB" sz="1500" dirty="0">
                <a:effectLst/>
                <a:latin typeface=".AppleSystemUIFont"/>
              </a:rPr>
              <a:t>.</a:t>
            </a:r>
          </a:p>
          <a:p>
            <a:pPr marL="0" indent="0">
              <a:lnSpc>
                <a:spcPct val="90000"/>
              </a:lnSpc>
              <a:spcBef>
                <a:spcPts val="900"/>
              </a:spcBef>
              <a:buNone/>
            </a:pPr>
            <a:r>
              <a:rPr lang="en-GB" sz="1500" dirty="0">
                <a:effectLst/>
                <a:latin typeface=".AppleSystemUIFont"/>
              </a:rPr>
              <a:t>• </a:t>
            </a:r>
            <a:r>
              <a:rPr lang="en-GB" sz="1500" b="1" dirty="0">
                <a:effectLst/>
                <a:latin typeface=".AppleSystemUIFont"/>
              </a:rPr>
              <a:t>Rol:</a:t>
            </a:r>
            <a:r>
              <a:rPr lang="en-GB" sz="1500" dirty="0">
                <a:effectLst/>
                <a:latin typeface=".AppleSystemUIFont"/>
              </a:rPr>
              <a:t> </a:t>
            </a:r>
            <a:r>
              <a:rPr lang="en-GB" sz="1500" dirty="0" err="1">
                <a:effectLst/>
                <a:latin typeface=".AppleSystemUIFont"/>
              </a:rPr>
              <a:t>Această</a:t>
            </a:r>
            <a:r>
              <a:rPr lang="en-GB" sz="1500" dirty="0">
                <a:effectLst/>
                <a:latin typeface=".AppleSystemUIFont"/>
              </a:rPr>
              <a:t> </a:t>
            </a:r>
            <a:r>
              <a:rPr lang="en-GB" sz="1500" dirty="0" err="1">
                <a:effectLst/>
                <a:latin typeface=".AppleSystemUIFont"/>
              </a:rPr>
              <a:t>funcție</a:t>
            </a:r>
            <a:r>
              <a:rPr lang="en-GB" sz="1500" dirty="0">
                <a:effectLst/>
                <a:latin typeface=".AppleSystemUIFont"/>
              </a:rPr>
              <a:t> </a:t>
            </a:r>
            <a:r>
              <a:rPr lang="en-GB" sz="1500" dirty="0" err="1">
                <a:effectLst/>
                <a:latin typeface=".AppleSystemUIFont"/>
              </a:rPr>
              <a:t>determină</a:t>
            </a:r>
            <a:r>
              <a:rPr lang="en-GB" sz="1500" dirty="0">
                <a:effectLst/>
                <a:latin typeface=".AppleSystemUIFont"/>
              </a:rPr>
              <a:t> </a:t>
            </a:r>
            <a:r>
              <a:rPr lang="en-GB" sz="1500" dirty="0" err="1">
                <a:effectLst/>
                <a:latin typeface=".AppleSystemUIFont"/>
              </a:rPr>
              <a:t>soluția</a:t>
            </a:r>
            <a:r>
              <a:rPr lang="en-GB" sz="1500" dirty="0">
                <a:effectLst/>
                <a:latin typeface=".AppleSystemUIFont"/>
              </a:rPr>
              <a:t> </a:t>
            </a:r>
            <a:r>
              <a:rPr lang="en-GB" sz="1500" dirty="0" err="1">
                <a:effectLst/>
                <a:latin typeface=".AppleSystemUIFont"/>
              </a:rPr>
              <a:t>optimă</a:t>
            </a:r>
            <a:r>
              <a:rPr lang="en-GB" sz="1500" dirty="0">
                <a:effectLst/>
                <a:latin typeface=".AppleSystemUIFont"/>
              </a:rPr>
              <a:t> </a:t>
            </a:r>
            <a:r>
              <a:rPr lang="en-GB" sz="1500" dirty="0" err="1">
                <a:effectLst/>
                <a:latin typeface=".AppleSystemUIFont"/>
              </a:rPr>
              <a:t>în</a:t>
            </a:r>
            <a:r>
              <a:rPr lang="en-GB" sz="1500" dirty="0">
                <a:effectLst/>
                <a:latin typeface=".AppleSystemUIFont"/>
              </a:rPr>
              <a:t> </a:t>
            </a:r>
            <a:r>
              <a:rPr lang="en-GB" sz="1500" dirty="0" err="1">
                <a:effectLst/>
                <a:latin typeface=".AppleSystemUIFont"/>
              </a:rPr>
              <a:t>cadrul</a:t>
            </a:r>
            <a:r>
              <a:rPr lang="en-GB" sz="1500" dirty="0">
                <a:effectLst/>
                <a:latin typeface=".AppleSystemUIFont"/>
              </a:rPr>
              <a:t> </a:t>
            </a:r>
            <a:r>
              <a:rPr lang="en-GB" sz="1500" dirty="0" err="1">
                <a:effectLst/>
                <a:latin typeface=".AppleSystemUIFont"/>
              </a:rPr>
              <a:t>fiecărei</a:t>
            </a:r>
            <a:r>
              <a:rPr lang="en-GB" sz="1500" dirty="0">
                <a:effectLst/>
                <a:latin typeface=".AppleSystemUIFont"/>
              </a:rPr>
              <a:t> </a:t>
            </a:r>
            <a:r>
              <a:rPr lang="en-GB" sz="1500" dirty="0" err="1">
                <a:effectLst/>
                <a:latin typeface=".AppleSystemUIFont"/>
              </a:rPr>
              <a:t>generații</a:t>
            </a:r>
            <a:r>
              <a:rPr lang="en-GB" sz="1500" dirty="0">
                <a:effectLst/>
                <a:latin typeface=".AppleSystemUIFont"/>
              </a:rPr>
              <a:t>.</a:t>
            </a:r>
          </a:p>
          <a:p>
            <a:pPr>
              <a:lnSpc>
                <a:spcPct val="90000"/>
              </a:lnSpc>
            </a:pPr>
            <a:endParaRPr lang="en-RO" sz="15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61E26F-8BDF-1E81-5011-8A5EC121E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366" y="2280965"/>
            <a:ext cx="6227064" cy="2304012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73422-6438-D6B8-2C37-5358FE278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8315" y="6236208"/>
            <a:ext cx="5901189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Várdai Erwin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0F6F4-8DE7-205C-5A58-C198F90513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79F6069-8263-4296-913A-BC2234E8D32B}" type="datetime1">
              <a:rPr lang="en-US" smtClean="0"/>
              <a:pPr>
                <a:spcAft>
                  <a:spcPts val="600"/>
                </a:spcAft>
              </a:pPr>
              <a:t>1/12/25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6E050-EF8B-12DE-A06C-A26B9154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85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68C4D-D02D-9C51-2E27-8C9837C17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640079"/>
            <a:ext cx="3402531" cy="5272242"/>
          </a:xfrm>
        </p:spPr>
        <p:txBody>
          <a:bodyPr>
            <a:normAutofit/>
          </a:bodyPr>
          <a:lstStyle/>
          <a:p>
            <a:r>
              <a:rPr lang="en-GB" sz="2000" b="1" err="1">
                <a:effectLst/>
                <a:latin typeface=".AppleSystemUIFont"/>
              </a:rPr>
              <a:t>Funcția</a:t>
            </a:r>
            <a:r>
              <a:rPr lang="en-GB" sz="2000" b="1">
                <a:effectLst/>
                <a:latin typeface=".AppleSystemUIFont"/>
              </a:rPr>
              <a:t> </a:t>
            </a:r>
            <a:r>
              <a:rPr lang="en-GB" sz="2000" err="1">
                <a:effectLst/>
                <a:latin typeface=".AppleSystemUIFontMonospaced"/>
              </a:rPr>
              <a:t>genereaza_populatie</a:t>
            </a:r>
            <a:endParaRPr lang="en-RO" sz="2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FA13A-6C1B-0F93-9FC8-59844065F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2103" y="640079"/>
            <a:ext cx="6883072" cy="2959155"/>
          </a:xfrm>
        </p:spPr>
        <p:txBody>
          <a:bodyPr>
            <a:norm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en-GB">
                <a:effectLst/>
                <a:latin typeface=".AppleSystemUIFont"/>
              </a:rPr>
              <a:t>• </a:t>
            </a:r>
            <a:r>
              <a:rPr lang="en-GB" b="1" err="1">
                <a:effectLst/>
                <a:latin typeface=".AppleSystemUIFont"/>
              </a:rPr>
              <a:t>Descriere</a:t>
            </a:r>
            <a:r>
              <a:rPr lang="en-GB" b="1">
                <a:effectLst/>
                <a:latin typeface=".AppleSystemUIFont"/>
              </a:rPr>
              <a:t>:</a:t>
            </a:r>
            <a:r>
              <a:rPr lang="en-GB">
                <a:effectLst/>
                <a:latin typeface=".AppleSystemUIFont"/>
              </a:rPr>
              <a:t> </a:t>
            </a:r>
            <a:r>
              <a:rPr lang="en-GB" err="1">
                <a:effectLst/>
                <a:latin typeface=".AppleSystemUIFont"/>
              </a:rPr>
              <a:t>Generează</a:t>
            </a:r>
            <a:r>
              <a:rPr lang="en-GB">
                <a:effectLst/>
                <a:latin typeface=".AppleSystemUIFont"/>
              </a:rPr>
              <a:t> o </a:t>
            </a:r>
            <a:r>
              <a:rPr lang="en-GB" err="1">
                <a:effectLst/>
                <a:latin typeface=".AppleSystemUIFont"/>
              </a:rPr>
              <a:t>populație</a:t>
            </a:r>
            <a:r>
              <a:rPr lang="en-GB">
                <a:effectLst/>
                <a:latin typeface=".AppleSystemUIFont"/>
              </a:rPr>
              <a:t> </a:t>
            </a:r>
            <a:r>
              <a:rPr lang="en-GB" err="1">
                <a:effectLst/>
                <a:latin typeface=".AppleSystemUIFont"/>
              </a:rPr>
              <a:t>inițială</a:t>
            </a:r>
            <a:r>
              <a:rPr lang="en-GB">
                <a:effectLst/>
                <a:latin typeface=".AppleSystemUIFont"/>
              </a:rPr>
              <a:t> de </a:t>
            </a:r>
            <a:r>
              <a:rPr lang="en-GB" err="1">
                <a:effectLst/>
                <a:latin typeface=".AppleSystemUIFont"/>
              </a:rPr>
              <a:t>cromozomi</a:t>
            </a:r>
            <a:r>
              <a:rPr lang="en-GB">
                <a:effectLst/>
                <a:latin typeface=".AppleSystemUIFont"/>
              </a:rPr>
              <a:t>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GB">
                <a:effectLst/>
                <a:latin typeface=".AppleSystemUIFont"/>
              </a:rPr>
              <a:t>• </a:t>
            </a:r>
            <a:r>
              <a:rPr lang="en-GB" b="1">
                <a:effectLst/>
                <a:latin typeface=".AppleSystemUIFont"/>
              </a:rPr>
              <a:t>Ce face:</a:t>
            </a:r>
            <a:endParaRPr lang="en-GB">
              <a:effectLst/>
              <a:latin typeface=".AppleSystemUIFont"/>
            </a:endParaRPr>
          </a:p>
          <a:p>
            <a:pPr>
              <a:spcBef>
                <a:spcPts val="900"/>
              </a:spcBef>
            </a:pPr>
            <a:r>
              <a:rPr lang="en-GB">
                <a:effectLst/>
                <a:latin typeface=".AppleSystemUIFont"/>
              </a:rPr>
              <a:t>• </a:t>
            </a:r>
            <a:r>
              <a:rPr lang="en-GB" err="1">
                <a:effectLst/>
                <a:latin typeface=".AppleSystemUIFont"/>
              </a:rPr>
              <a:t>Creează</a:t>
            </a:r>
            <a:r>
              <a:rPr lang="en-GB">
                <a:effectLst/>
                <a:latin typeface=".AppleSystemUIFont"/>
              </a:rPr>
              <a:t> un </a:t>
            </a:r>
            <a:r>
              <a:rPr lang="en-GB" err="1">
                <a:effectLst/>
                <a:latin typeface=".AppleSystemUIFont"/>
              </a:rPr>
              <a:t>număr</a:t>
            </a:r>
            <a:r>
              <a:rPr lang="en-GB">
                <a:effectLst/>
                <a:latin typeface=".AppleSystemUIFont"/>
              </a:rPr>
              <a:t> </a:t>
            </a:r>
            <a:r>
              <a:rPr lang="en-GB" err="1">
                <a:effectLst/>
                <a:latin typeface=".AppleSystemUIFont"/>
              </a:rPr>
              <a:t>specificat</a:t>
            </a:r>
            <a:r>
              <a:rPr lang="en-GB">
                <a:effectLst/>
                <a:latin typeface=".AppleSystemUIFont"/>
              </a:rPr>
              <a:t> de </a:t>
            </a:r>
            <a:r>
              <a:rPr lang="en-GB" err="1">
                <a:effectLst/>
                <a:latin typeface=".AppleSystemUIFont"/>
              </a:rPr>
              <a:t>cromozomi</a:t>
            </a:r>
            <a:r>
              <a:rPr lang="en-GB">
                <a:effectLst/>
                <a:latin typeface=".AppleSystemUIFont"/>
              </a:rPr>
              <a:t>, </a:t>
            </a:r>
            <a:r>
              <a:rPr lang="en-GB" err="1">
                <a:effectLst/>
                <a:latin typeface=".AppleSystemUIFont"/>
              </a:rPr>
              <a:t>fiecare</a:t>
            </a:r>
            <a:r>
              <a:rPr lang="en-GB">
                <a:effectLst/>
                <a:latin typeface=".AppleSystemUIFont"/>
              </a:rPr>
              <a:t> </a:t>
            </a:r>
            <a:r>
              <a:rPr lang="en-GB" err="1">
                <a:effectLst/>
                <a:latin typeface=".AppleSystemUIFont"/>
              </a:rPr>
              <a:t>reprezentând</a:t>
            </a:r>
            <a:r>
              <a:rPr lang="en-GB">
                <a:effectLst/>
                <a:latin typeface=".AppleSystemUIFont"/>
              </a:rPr>
              <a:t> o </a:t>
            </a:r>
            <a:r>
              <a:rPr lang="en-GB" err="1">
                <a:effectLst/>
                <a:latin typeface=".AppleSystemUIFont"/>
              </a:rPr>
              <a:t>soluție</a:t>
            </a:r>
            <a:r>
              <a:rPr lang="en-GB">
                <a:effectLst/>
                <a:latin typeface=".AppleSystemUIFont"/>
              </a:rPr>
              <a:t> </a:t>
            </a:r>
            <a:r>
              <a:rPr lang="en-GB" err="1">
                <a:effectLst/>
                <a:latin typeface=".AppleSystemUIFont"/>
              </a:rPr>
              <a:t>posibilă</a:t>
            </a:r>
            <a:r>
              <a:rPr lang="en-GB">
                <a:effectLst/>
                <a:latin typeface=".AppleSystemUIFont"/>
              </a:rPr>
              <a:t>.</a:t>
            </a:r>
          </a:p>
          <a:p>
            <a:pPr>
              <a:spcBef>
                <a:spcPts val="900"/>
              </a:spcBef>
            </a:pPr>
            <a:r>
              <a:rPr lang="en-GB">
                <a:effectLst/>
                <a:latin typeface=".AppleSystemUIFont"/>
              </a:rPr>
              <a:t>• </a:t>
            </a:r>
            <a:r>
              <a:rPr lang="en-GB" err="1">
                <a:effectLst/>
                <a:latin typeface=".AppleSystemUIFont"/>
              </a:rPr>
              <a:t>Fiecare</a:t>
            </a:r>
            <a:r>
              <a:rPr lang="en-GB">
                <a:effectLst/>
                <a:latin typeface=".AppleSystemUIFont"/>
              </a:rPr>
              <a:t> </a:t>
            </a:r>
            <a:r>
              <a:rPr lang="en-GB" err="1">
                <a:effectLst/>
                <a:latin typeface=".AppleSystemUIFont"/>
              </a:rPr>
              <a:t>cromozom</a:t>
            </a:r>
            <a:r>
              <a:rPr lang="en-GB">
                <a:effectLst/>
                <a:latin typeface=".AppleSystemUIFont"/>
              </a:rPr>
              <a:t> </a:t>
            </a:r>
            <a:r>
              <a:rPr lang="en-GB" err="1">
                <a:effectLst/>
                <a:latin typeface=".AppleSystemUIFont"/>
              </a:rPr>
              <a:t>este</a:t>
            </a:r>
            <a:r>
              <a:rPr lang="en-GB">
                <a:effectLst/>
                <a:latin typeface=".AppleSystemUIFont"/>
              </a:rPr>
              <a:t> </a:t>
            </a:r>
            <a:r>
              <a:rPr lang="en-GB" err="1">
                <a:effectLst/>
                <a:latin typeface=".AppleSystemUIFont"/>
              </a:rPr>
              <a:t>generat</a:t>
            </a:r>
            <a:r>
              <a:rPr lang="en-GB">
                <a:effectLst/>
                <a:latin typeface=".AppleSystemUIFont"/>
              </a:rPr>
              <a:t> </a:t>
            </a:r>
            <a:r>
              <a:rPr lang="en-GB" err="1">
                <a:effectLst/>
                <a:latin typeface=".AppleSystemUIFont"/>
              </a:rPr>
              <a:t>aleatoriu</a:t>
            </a:r>
            <a:r>
              <a:rPr lang="en-GB">
                <a:effectLst/>
                <a:latin typeface=".AppleSystemUIFont"/>
              </a:rPr>
              <a:t>.</a:t>
            </a:r>
          </a:p>
          <a:p>
            <a:pPr>
              <a:spcBef>
                <a:spcPts val="900"/>
              </a:spcBef>
            </a:pPr>
            <a:r>
              <a:rPr lang="en-GB">
                <a:effectLst/>
                <a:latin typeface=".AppleSystemUIFont"/>
              </a:rPr>
              <a:t>• </a:t>
            </a:r>
            <a:r>
              <a:rPr lang="en-GB" err="1">
                <a:effectLst/>
                <a:latin typeface=".AppleSystemUIFont"/>
              </a:rPr>
              <a:t>Returnează</a:t>
            </a:r>
            <a:r>
              <a:rPr lang="en-GB">
                <a:effectLst/>
                <a:latin typeface=".AppleSystemUIFont"/>
              </a:rPr>
              <a:t> </a:t>
            </a:r>
            <a:r>
              <a:rPr lang="en-GB" err="1">
                <a:effectLst/>
                <a:latin typeface=".AppleSystemUIFont"/>
              </a:rPr>
              <a:t>populația</a:t>
            </a:r>
            <a:r>
              <a:rPr lang="en-GB">
                <a:effectLst/>
                <a:latin typeface=".AppleSystemUIFont"/>
              </a:rPr>
              <a:t> </a:t>
            </a:r>
            <a:r>
              <a:rPr lang="en-GB" err="1">
                <a:effectLst/>
                <a:latin typeface=".AppleSystemUIFont"/>
              </a:rPr>
              <a:t>creată</a:t>
            </a:r>
            <a:r>
              <a:rPr lang="en-GB">
                <a:effectLst/>
                <a:latin typeface=".AppleSystemUIFont"/>
              </a:rPr>
              <a:t>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GB">
                <a:effectLst/>
                <a:latin typeface=".AppleSystemUIFont"/>
              </a:rPr>
              <a:t>• </a:t>
            </a:r>
            <a:r>
              <a:rPr lang="en-GB" b="1">
                <a:effectLst/>
                <a:latin typeface=".AppleSystemUIFont"/>
              </a:rPr>
              <a:t>Rol:</a:t>
            </a:r>
            <a:r>
              <a:rPr lang="en-GB">
                <a:effectLst/>
                <a:latin typeface=".AppleSystemUIFont"/>
              </a:rPr>
              <a:t> </a:t>
            </a:r>
            <a:r>
              <a:rPr lang="en-GB" err="1">
                <a:effectLst/>
                <a:latin typeface=".AppleSystemUIFont"/>
              </a:rPr>
              <a:t>Crează</a:t>
            </a:r>
            <a:r>
              <a:rPr lang="en-GB">
                <a:effectLst/>
                <a:latin typeface=".AppleSystemUIFont"/>
              </a:rPr>
              <a:t> </a:t>
            </a:r>
            <a:r>
              <a:rPr lang="en-GB" err="1">
                <a:effectLst/>
                <a:latin typeface=".AppleSystemUIFont"/>
              </a:rPr>
              <a:t>punctul</a:t>
            </a:r>
            <a:r>
              <a:rPr lang="en-GB">
                <a:effectLst/>
                <a:latin typeface=".AppleSystemUIFont"/>
              </a:rPr>
              <a:t> de </a:t>
            </a:r>
            <a:r>
              <a:rPr lang="en-GB" err="1">
                <a:effectLst/>
                <a:latin typeface=".AppleSystemUIFont"/>
              </a:rPr>
              <a:t>plecare</a:t>
            </a:r>
            <a:r>
              <a:rPr lang="en-GB">
                <a:effectLst/>
                <a:latin typeface=".AppleSystemUIFont"/>
              </a:rPr>
              <a:t> </a:t>
            </a:r>
            <a:r>
              <a:rPr lang="en-GB" err="1">
                <a:effectLst/>
                <a:latin typeface=".AppleSystemUIFont"/>
              </a:rPr>
              <a:t>pentru</a:t>
            </a:r>
            <a:r>
              <a:rPr lang="en-GB">
                <a:effectLst/>
                <a:latin typeface=".AppleSystemUIFont"/>
              </a:rPr>
              <a:t> </a:t>
            </a:r>
            <a:r>
              <a:rPr lang="en-GB" err="1">
                <a:effectLst/>
                <a:latin typeface=".AppleSystemUIFont"/>
              </a:rPr>
              <a:t>algoritmul</a:t>
            </a:r>
            <a:r>
              <a:rPr lang="en-GB">
                <a:effectLst/>
                <a:latin typeface=".AppleSystemUIFont"/>
              </a:rPr>
              <a:t> genetic, cu </a:t>
            </a:r>
            <a:r>
              <a:rPr lang="en-GB" err="1">
                <a:effectLst/>
                <a:latin typeface=".AppleSystemUIFont"/>
              </a:rPr>
              <a:t>soluții</a:t>
            </a:r>
            <a:r>
              <a:rPr lang="en-GB">
                <a:effectLst/>
                <a:latin typeface=".AppleSystemUIFont"/>
              </a:rPr>
              <a:t> </a:t>
            </a:r>
            <a:r>
              <a:rPr lang="en-GB" err="1">
                <a:effectLst/>
                <a:latin typeface=".AppleSystemUIFont"/>
              </a:rPr>
              <a:t>posibile</a:t>
            </a:r>
            <a:r>
              <a:rPr lang="en-GB">
                <a:effectLst/>
                <a:latin typeface=".AppleSystemUIFont"/>
              </a:rPr>
              <a:t> </a:t>
            </a:r>
            <a:r>
              <a:rPr lang="en-GB" err="1">
                <a:effectLst/>
                <a:latin typeface=".AppleSystemUIFont"/>
              </a:rPr>
              <a:t>ce</a:t>
            </a:r>
            <a:r>
              <a:rPr lang="en-GB">
                <a:effectLst/>
                <a:latin typeface=".AppleSystemUIFont"/>
              </a:rPr>
              <a:t> </a:t>
            </a:r>
            <a:r>
              <a:rPr lang="en-GB" err="1">
                <a:effectLst/>
                <a:latin typeface=".AppleSystemUIFont"/>
              </a:rPr>
              <a:t>vor</a:t>
            </a:r>
            <a:r>
              <a:rPr lang="en-GB">
                <a:effectLst/>
                <a:latin typeface=".AppleSystemUIFont"/>
              </a:rPr>
              <a:t> </a:t>
            </a:r>
            <a:r>
              <a:rPr lang="en-GB" err="1">
                <a:effectLst/>
                <a:latin typeface=".AppleSystemUIFont"/>
              </a:rPr>
              <a:t>evolua</a:t>
            </a:r>
            <a:r>
              <a:rPr lang="en-GB">
                <a:effectLst/>
                <a:latin typeface=".AppleSystemUIFont"/>
              </a:rPr>
              <a:t> </a:t>
            </a:r>
            <a:r>
              <a:rPr lang="en-GB" err="1">
                <a:effectLst/>
                <a:latin typeface=".AppleSystemUIFont"/>
              </a:rPr>
              <a:t>în</a:t>
            </a:r>
            <a:r>
              <a:rPr lang="en-GB">
                <a:effectLst/>
                <a:latin typeface=".AppleSystemUIFont"/>
              </a:rPr>
              <a:t> </a:t>
            </a:r>
            <a:r>
              <a:rPr lang="en-GB" err="1">
                <a:effectLst/>
                <a:latin typeface=".AppleSystemUIFont"/>
              </a:rPr>
              <a:t>timp.</a:t>
            </a:r>
            <a:endParaRPr lang="en-GB">
              <a:effectLst/>
              <a:latin typeface=".AppleSystemUIFont"/>
            </a:endParaRPr>
          </a:p>
          <a:p>
            <a:endParaRPr lang="en-RO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44763E-1F5B-4192-9E84-267D8A649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2223" y="3822192"/>
            <a:ext cx="6882951" cy="2068469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013361-A314-4AA8-8C94-46622655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3905450"/>
            <a:ext cx="6720840" cy="19019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791302-59C2-77E2-A9A5-ABA924AC5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290" y="4154578"/>
            <a:ext cx="6528816" cy="140369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D22FD-EF06-28A4-2607-DDABF4E5C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Várdai Erwin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BAAD5-54FF-C420-9E8B-CDDC4B42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79F6069-8263-4296-913A-BC2234E8D32B}" type="datetime1">
              <a:rPr lang="en-US" smtClean="0"/>
              <a:pPr>
                <a:spcAft>
                  <a:spcPts val="600"/>
                </a:spcAft>
              </a:pPr>
              <a:t>1/12/25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D1E61-F6FD-DC81-FFD7-2523AE0A1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18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87BE4-9835-EBD0-35F8-8EAAD42F9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640079"/>
            <a:ext cx="3402531" cy="5272242"/>
          </a:xfrm>
        </p:spPr>
        <p:txBody>
          <a:bodyPr>
            <a:normAutofit/>
          </a:bodyPr>
          <a:lstStyle/>
          <a:p>
            <a:r>
              <a:rPr lang="en-GB" sz="1500" b="1" err="1">
                <a:effectLst/>
                <a:latin typeface=".AppleSystemUIFont"/>
              </a:rPr>
              <a:t>Funcția</a:t>
            </a:r>
            <a:r>
              <a:rPr lang="en-GB" sz="1500" b="1">
                <a:effectLst/>
                <a:latin typeface=".AppleSystemUIFont"/>
              </a:rPr>
              <a:t> </a:t>
            </a:r>
            <a:r>
              <a:rPr lang="en-GB" sz="1500" err="1">
                <a:effectLst/>
                <a:latin typeface=".AppleSystemUIFontMonospaced"/>
              </a:rPr>
              <a:t>selecteaza_indivizi_valizi</a:t>
            </a:r>
            <a:endParaRPr lang="en-RO" sz="15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991EC-9ADA-B502-9865-0EFDE8644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2103" y="640079"/>
            <a:ext cx="6883072" cy="2959155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900"/>
              </a:spcBef>
              <a:buNone/>
            </a:pPr>
            <a:r>
              <a:rPr lang="en-GB" sz="1700">
                <a:effectLst/>
                <a:latin typeface=".AppleSystemUIFont"/>
              </a:rPr>
              <a:t>• </a:t>
            </a:r>
            <a:r>
              <a:rPr lang="en-GB" sz="1700" b="1" err="1">
                <a:effectLst/>
                <a:latin typeface=".AppleSystemUIFont"/>
              </a:rPr>
              <a:t>Descriere</a:t>
            </a:r>
            <a:r>
              <a:rPr lang="en-GB" sz="1700" b="1">
                <a:effectLst/>
                <a:latin typeface=".AppleSystemUIFont"/>
              </a:rPr>
              <a:t>:</a:t>
            </a:r>
            <a:r>
              <a:rPr lang="en-GB" sz="1700">
                <a:effectLst/>
                <a:latin typeface=".AppleSystemUIFont"/>
              </a:rPr>
              <a:t> </a:t>
            </a:r>
            <a:r>
              <a:rPr lang="en-GB" sz="1700" err="1">
                <a:effectLst/>
                <a:latin typeface=".AppleSystemUIFont"/>
              </a:rPr>
              <a:t>Selectează</a:t>
            </a:r>
            <a:r>
              <a:rPr lang="en-GB" sz="1700">
                <a:effectLst/>
                <a:latin typeface=".AppleSystemUIFont"/>
              </a:rPr>
              <a:t> </a:t>
            </a:r>
            <a:r>
              <a:rPr lang="en-GB" sz="1700" err="1">
                <a:effectLst/>
                <a:latin typeface=".AppleSystemUIFont"/>
              </a:rPr>
              <a:t>indivizii</a:t>
            </a:r>
            <a:r>
              <a:rPr lang="en-GB" sz="1700">
                <a:effectLst/>
                <a:latin typeface=".AppleSystemUIFont"/>
              </a:rPr>
              <a:t> cu </a:t>
            </a:r>
            <a:r>
              <a:rPr lang="en-GB" sz="1700" err="1">
                <a:effectLst/>
                <a:latin typeface=".AppleSystemUIFont"/>
              </a:rPr>
              <a:t>cele</a:t>
            </a:r>
            <a:r>
              <a:rPr lang="en-GB" sz="1700">
                <a:effectLst/>
                <a:latin typeface=".AppleSystemUIFont"/>
              </a:rPr>
              <a:t> </a:t>
            </a:r>
            <a:r>
              <a:rPr lang="en-GB" sz="1700" err="1">
                <a:effectLst/>
                <a:latin typeface=".AppleSystemUIFont"/>
              </a:rPr>
              <a:t>mai</a:t>
            </a:r>
            <a:r>
              <a:rPr lang="en-GB" sz="1700">
                <a:effectLst/>
                <a:latin typeface=".AppleSystemUIFont"/>
              </a:rPr>
              <a:t> </a:t>
            </a:r>
            <a:r>
              <a:rPr lang="en-GB" sz="1700" err="1">
                <a:effectLst/>
                <a:latin typeface=".AppleSystemUIFont"/>
              </a:rPr>
              <a:t>bune</a:t>
            </a:r>
            <a:r>
              <a:rPr lang="en-GB" sz="1700">
                <a:effectLst/>
                <a:latin typeface=".AppleSystemUIFont"/>
              </a:rPr>
              <a:t> </a:t>
            </a:r>
            <a:r>
              <a:rPr lang="en-GB" sz="1700" err="1">
                <a:effectLst/>
                <a:latin typeface=".AppleSystemUIFont"/>
              </a:rPr>
              <a:t>scoruri</a:t>
            </a:r>
            <a:r>
              <a:rPr lang="en-GB" sz="1700">
                <a:effectLst/>
                <a:latin typeface=".AppleSystemUIFont"/>
              </a:rPr>
              <a:t> </a:t>
            </a:r>
            <a:r>
              <a:rPr lang="en-GB" sz="1700" err="1">
                <a:effectLst/>
                <a:latin typeface=".AppleSystemUIFont"/>
              </a:rPr>
              <a:t>și</a:t>
            </a:r>
            <a:r>
              <a:rPr lang="en-GB" sz="1700">
                <a:effectLst/>
                <a:latin typeface=".AppleSystemUIFont"/>
              </a:rPr>
              <a:t> care </a:t>
            </a:r>
            <a:r>
              <a:rPr lang="en-GB" sz="1700" err="1">
                <a:effectLst/>
                <a:latin typeface=".AppleSystemUIFont"/>
              </a:rPr>
              <a:t>respectă</a:t>
            </a:r>
            <a:r>
              <a:rPr lang="en-GB" sz="1700">
                <a:effectLst/>
                <a:latin typeface=".AppleSystemUIFont"/>
              </a:rPr>
              <a:t> </a:t>
            </a:r>
            <a:r>
              <a:rPr lang="en-GB" sz="1700" err="1">
                <a:effectLst/>
                <a:latin typeface=".AppleSystemUIFont"/>
              </a:rPr>
              <a:t>capacitatea</a:t>
            </a:r>
            <a:r>
              <a:rPr lang="en-GB" sz="1700">
                <a:effectLst/>
                <a:latin typeface=".AppleSystemUIFont"/>
              </a:rPr>
              <a:t> </a:t>
            </a:r>
            <a:r>
              <a:rPr lang="en-GB" sz="1700" err="1">
                <a:effectLst/>
                <a:latin typeface=".AppleSystemUIFont"/>
              </a:rPr>
              <a:t>maximă</a:t>
            </a:r>
            <a:r>
              <a:rPr lang="en-GB" sz="1700">
                <a:effectLst/>
                <a:latin typeface=".AppleSystemUIFont"/>
              </a:rPr>
              <a:t>.</a:t>
            </a:r>
          </a:p>
          <a:p>
            <a:pPr marL="0" indent="0">
              <a:lnSpc>
                <a:spcPct val="90000"/>
              </a:lnSpc>
              <a:spcBef>
                <a:spcPts val="900"/>
              </a:spcBef>
              <a:buNone/>
            </a:pPr>
            <a:r>
              <a:rPr lang="en-GB" sz="1700">
                <a:effectLst/>
                <a:latin typeface=".AppleSystemUIFont"/>
              </a:rPr>
              <a:t>• </a:t>
            </a:r>
            <a:r>
              <a:rPr lang="en-GB" sz="1700" b="1">
                <a:effectLst/>
                <a:latin typeface=".AppleSystemUIFont"/>
              </a:rPr>
              <a:t>Ce face:</a:t>
            </a:r>
            <a:endParaRPr lang="en-GB" sz="1700">
              <a:effectLst/>
              <a:latin typeface=".AppleSystemUIFont"/>
            </a:endParaRPr>
          </a:p>
          <a:p>
            <a:pPr>
              <a:lnSpc>
                <a:spcPct val="90000"/>
              </a:lnSpc>
              <a:spcBef>
                <a:spcPts val="900"/>
              </a:spcBef>
            </a:pPr>
            <a:r>
              <a:rPr lang="en-GB" sz="1700">
                <a:effectLst/>
                <a:latin typeface=".AppleSystemUIFont"/>
              </a:rPr>
              <a:t>• </a:t>
            </a:r>
            <a:r>
              <a:rPr lang="en-GB" sz="1700" err="1">
                <a:effectLst/>
                <a:latin typeface=".AppleSystemUIFont"/>
              </a:rPr>
              <a:t>Evaluează</a:t>
            </a:r>
            <a:r>
              <a:rPr lang="en-GB" sz="1700">
                <a:effectLst/>
                <a:latin typeface=".AppleSystemUIFont"/>
              </a:rPr>
              <a:t> </a:t>
            </a:r>
            <a:r>
              <a:rPr lang="en-GB" sz="1700" err="1">
                <a:effectLst/>
                <a:latin typeface=".AppleSystemUIFont"/>
              </a:rPr>
              <a:t>scorurile</a:t>
            </a:r>
            <a:r>
              <a:rPr lang="en-GB" sz="1700">
                <a:effectLst/>
                <a:latin typeface=".AppleSystemUIFont"/>
              </a:rPr>
              <a:t> </a:t>
            </a:r>
            <a:r>
              <a:rPr lang="en-GB" sz="1700" err="1">
                <a:effectLst/>
                <a:latin typeface=".AppleSystemUIFont"/>
              </a:rPr>
              <a:t>și</a:t>
            </a:r>
            <a:r>
              <a:rPr lang="en-GB" sz="1700">
                <a:effectLst/>
                <a:latin typeface=".AppleSystemUIFont"/>
              </a:rPr>
              <a:t> </a:t>
            </a:r>
            <a:r>
              <a:rPr lang="en-GB" sz="1700" err="1">
                <a:effectLst/>
                <a:latin typeface=".AppleSystemUIFont"/>
              </a:rPr>
              <a:t>greutățile</a:t>
            </a:r>
            <a:r>
              <a:rPr lang="en-GB" sz="1700">
                <a:effectLst/>
                <a:latin typeface=".AppleSystemUIFont"/>
              </a:rPr>
              <a:t> </a:t>
            </a:r>
            <a:r>
              <a:rPr lang="en-GB" sz="1700" err="1">
                <a:effectLst/>
                <a:latin typeface=".AppleSystemUIFont"/>
              </a:rPr>
              <a:t>pentru</a:t>
            </a:r>
            <a:r>
              <a:rPr lang="en-GB" sz="1700">
                <a:effectLst/>
                <a:latin typeface=".AppleSystemUIFont"/>
              </a:rPr>
              <a:t> </a:t>
            </a:r>
            <a:r>
              <a:rPr lang="en-GB" sz="1700" err="1">
                <a:effectLst/>
                <a:latin typeface=".AppleSystemUIFont"/>
              </a:rPr>
              <a:t>fiecare</a:t>
            </a:r>
            <a:r>
              <a:rPr lang="en-GB" sz="1700">
                <a:effectLst/>
                <a:latin typeface=".AppleSystemUIFont"/>
              </a:rPr>
              <a:t> </a:t>
            </a:r>
            <a:r>
              <a:rPr lang="en-GB" sz="1700" err="1">
                <a:effectLst/>
                <a:latin typeface=".AppleSystemUIFont"/>
              </a:rPr>
              <a:t>individ</a:t>
            </a:r>
            <a:r>
              <a:rPr lang="en-GB" sz="1700">
                <a:effectLst/>
                <a:latin typeface=".AppleSystemUIFont"/>
              </a:rPr>
              <a:t>.</a:t>
            </a:r>
          </a:p>
          <a:p>
            <a:pPr>
              <a:lnSpc>
                <a:spcPct val="90000"/>
              </a:lnSpc>
              <a:spcBef>
                <a:spcPts val="900"/>
              </a:spcBef>
            </a:pPr>
            <a:r>
              <a:rPr lang="en-GB" sz="1700">
                <a:effectLst/>
                <a:latin typeface=".AppleSystemUIFont"/>
              </a:rPr>
              <a:t>• </a:t>
            </a:r>
            <a:r>
              <a:rPr lang="en-GB" sz="1700" err="1">
                <a:effectLst/>
                <a:latin typeface=".AppleSystemUIFont"/>
              </a:rPr>
              <a:t>Filtrează</a:t>
            </a:r>
            <a:r>
              <a:rPr lang="en-GB" sz="1700">
                <a:effectLst/>
                <a:latin typeface=".AppleSystemUIFont"/>
              </a:rPr>
              <a:t> </a:t>
            </a:r>
            <a:r>
              <a:rPr lang="en-GB" sz="1700" err="1">
                <a:effectLst/>
                <a:latin typeface=".AppleSystemUIFont"/>
              </a:rPr>
              <a:t>indivizii</a:t>
            </a:r>
            <a:r>
              <a:rPr lang="en-GB" sz="1700">
                <a:effectLst/>
                <a:latin typeface=".AppleSystemUIFont"/>
              </a:rPr>
              <a:t> care </a:t>
            </a:r>
            <a:r>
              <a:rPr lang="en-GB" sz="1700" err="1">
                <a:effectLst/>
                <a:latin typeface=".AppleSystemUIFont"/>
              </a:rPr>
              <a:t>depășesc</a:t>
            </a:r>
            <a:r>
              <a:rPr lang="en-GB" sz="1700">
                <a:effectLst/>
                <a:latin typeface=".AppleSystemUIFont"/>
              </a:rPr>
              <a:t> </a:t>
            </a:r>
            <a:r>
              <a:rPr lang="en-GB" sz="1700" err="1">
                <a:effectLst/>
                <a:latin typeface=".AppleSystemUIFont"/>
              </a:rPr>
              <a:t>capacitatea</a:t>
            </a:r>
            <a:r>
              <a:rPr lang="en-GB" sz="1700">
                <a:effectLst/>
                <a:latin typeface=".AppleSystemUIFont"/>
              </a:rPr>
              <a:t> </a:t>
            </a:r>
            <a:r>
              <a:rPr lang="en-GB" sz="1700" err="1">
                <a:effectLst/>
                <a:latin typeface=".AppleSystemUIFont"/>
              </a:rPr>
              <a:t>maximă</a:t>
            </a:r>
            <a:r>
              <a:rPr lang="en-GB" sz="1700">
                <a:effectLst/>
                <a:latin typeface=".AppleSystemUIFont"/>
              </a:rPr>
              <a:t>.</a:t>
            </a:r>
          </a:p>
          <a:p>
            <a:pPr>
              <a:lnSpc>
                <a:spcPct val="90000"/>
              </a:lnSpc>
              <a:spcBef>
                <a:spcPts val="900"/>
              </a:spcBef>
            </a:pPr>
            <a:r>
              <a:rPr lang="en-GB" sz="1700">
                <a:effectLst/>
                <a:latin typeface=".AppleSystemUIFont"/>
              </a:rPr>
              <a:t>• </a:t>
            </a:r>
            <a:r>
              <a:rPr lang="en-GB" sz="1700" err="1">
                <a:effectLst/>
                <a:latin typeface=".AppleSystemUIFont"/>
              </a:rPr>
              <a:t>Sortează</a:t>
            </a:r>
            <a:r>
              <a:rPr lang="en-GB" sz="1700">
                <a:effectLst/>
                <a:latin typeface=".AppleSystemUIFont"/>
              </a:rPr>
              <a:t> </a:t>
            </a:r>
            <a:r>
              <a:rPr lang="en-GB" sz="1700" err="1">
                <a:effectLst/>
                <a:latin typeface=".AppleSystemUIFont"/>
              </a:rPr>
              <a:t>indivizii</a:t>
            </a:r>
            <a:r>
              <a:rPr lang="en-GB" sz="1700">
                <a:effectLst/>
                <a:latin typeface=".AppleSystemUIFont"/>
              </a:rPr>
              <a:t> </a:t>
            </a:r>
            <a:r>
              <a:rPr lang="en-GB" sz="1700" err="1">
                <a:effectLst/>
                <a:latin typeface=".AppleSystemUIFont"/>
              </a:rPr>
              <a:t>valizi</a:t>
            </a:r>
            <a:r>
              <a:rPr lang="en-GB" sz="1700">
                <a:effectLst/>
                <a:latin typeface=".AppleSystemUIFont"/>
              </a:rPr>
              <a:t> </a:t>
            </a:r>
            <a:r>
              <a:rPr lang="en-GB" sz="1700" err="1">
                <a:effectLst/>
                <a:latin typeface=".AppleSystemUIFont"/>
              </a:rPr>
              <a:t>după</a:t>
            </a:r>
            <a:r>
              <a:rPr lang="en-GB" sz="1700">
                <a:effectLst/>
                <a:latin typeface=".AppleSystemUIFont"/>
              </a:rPr>
              <a:t> </a:t>
            </a:r>
            <a:r>
              <a:rPr lang="en-GB" sz="1700" err="1">
                <a:effectLst/>
                <a:latin typeface=".AppleSystemUIFont"/>
              </a:rPr>
              <a:t>scorul</a:t>
            </a:r>
            <a:r>
              <a:rPr lang="en-GB" sz="1700">
                <a:effectLst/>
                <a:latin typeface=".AppleSystemUIFont"/>
              </a:rPr>
              <a:t> </a:t>
            </a:r>
            <a:r>
              <a:rPr lang="en-GB" sz="1700" err="1">
                <a:effectLst/>
                <a:latin typeface=".AppleSystemUIFont"/>
              </a:rPr>
              <a:t>obținut</a:t>
            </a:r>
            <a:r>
              <a:rPr lang="en-GB" sz="1700">
                <a:effectLst/>
                <a:latin typeface=".AppleSystemUIFont"/>
              </a:rPr>
              <a:t>.</a:t>
            </a:r>
          </a:p>
          <a:p>
            <a:pPr>
              <a:lnSpc>
                <a:spcPct val="90000"/>
              </a:lnSpc>
              <a:spcBef>
                <a:spcPts val="900"/>
              </a:spcBef>
            </a:pPr>
            <a:r>
              <a:rPr lang="en-GB" sz="1700">
                <a:effectLst/>
                <a:latin typeface=".AppleSystemUIFont"/>
              </a:rPr>
              <a:t>• </a:t>
            </a:r>
            <a:r>
              <a:rPr lang="en-GB" sz="1700" err="1">
                <a:effectLst/>
                <a:latin typeface=".AppleSystemUIFont"/>
              </a:rPr>
              <a:t>Selectează</a:t>
            </a:r>
            <a:r>
              <a:rPr lang="en-GB" sz="1700">
                <a:effectLst/>
                <a:latin typeface=".AppleSystemUIFont"/>
              </a:rPr>
              <a:t> </a:t>
            </a:r>
            <a:r>
              <a:rPr lang="en-GB" sz="1700" err="1">
                <a:effectLst/>
                <a:latin typeface=".AppleSystemUIFont"/>
              </a:rPr>
              <a:t>procentajul</a:t>
            </a:r>
            <a:r>
              <a:rPr lang="en-GB" sz="1700">
                <a:effectLst/>
                <a:latin typeface=".AppleSystemUIFont"/>
              </a:rPr>
              <a:t> cel </a:t>
            </a:r>
            <a:r>
              <a:rPr lang="en-GB" sz="1700" err="1">
                <a:effectLst/>
                <a:latin typeface=".AppleSystemUIFont"/>
              </a:rPr>
              <a:t>mai</a:t>
            </a:r>
            <a:r>
              <a:rPr lang="en-GB" sz="1700">
                <a:effectLst/>
                <a:latin typeface=".AppleSystemUIFont"/>
              </a:rPr>
              <a:t> mare </a:t>
            </a:r>
            <a:r>
              <a:rPr lang="en-GB" sz="1700" err="1">
                <a:effectLst/>
                <a:latin typeface=".AppleSystemUIFont"/>
              </a:rPr>
              <a:t>dintre</a:t>
            </a:r>
            <a:r>
              <a:rPr lang="en-GB" sz="1700">
                <a:effectLst/>
                <a:latin typeface=".AppleSystemUIFont"/>
              </a:rPr>
              <a:t> </a:t>
            </a:r>
            <a:r>
              <a:rPr lang="en-GB" sz="1700" err="1">
                <a:effectLst/>
                <a:latin typeface=".AppleSystemUIFont"/>
              </a:rPr>
              <a:t>cei</a:t>
            </a:r>
            <a:r>
              <a:rPr lang="en-GB" sz="1700">
                <a:effectLst/>
                <a:latin typeface=".AppleSystemUIFont"/>
              </a:rPr>
              <a:t> </a:t>
            </a:r>
            <a:r>
              <a:rPr lang="en-GB" sz="1700" err="1">
                <a:effectLst/>
                <a:latin typeface=".AppleSystemUIFont"/>
              </a:rPr>
              <a:t>valizi</a:t>
            </a:r>
            <a:r>
              <a:rPr lang="en-GB" sz="1700">
                <a:effectLst/>
                <a:latin typeface=".AppleSystemUIFont"/>
              </a:rPr>
              <a:t>.</a:t>
            </a:r>
          </a:p>
          <a:p>
            <a:pPr marL="0" indent="0">
              <a:lnSpc>
                <a:spcPct val="90000"/>
              </a:lnSpc>
              <a:spcBef>
                <a:spcPts val="900"/>
              </a:spcBef>
              <a:buNone/>
            </a:pPr>
            <a:r>
              <a:rPr lang="en-GB" sz="1700">
                <a:effectLst/>
                <a:latin typeface=".AppleSystemUIFont"/>
              </a:rPr>
              <a:t>• </a:t>
            </a:r>
            <a:r>
              <a:rPr lang="en-GB" sz="1700" b="1">
                <a:effectLst/>
                <a:latin typeface=".AppleSystemUIFont"/>
              </a:rPr>
              <a:t>Rol:</a:t>
            </a:r>
            <a:r>
              <a:rPr lang="en-GB" sz="1700">
                <a:effectLst/>
                <a:latin typeface=".AppleSystemUIFont"/>
              </a:rPr>
              <a:t> </a:t>
            </a:r>
            <a:r>
              <a:rPr lang="en-GB" sz="1700" err="1">
                <a:effectLst/>
                <a:latin typeface=".AppleSystemUIFont"/>
              </a:rPr>
              <a:t>Asigură</a:t>
            </a:r>
            <a:r>
              <a:rPr lang="en-GB" sz="1700">
                <a:effectLst/>
                <a:latin typeface=".AppleSystemUIFont"/>
              </a:rPr>
              <a:t> </a:t>
            </a:r>
            <a:r>
              <a:rPr lang="en-GB" sz="1700" err="1">
                <a:effectLst/>
                <a:latin typeface=".AppleSystemUIFont"/>
              </a:rPr>
              <a:t>că</a:t>
            </a:r>
            <a:r>
              <a:rPr lang="en-GB" sz="1700">
                <a:effectLst/>
                <a:latin typeface=".AppleSystemUIFont"/>
              </a:rPr>
              <a:t> </a:t>
            </a:r>
            <a:r>
              <a:rPr lang="en-GB" sz="1700" err="1">
                <a:effectLst/>
                <a:latin typeface=".AppleSystemUIFont"/>
              </a:rPr>
              <a:t>indivizii</a:t>
            </a:r>
            <a:r>
              <a:rPr lang="en-GB" sz="1700">
                <a:effectLst/>
                <a:latin typeface=".AppleSystemUIFont"/>
              </a:rPr>
              <a:t> </a:t>
            </a:r>
            <a:r>
              <a:rPr lang="en-GB" sz="1700" err="1">
                <a:effectLst/>
                <a:latin typeface=".AppleSystemUIFont"/>
              </a:rPr>
              <a:t>selectați</a:t>
            </a:r>
            <a:r>
              <a:rPr lang="en-GB" sz="1700">
                <a:effectLst/>
                <a:latin typeface=".AppleSystemUIFont"/>
              </a:rPr>
              <a:t> </a:t>
            </a:r>
            <a:r>
              <a:rPr lang="en-GB" sz="1700" err="1">
                <a:effectLst/>
                <a:latin typeface=".AppleSystemUIFont"/>
              </a:rPr>
              <a:t>pentru</a:t>
            </a:r>
            <a:r>
              <a:rPr lang="en-GB" sz="1700">
                <a:effectLst/>
                <a:latin typeface=".AppleSystemUIFont"/>
              </a:rPr>
              <a:t> </a:t>
            </a:r>
            <a:r>
              <a:rPr lang="en-GB" sz="1700" err="1">
                <a:effectLst/>
                <a:latin typeface=".AppleSystemUIFont"/>
              </a:rPr>
              <a:t>reproduceri</a:t>
            </a:r>
            <a:r>
              <a:rPr lang="en-GB" sz="1700">
                <a:effectLst/>
                <a:latin typeface=".AppleSystemUIFont"/>
              </a:rPr>
              <a:t> </a:t>
            </a:r>
            <a:r>
              <a:rPr lang="en-GB" sz="1700" err="1">
                <a:effectLst/>
                <a:latin typeface=".AppleSystemUIFont"/>
              </a:rPr>
              <a:t>respectă</a:t>
            </a:r>
            <a:r>
              <a:rPr lang="en-GB" sz="1700">
                <a:effectLst/>
                <a:latin typeface=".AppleSystemUIFont"/>
              </a:rPr>
              <a:t> </a:t>
            </a:r>
            <a:r>
              <a:rPr lang="en-GB" sz="1700" err="1">
                <a:effectLst/>
                <a:latin typeface=".AppleSystemUIFont"/>
              </a:rPr>
              <a:t>constrângerile</a:t>
            </a:r>
            <a:r>
              <a:rPr lang="en-GB" sz="1700">
                <a:effectLst/>
                <a:latin typeface=".AppleSystemUIFont"/>
              </a:rPr>
              <a:t> </a:t>
            </a:r>
            <a:r>
              <a:rPr lang="en-GB" sz="1700" err="1">
                <a:effectLst/>
                <a:latin typeface=".AppleSystemUIFont"/>
              </a:rPr>
              <a:t>capacității</a:t>
            </a:r>
            <a:r>
              <a:rPr lang="en-GB" sz="1700">
                <a:effectLst/>
                <a:latin typeface=".AppleSystemUIFont"/>
              </a:rPr>
              <a:t> </a:t>
            </a:r>
            <a:r>
              <a:rPr lang="en-GB" sz="1700" err="1">
                <a:effectLst/>
                <a:latin typeface=".AppleSystemUIFont"/>
              </a:rPr>
              <a:t>și</a:t>
            </a:r>
            <a:r>
              <a:rPr lang="en-GB" sz="1700">
                <a:effectLst/>
                <a:latin typeface=".AppleSystemUIFont"/>
              </a:rPr>
              <a:t> au </a:t>
            </a:r>
            <a:r>
              <a:rPr lang="en-GB" sz="1700" err="1">
                <a:effectLst/>
                <a:latin typeface=".AppleSystemUIFont"/>
              </a:rPr>
              <a:t>scoruri</a:t>
            </a:r>
            <a:r>
              <a:rPr lang="en-GB" sz="1700">
                <a:effectLst/>
                <a:latin typeface=".AppleSystemUIFont"/>
              </a:rPr>
              <a:t> </a:t>
            </a:r>
            <a:r>
              <a:rPr lang="en-GB" sz="1700" err="1">
                <a:effectLst/>
                <a:latin typeface=".AppleSystemUIFont"/>
              </a:rPr>
              <a:t>bune</a:t>
            </a:r>
            <a:r>
              <a:rPr lang="en-GB" sz="1700">
                <a:effectLst/>
                <a:latin typeface=".AppleSystemUIFont"/>
              </a:rPr>
              <a:t>.</a:t>
            </a:r>
          </a:p>
          <a:p>
            <a:pPr>
              <a:lnSpc>
                <a:spcPct val="90000"/>
              </a:lnSpc>
            </a:pPr>
            <a:endParaRPr lang="en-RO" sz="17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44763E-1F5B-4192-9E84-267D8A649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2223" y="3822192"/>
            <a:ext cx="6882951" cy="2068469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013361-A314-4AA8-8C94-46622655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3905450"/>
            <a:ext cx="6720840" cy="19019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FC23EB-3223-2D3C-520C-F8155AA43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271" y="3987746"/>
            <a:ext cx="6204854" cy="173736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906C1-CE18-77D5-2E63-89B4E0D7A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Várdai Erwin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97030-6CD9-4B81-35DE-0E185588ED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79F6069-8263-4296-913A-BC2234E8D32B}" type="datetime1">
              <a:rPr lang="en-US" smtClean="0"/>
              <a:pPr>
                <a:spcAft>
                  <a:spcPts val="600"/>
                </a:spcAft>
              </a:pPr>
              <a:t>1/12/25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F7942-713B-A620-4A5B-E811A3B2B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662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D9722-990E-711C-A7BB-9590DE232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640079"/>
            <a:ext cx="3402531" cy="5272242"/>
          </a:xfrm>
        </p:spPr>
        <p:txBody>
          <a:bodyPr>
            <a:normAutofit/>
          </a:bodyPr>
          <a:lstStyle/>
          <a:p>
            <a:r>
              <a:rPr lang="en-GB" b="1" err="1">
                <a:effectLst/>
                <a:latin typeface=".AppleSystemUIFont"/>
              </a:rPr>
              <a:t>Funcția</a:t>
            </a:r>
            <a:r>
              <a:rPr lang="en-GB" b="1">
                <a:effectLst/>
                <a:latin typeface=".AppleSystemUIFont"/>
              </a:rPr>
              <a:t> </a:t>
            </a:r>
            <a:r>
              <a:rPr lang="en-GB" err="1">
                <a:effectLst/>
                <a:latin typeface=".AppleSystemUIFontMonospaced"/>
              </a:rPr>
              <a:t>combinare</a:t>
            </a:r>
            <a:endParaRPr lang="en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584E5-4C97-282A-6878-C91D9BAE2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2103" y="640079"/>
            <a:ext cx="6883072" cy="2959155"/>
          </a:xfrm>
        </p:spPr>
        <p:txBody>
          <a:bodyPr>
            <a:norm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en-GB">
                <a:effectLst/>
                <a:latin typeface=".AppleSystemUIFont"/>
              </a:rPr>
              <a:t>• </a:t>
            </a:r>
            <a:r>
              <a:rPr lang="en-GB" b="1" err="1">
                <a:effectLst/>
                <a:latin typeface=".AppleSystemUIFont"/>
              </a:rPr>
              <a:t>Descriere</a:t>
            </a:r>
            <a:r>
              <a:rPr lang="en-GB" b="1">
                <a:effectLst/>
                <a:latin typeface=".AppleSystemUIFont"/>
              </a:rPr>
              <a:t>:</a:t>
            </a:r>
            <a:r>
              <a:rPr lang="en-GB">
                <a:effectLst/>
                <a:latin typeface=".AppleSystemUIFont"/>
              </a:rPr>
              <a:t> </a:t>
            </a:r>
            <a:r>
              <a:rPr lang="en-GB" err="1">
                <a:effectLst/>
                <a:latin typeface=".AppleSystemUIFont"/>
              </a:rPr>
              <a:t>Combină</a:t>
            </a:r>
            <a:r>
              <a:rPr lang="en-GB">
                <a:effectLst/>
                <a:latin typeface=".AppleSystemUIFont"/>
              </a:rPr>
              <a:t> </a:t>
            </a:r>
            <a:r>
              <a:rPr lang="en-GB" err="1">
                <a:effectLst/>
                <a:latin typeface=".AppleSystemUIFont"/>
              </a:rPr>
              <a:t>doi</a:t>
            </a:r>
            <a:r>
              <a:rPr lang="en-GB">
                <a:effectLst/>
                <a:latin typeface=".AppleSystemUIFont"/>
              </a:rPr>
              <a:t> </a:t>
            </a:r>
            <a:r>
              <a:rPr lang="en-GB" err="1">
                <a:effectLst/>
                <a:latin typeface=".AppleSystemUIFont"/>
              </a:rPr>
              <a:t>părinți</a:t>
            </a:r>
            <a:r>
              <a:rPr lang="en-GB">
                <a:effectLst/>
                <a:latin typeface=".AppleSystemUIFont"/>
              </a:rPr>
              <a:t> </a:t>
            </a:r>
            <a:r>
              <a:rPr lang="en-GB" err="1">
                <a:effectLst/>
                <a:latin typeface=".AppleSystemUIFont"/>
              </a:rPr>
              <a:t>într</a:t>
            </a:r>
            <a:r>
              <a:rPr lang="en-GB">
                <a:effectLst/>
                <a:latin typeface=".AppleSystemUIFont"/>
              </a:rPr>
              <a:t>-un descendent.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GB">
                <a:effectLst/>
                <a:latin typeface=".AppleSystemUIFont"/>
              </a:rPr>
              <a:t>• </a:t>
            </a:r>
            <a:r>
              <a:rPr lang="en-GB" b="1">
                <a:effectLst/>
                <a:latin typeface=".AppleSystemUIFont"/>
              </a:rPr>
              <a:t>Ce face:</a:t>
            </a:r>
            <a:endParaRPr lang="en-GB">
              <a:effectLst/>
              <a:latin typeface=".AppleSystemUIFont"/>
            </a:endParaRPr>
          </a:p>
          <a:p>
            <a:pPr>
              <a:spcBef>
                <a:spcPts val="900"/>
              </a:spcBef>
            </a:pPr>
            <a:r>
              <a:rPr lang="en-GB">
                <a:effectLst/>
                <a:latin typeface=".AppleSystemUIFont"/>
              </a:rPr>
              <a:t>• </a:t>
            </a:r>
            <a:r>
              <a:rPr lang="en-GB" err="1">
                <a:effectLst/>
                <a:latin typeface=".AppleSystemUIFont"/>
              </a:rPr>
              <a:t>Primește</a:t>
            </a:r>
            <a:r>
              <a:rPr lang="en-GB">
                <a:effectLst/>
                <a:latin typeface=".AppleSystemUIFont"/>
              </a:rPr>
              <a:t> un </a:t>
            </a:r>
            <a:r>
              <a:rPr lang="en-GB" err="1">
                <a:effectLst/>
                <a:latin typeface=".AppleSystemUIFont"/>
              </a:rPr>
              <a:t>punct</a:t>
            </a:r>
            <a:r>
              <a:rPr lang="en-GB">
                <a:effectLst/>
                <a:latin typeface=".AppleSystemUIFont"/>
              </a:rPr>
              <a:t> de </a:t>
            </a:r>
            <a:r>
              <a:rPr lang="en-GB" err="1">
                <a:effectLst/>
                <a:latin typeface=".AppleSystemUIFont"/>
              </a:rPr>
              <a:t>tăiere</a:t>
            </a:r>
            <a:r>
              <a:rPr lang="en-GB">
                <a:effectLst/>
                <a:latin typeface=".AppleSystemUIFont"/>
              </a:rPr>
              <a:t> </a:t>
            </a:r>
            <a:r>
              <a:rPr lang="en-GB" err="1">
                <a:effectLst/>
                <a:latin typeface=".AppleSystemUIFont"/>
              </a:rPr>
              <a:t>și</a:t>
            </a:r>
            <a:r>
              <a:rPr lang="en-GB">
                <a:effectLst/>
                <a:latin typeface=".AppleSystemUIFont"/>
              </a:rPr>
              <a:t> </a:t>
            </a:r>
            <a:r>
              <a:rPr lang="en-GB" err="1">
                <a:effectLst/>
                <a:latin typeface=".AppleSystemUIFont"/>
              </a:rPr>
              <a:t>doi</a:t>
            </a:r>
            <a:r>
              <a:rPr lang="en-GB">
                <a:effectLst/>
                <a:latin typeface=".AppleSystemUIFont"/>
              </a:rPr>
              <a:t> </a:t>
            </a:r>
            <a:r>
              <a:rPr lang="en-GB" err="1">
                <a:effectLst/>
                <a:latin typeface=".AppleSystemUIFont"/>
              </a:rPr>
              <a:t>părinți</a:t>
            </a:r>
            <a:r>
              <a:rPr lang="en-GB">
                <a:effectLst/>
                <a:latin typeface=".AppleSystemUIFont"/>
              </a:rPr>
              <a:t>.</a:t>
            </a:r>
          </a:p>
          <a:p>
            <a:pPr>
              <a:spcBef>
                <a:spcPts val="900"/>
              </a:spcBef>
            </a:pPr>
            <a:r>
              <a:rPr lang="en-GB">
                <a:effectLst/>
                <a:latin typeface=".AppleSystemUIFont"/>
              </a:rPr>
              <a:t>• </a:t>
            </a:r>
            <a:r>
              <a:rPr lang="en-GB" err="1">
                <a:effectLst/>
                <a:latin typeface=".AppleSystemUIFont"/>
              </a:rPr>
              <a:t>Creați</a:t>
            </a:r>
            <a:r>
              <a:rPr lang="en-GB">
                <a:effectLst/>
                <a:latin typeface=".AppleSystemUIFont"/>
              </a:rPr>
              <a:t> </a:t>
            </a:r>
            <a:r>
              <a:rPr lang="en-GB" err="1">
                <a:effectLst/>
                <a:latin typeface=".AppleSystemUIFont"/>
              </a:rPr>
              <a:t>doi</a:t>
            </a:r>
            <a:r>
              <a:rPr lang="en-GB">
                <a:effectLst/>
                <a:latin typeface=".AppleSystemUIFont"/>
              </a:rPr>
              <a:t> </a:t>
            </a:r>
            <a:r>
              <a:rPr lang="en-GB" err="1">
                <a:effectLst/>
                <a:latin typeface=".AppleSystemUIFont"/>
              </a:rPr>
              <a:t>descendenți</a:t>
            </a:r>
            <a:r>
              <a:rPr lang="en-GB">
                <a:effectLst/>
                <a:latin typeface=".AppleSystemUIFont"/>
              </a:rPr>
              <a:t> </a:t>
            </a:r>
            <a:r>
              <a:rPr lang="en-GB" err="1">
                <a:effectLst/>
                <a:latin typeface=".AppleSystemUIFont"/>
              </a:rPr>
              <a:t>prin</a:t>
            </a:r>
            <a:r>
              <a:rPr lang="en-GB">
                <a:effectLst/>
                <a:latin typeface=".AppleSystemUIFont"/>
              </a:rPr>
              <a:t> </a:t>
            </a:r>
            <a:r>
              <a:rPr lang="en-GB" err="1">
                <a:effectLst/>
                <a:latin typeface=".AppleSystemUIFont"/>
              </a:rPr>
              <a:t>combinarea</a:t>
            </a:r>
            <a:r>
              <a:rPr lang="en-GB">
                <a:effectLst/>
                <a:latin typeface=".AppleSystemUIFont"/>
              </a:rPr>
              <a:t> </a:t>
            </a:r>
            <a:r>
              <a:rPr lang="en-GB" err="1">
                <a:effectLst/>
                <a:latin typeface=".AppleSystemUIFont"/>
              </a:rPr>
              <a:t>părților</a:t>
            </a:r>
            <a:r>
              <a:rPr lang="en-GB">
                <a:effectLst/>
                <a:latin typeface=".AppleSystemUIFont"/>
              </a:rPr>
              <a:t> din </a:t>
            </a:r>
            <a:r>
              <a:rPr lang="en-GB" err="1">
                <a:effectLst/>
                <a:latin typeface=".AppleSystemUIFont"/>
              </a:rPr>
              <a:t>cei</a:t>
            </a:r>
            <a:r>
              <a:rPr lang="en-GB">
                <a:effectLst/>
                <a:latin typeface=".AppleSystemUIFont"/>
              </a:rPr>
              <a:t> </a:t>
            </a:r>
            <a:r>
              <a:rPr lang="en-GB" err="1">
                <a:effectLst/>
                <a:latin typeface=".AppleSystemUIFont"/>
              </a:rPr>
              <a:t>doi</a:t>
            </a:r>
            <a:r>
              <a:rPr lang="en-GB">
                <a:effectLst/>
                <a:latin typeface=".AppleSystemUIFont"/>
              </a:rPr>
              <a:t> </a:t>
            </a:r>
            <a:r>
              <a:rPr lang="en-GB" err="1">
                <a:effectLst/>
                <a:latin typeface=".AppleSystemUIFont"/>
              </a:rPr>
              <a:t>părinți</a:t>
            </a:r>
            <a:r>
              <a:rPr lang="en-GB">
                <a:effectLst/>
                <a:latin typeface=".AppleSystemUIFont"/>
              </a:rPr>
              <a:t>, </a:t>
            </a:r>
            <a:r>
              <a:rPr lang="en-GB" err="1">
                <a:effectLst/>
                <a:latin typeface=".AppleSystemUIFont"/>
              </a:rPr>
              <a:t>folosind</a:t>
            </a:r>
            <a:r>
              <a:rPr lang="en-GB">
                <a:effectLst/>
                <a:latin typeface=".AppleSystemUIFont"/>
              </a:rPr>
              <a:t> </a:t>
            </a:r>
            <a:r>
              <a:rPr lang="en-GB" err="1">
                <a:effectLst/>
                <a:latin typeface=".AppleSystemUIFont"/>
              </a:rPr>
              <a:t>punctul</a:t>
            </a:r>
            <a:r>
              <a:rPr lang="en-GB">
                <a:effectLst/>
                <a:latin typeface=".AppleSystemUIFont"/>
              </a:rPr>
              <a:t> de </a:t>
            </a:r>
            <a:r>
              <a:rPr lang="en-GB" err="1">
                <a:effectLst/>
                <a:latin typeface=".AppleSystemUIFont"/>
              </a:rPr>
              <a:t>tăiere</a:t>
            </a:r>
            <a:r>
              <a:rPr lang="en-GB">
                <a:effectLst/>
                <a:latin typeface=".AppleSystemUIFont"/>
              </a:rPr>
              <a:t>.</a:t>
            </a:r>
          </a:p>
          <a:p>
            <a:pPr>
              <a:spcBef>
                <a:spcPts val="900"/>
              </a:spcBef>
            </a:pPr>
            <a:r>
              <a:rPr lang="en-GB">
                <a:effectLst/>
                <a:latin typeface=".AppleSystemUIFont"/>
              </a:rPr>
              <a:t>• </a:t>
            </a:r>
            <a:r>
              <a:rPr lang="en-GB" err="1">
                <a:effectLst/>
                <a:latin typeface=".AppleSystemUIFont"/>
              </a:rPr>
              <a:t>Returnează</a:t>
            </a:r>
            <a:r>
              <a:rPr lang="en-GB">
                <a:effectLst/>
                <a:latin typeface=".AppleSystemUIFont"/>
              </a:rPr>
              <a:t> </a:t>
            </a:r>
            <a:r>
              <a:rPr lang="en-GB" err="1">
                <a:effectLst/>
                <a:latin typeface=".AppleSystemUIFont"/>
              </a:rPr>
              <a:t>cei</a:t>
            </a:r>
            <a:r>
              <a:rPr lang="en-GB">
                <a:effectLst/>
                <a:latin typeface=".AppleSystemUIFont"/>
              </a:rPr>
              <a:t> </a:t>
            </a:r>
            <a:r>
              <a:rPr lang="en-GB" err="1">
                <a:effectLst/>
                <a:latin typeface=".AppleSystemUIFont"/>
              </a:rPr>
              <a:t>doi</a:t>
            </a:r>
            <a:r>
              <a:rPr lang="en-GB">
                <a:effectLst/>
                <a:latin typeface=".AppleSystemUIFont"/>
              </a:rPr>
              <a:t> </a:t>
            </a:r>
            <a:r>
              <a:rPr lang="en-GB" err="1">
                <a:effectLst/>
                <a:latin typeface=".AppleSystemUIFont"/>
              </a:rPr>
              <a:t>descendenți</a:t>
            </a:r>
            <a:r>
              <a:rPr lang="en-GB">
                <a:effectLst/>
                <a:latin typeface=".AppleSystemUIFont"/>
              </a:rPr>
              <a:t>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GB">
                <a:effectLst/>
                <a:latin typeface=".AppleSystemUIFont"/>
              </a:rPr>
              <a:t>• </a:t>
            </a:r>
            <a:r>
              <a:rPr lang="en-GB" b="1">
                <a:effectLst/>
                <a:latin typeface=".AppleSystemUIFont"/>
              </a:rPr>
              <a:t>Rol:</a:t>
            </a:r>
            <a:r>
              <a:rPr lang="en-GB">
                <a:effectLst/>
                <a:latin typeface=".AppleSystemUIFont"/>
              </a:rPr>
              <a:t> Este </a:t>
            </a:r>
            <a:r>
              <a:rPr lang="en-GB" err="1">
                <a:effectLst/>
                <a:latin typeface=".AppleSystemUIFont"/>
              </a:rPr>
              <a:t>esențială</a:t>
            </a:r>
            <a:r>
              <a:rPr lang="en-GB">
                <a:effectLst/>
                <a:latin typeface=".AppleSystemUIFont"/>
              </a:rPr>
              <a:t> </a:t>
            </a:r>
            <a:r>
              <a:rPr lang="en-GB" err="1">
                <a:effectLst/>
                <a:latin typeface=".AppleSystemUIFont"/>
              </a:rPr>
              <a:t>pentru</a:t>
            </a:r>
            <a:r>
              <a:rPr lang="en-GB">
                <a:effectLst/>
                <a:latin typeface=".AppleSystemUIFont"/>
              </a:rPr>
              <a:t> </a:t>
            </a:r>
            <a:r>
              <a:rPr lang="en-GB" err="1">
                <a:effectLst/>
                <a:latin typeface=".AppleSystemUIFont"/>
              </a:rPr>
              <a:t>reproducerea</a:t>
            </a:r>
            <a:r>
              <a:rPr lang="en-GB">
                <a:effectLst/>
                <a:latin typeface=".AppleSystemUIFont"/>
              </a:rPr>
              <a:t> </a:t>
            </a:r>
            <a:r>
              <a:rPr lang="en-GB" err="1">
                <a:effectLst/>
                <a:latin typeface=".AppleSystemUIFont"/>
              </a:rPr>
              <a:t>și</a:t>
            </a:r>
            <a:r>
              <a:rPr lang="en-GB">
                <a:effectLst/>
                <a:latin typeface=".AppleSystemUIFont"/>
              </a:rPr>
              <a:t> </a:t>
            </a:r>
            <a:r>
              <a:rPr lang="en-GB" err="1">
                <a:effectLst/>
                <a:latin typeface=".AppleSystemUIFont"/>
              </a:rPr>
              <a:t>evoluția</a:t>
            </a:r>
            <a:r>
              <a:rPr lang="en-GB">
                <a:effectLst/>
                <a:latin typeface=".AppleSystemUIFont"/>
              </a:rPr>
              <a:t> </a:t>
            </a:r>
            <a:r>
              <a:rPr lang="en-GB" err="1">
                <a:effectLst/>
                <a:latin typeface=".AppleSystemUIFont"/>
              </a:rPr>
              <a:t>cromozomilor</a:t>
            </a:r>
            <a:r>
              <a:rPr lang="en-GB">
                <a:effectLst/>
                <a:latin typeface=".AppleSystemUIFont"/>
              </a:rPr>
              <a:t> </a:t>
            </a:r>
            <a:r>
              <a:rPr lang="en-GB" err="1">
                <a:effectLst/>
                <a:latin typeface=".AppleSystemUIFont"/>
              </a:rPr>
              <a:t>într</a:t>
            </a:r>
            <a:r>
              <a:rPr lang="en-GB">
                <a:effectLst/>
                <a:latin typeface=".AppleSystemUIFont"/>
              </a:rPr>
              <a:t>-o </a:t>
            </a:r>
            <a:r>
              <a:rPr lang="en-GB" err="1">
                <a:effectLst/>
                <a:latin typeface=".AppleSystemUIFont"/>
              </a:rPr>
              <a:t>populație</a:t>
            </a:r>
            <a:r>
              <a:rPr lang="en-GB">
                <a:effectLst/>
                <a:latin typeface=".AppleSystemUIFont"/>
              </a:rPr>
              <a:t>.</a:t>
            </a:r>
          </a:p>
          <a:p>
            <a:endParaRPr lang="en-RO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44763E-1F5B-4192-9E84-267D8A649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2223" y="3822192"/>
            <a:ext cx="6882951" cy="2068469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013361-A314-4AA8-8C94-46622655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3905450"/>
            <a:ext cx="6720840" cy="19019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B3314A-6C1A-0418-0ACB-817065409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271" y="3987746"/>
            <a:ext cx="6204854" cy="173736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B2B1D-518D-EF4C-44FE-C413222B7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Várdai Erwin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66017-1A77-C8B3-5E76-26B784419E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79F6069-8263-4296-913A-BC2234E8D32B}" type="datetime1">
              <a:rPr lang="en-US" smtClean="0"/>
              <a:pPr>
                <a:spcAft>
                  <a:spcPts val="600"/>
                </a:spcAft>
              </a:pPr>
              <a:t>1/12/25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A171F-3EAD-DBA8-D0CC-E2172BB63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78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F1F7A-132E-B771-EF39-A84F28167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640079"/>
            <a:ext cx="3402531" cy="5272242"/>
          </a:xfrm>
        </p:spPr>
        <p:txBody>
          <a:bodyPr>
            <a:normAutofit/>
          </a:bodyPr>
          <a:lstStyle/>
          <a:p>
            <a:r>
              <a:rPr lang="en-GB" sz="2200" b="1" err="1">
                <a:effectLst/>
                <a:latin typeface=".AppleSystemUIFont"/>
              </a:rPr>
              <a:t>Funcția</a:t>
            </a:r>
            <a:r>
              <a:rPr lang="en-GB" sz="2200" b="1">
                <a:effectLst/>
                <a:latin typeface=".AppleSystemUIFont"/>
              </a:rPr>
              <a:t> </a:t>
            </a:r>
            <a:r>
              <a:rPr lang="en-GB" sz="2200" err="1">
                <a:effectLst/>
                <a:latin typeface=".AppleSystemUIFontMonospaced"/>
              </a:rPr>
              <a:t>aplica_combinație</a:t>
            </a:r>
            <a:endParaRPr lang="en-RO" sz="2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6139F-AF81-4147-8AF5-013473CEE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2103" y="640079"/>
            <a:ext cx="6883072" cy="2834737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900"/>
              </a:spcBef>
              <a:buNone/>
            </a:pPr>
            <a:r>
              <a:rPr lang="en-GB">
                <a:effectLst/>
                <a:latin typeface=".AppleSystemUIFont"/>
              </a:rPr>
              <a:t>• </a:t>
            </a:r>
            <a:r>
              <a:rPr lang="en-GB" b="1" err="1">
                <a:effectLst/>
                <a:latin typeface=".AppleSystemUIFont"/>
              </a:rPr>
              <a:t>Descriere</a:t>
            </a:r>
            <a:r>
              <a:rPr lang="en-GB" b="1">
                <a:effectLst/>
                <a:latin typeface=".AppleSystemUIFont"/>
              </a:rPr>
              <a:t>:</a:t>
            </a:r>
            <a:r>
              <a:rPr lang="en-GB">
                <a:effectLst/>
                <a:latin typeface=".AppleSystemUIFont"/>
              </a:rPr>
              <a:t> </a:t>
            </a:r>
            <a:r>
              <a:rPr lang="en-GB" err="1">
                <a:effectLst/>
                <a:latin typeface=".AppleSystemUIFont"/>
              </a:rPr>
              <a:t>Aplică</a:t>
            </a:r>
            <a:r>
              <a:rPr lang="en-GB">
                <a:effectLst/>
                <a:latin typeface=".AppleSystemUIFont"/>
              </a:rPr>
              <a:t> </a:t>
            </a:r>
            <a:r>
              <a:rPr lang="en-GB" err="1">
                <a:effectLst/>
                <a:latin typeface=".AppleSystemUIFont"/>
              </a:rPr>
              <a:t>procesul</a:t>
            </a:r>
            <a:r>
              <a:rPr lang="en-GB">
                <a:effectLst/>
                <a:latin typeface=".AppleSystemUIFont"/>
              </a:rPr>
              <a:t> de </a:t>
            </a:r>
            <a:r>
              <a:rPr lang="en-GB" err="1">
                <a:effectLst/>
                <a:latin typeface=".AppleSystemUIFont"/>
              </a:rPr>
              <a:t>combinare</a:t>
            </a:r>
            <a:r>
              <a:rPr lang="en-GB">
                <a:effectLst/>
                <a:latin typeface=".AppleSystemUIFont"/>
              </a:rPr>
              <a:t> </a:t>
            </a:r>
            <a:r>
              <a:rPr lang="en-GB" err="1">
                <a:effectLst/>
                <a:latin typeface=".AppleSystemUIFont"/>
              </a:rPr>
              <a:t>pentru</a:t>
            </a:r>
            <a:r>
              <a:rPr lang="en-GB">
                <a:effectLst/>
                <a:latin typeface=".AppleSystemUIFont"/>
              </a:rPr>
              <a:t> o </a:t>
            </a:r>
            <a:r>
              <a:rPr lang="en-GB" err="1">
                <a:effectLst/>
                <a:latin typeface=".AppleSystemUIFont"/>
              </a:rPr>
              <a:t>listă</a:t>
            </a:r>
            <a:r>
              <a:rPr lang="en-GB">
                <a:effectLst/>
                <a:latin typeface=".AppleSystemUIFont"/>
              </a:rPr>
              <a:t> de </a:t>
            </a:r>
            <a:r>
              <a:rPr lang="en-GB" err="1">
                <a:effectLst/>
                <a:latin typeface=".AppleSystemUIFont"/>
              </a:rPr>
              <a:t>părinți</a:t>
            </a:r>
            <a:r>
              <a:rPr lang="en-GB">
                <a:effectLst/>
                <a:latin typeface=".AppleSystemUIFont"/>
              </a:rPr>
              <a:t>.</a:t>
            </a:r>
          </a:p>
          <a:p>
            <a:pPr marL="0" indent="0">
              <a:lnSpc>
                <a:spcPct val="90000"/>
              </a:lnSpc>
              <a:spcBef>
                <a:spcPts val="900"/>
              </a:spcBef>
              <a:buNone/>
            </a:pPr>
            <a:r>
              <a:rPr lang="en-GB">
                <a:effectLst/>
                <a:latin typeface=".AppleSystemUIFont"/>
              </a:rPr>
              <a:t>• </a:t>
            </a:r>
            <a:r>
              <a:rPr lang="en-GB" b="1">
                <a:effectLst/>
                <a:latin typeface=".AppleSystemUIFont"/>
              </a:rPr>
              <a:t>Ce face:</a:t>
            </a:r>
            <a:endParaRPr lang="en-GB">
              <a:effectLst/>
              <a:latin typeface=".AppleSystemUIFont"/>
            </a:endParaRPr>
          </a:p>
          <a:p>
            <a:pPr>
              <a:lnSpc>
                <a:spcPct val="90000"/>
              </a:lnSpc>
              <a:spcBef>
                <a:spcPts val="900"/>
              </a:spcBef>
            </a:pPr>
            <a:r>
              <a:rPr lang="en-GB">
                <a:effectLst/>
                <a:latin typeface=".AppleSystemUIFont"/>
              </a:rPr>
              <a:t>• </a:t>
            </a:r>
            <a:r>
              <a:rPr lang="en-GB" err="1">
                <a:effectLst/>
                <a:latin typeface=".AppleSystemUIFont"/>
              </a:rPr>
              <a:t>Selectează</a:t>
            </a:r>
            <a:r>
              <a:rPr lang="en-GB">
                <a:effectLst/>
                <a:latin typeface=".AppleSystemUIFont"/>
              </a:rPr>
              <a:t> </a:t>
            </a:r>
            <a:r>
              <a:rPr lang="en-GB" err="1">
                <a:effectLst/>
                <a:latin typeface=".AppleSystemUIFont"/>
              </a:rPr>
              <a:t>perechi</a:t>
            </a:r>
            <a:r>
              <a:rPr lang="en-GB">
                <a:effectLst/>
                <a:latin typeface=".AppleSystemUIFont"/>
              </a:rPr>
              <a:t> de </a:t>
            </a:r>
            <a:r>
              <a:rPr lang="en-GB" err="1">
                <a:effectLst/>
                <a:latin typeface=".AppleSystemUIFont"/>
              </a:rPr>
              <a:t>părinți</a:t>
            </a:r>
            <a:r>
              <a:rPr lang="en-GB">
                <a:effectLst/>
                <a:latin typeface=".AppleSystemUIFont"/>
              </a:rPr>
              <a:t> din </a:t>
            </a:r>
            <a:r>
              <a:rPr lang="en-GB" err="1">
                <a:effectLst/>
                <a:latin typeface=".AppleSystemUIFont"/>
              </a:rPr>
              <a:t>populație</a:t>
            </a:r>
            <a:r>
              <a:rPr lang="en-GB">
                <a:effectLst/>
                <a:latin typeface=".AppleSystemUIFont"/>
              </a:rPr>
              <a:t>.</a:t>
            </a:r>
          </a:p>
          <a:p>
            <a:pPr>
              <a:lnSpc>
                <a:spcPct val="90000"/>
              </a:lnSpc>
              <a:spcBef>
                <a:spcPts val="900"/>
              </a:spcBef>
            </a:pPr>
            <a:r>
              <a:rPr lang="en-GB">
                <a:effectLst/>
                <a:latin typeface=".AppleSystemUIFont"/>
              </a:rPr>
              <a:t>• </a:t>
            </a:r>
            <a:r>
              <a:rPr lang="en-GB" err="1">
                <a:effectLst/>
                <a:latin typeface=".AppleSystemUIFont"/>
              </a:rPr>
              <a:t>Combină</a:t>
            </a:r>
            <a:r>
              <a:rPr lang="en-GB">
                <a:effectLst/>
                <a:latin typeface=".AppleSystemUIFont"/>
              </a:rPr>
              <a:t> </a:t>
            </a:r>
            <a:r>
              <a:rPr lang="en-GB" err="1">
                <a:effectLst/>
                <a:latin typeface=".AppleSystemUIFont"/>
              </a:rPr>
              <a:t>fiecare</a:t>
            </a:r>
            <a:r>
              <a:rPr lang="en-GB">
                <a:effectLst/>
                <a:latin typeface=".AppleSystemUIFont"/>
              </a:rPr>
              <a:t> </a:t>
            </a:r>
            <a:r>
              <a:rPr lang="en-GB" err="1">
                <a:effectLst/>
                <a:latin typeface=".AppleSystemUIFont"/>
              </a:rPr>
              <a:t>pereche</a:t>
            </a:r>
            <a:r>
              <a:rPr lang="en-GB">
                <a:effectLst/>
                <a:latin typeface=".AppleSystemUIFont"/>
              </a:rPr>
              <a:t> de </a:t>
            </a:r>
            <a:r>
              <a:rPr lang="en-GB" err="1">
                <a:effectLst/>
                <a:latin typeface=".AppleSystemUIFont"/>
              </a:rPr>
              <a:t>părinți</a:t>
            </a:r>
            <a:r>
              <a:rPr lang="en-GB">
                <a:effectLst/>
                <a:latin typeface=".AppleSystemUIFont"/>
              </a:rPr>
              <a:t> </a:t>
            </a:r>
            <a:r>
              <a:rPr lang="en-GB" err="1">
                <a:effectLst/>
                <a:latin typeface=".AppleSystemUIFont"/>
              </a:rPr>
              <a:t>folosind</a:t>
            </a:r>
            <a:r>
              <a:rPr lang="en-GB">
                <a:effectLst/>
                <a:latin typeface=".AppleSystemUIFont"/>
              </a:rPr>
              <a:t> un </a:t>
            </a:r>
            <a:r>
              <a:rPr lang="en-GB" err="1">
                <a:effectLst/>
                <a:latin typeface=".AppleSystemUIFont"/>
              </a:rPr>
              <a:t>punct</a:t>
            </a:r>
            <a:r>
              <a:rPr lang="en-GB">
                <a:effectLst/>
                <a:latin typeface=".AppleSystemUIFont"/>
              </a:rPr>
              <a:t> de </a:t>
            </a:r>
            <a:r>
              <a:rPr lang="en-GB" err="1">
                <a:effectLst/>
                <a:latin typeface=".AppleSystemUIFont"/>
              </a:rPr>
              <a:t>tăiere</a:t>
            </a:r>
            <a:r>
              <a:rPr lang="en-GB">
                <a:effectLst/>
                <a:latin typeface=".AppleSystemUIFont"/>
              </a:rPr>
              <a:t> </a:t>
            </a:r>
            <a:r>
              <a:rPr lang="en-GB" err="1">
                <a:effectLst/>
                <a:latin typeface=".AppleSystemUIFont"/>
              </a:rPr>
              <a:t>aleatoriu</a:t>
            </a:r>
            <a:r>
              <a:rPr lang="en-GB">
                <a:effectLst/>
                <a:latin typeface=".AppleSystemUIFont"/>
              </a:rPr>
              <a:t>.</a:t>
            </a:r>
          </a:p>
          <a:p>
            <a:pPr>
              <a:lnSpc>
                <a:spcPct val="90000"/>
              </a:lnSpc>
              <a:spcBef>
                <a:spcPts val="900"/>
              </a:spcBef>
            </a:pPr>
            <a:r>
              <a:rPr lang="en-GB">
                <a:effectLst/>
                <a:latin typeface=".AppleSystemUIFont"/>
              </a:rPr>
              <a:t>• </a:t>
            </a:r>
            <a:r>
              <a:rPr lang="en-GB" err="1">
                <a:effectLst/>
                <a:latin typeface=".AppleSystemUIFont"/>
              </a:rPr>
              <a:t>Returnează</a:t>
            </a:r>
            <a:r>
              <a:rPr lang="en-GB">
                <a:effectLst/>
                <a:latin typeface=".AppleSystemUIFont"/>
              </a:rPr>
              <a:t> </a:t>
            </a:r>
            <a:r>
              <a:rPr lang="en-GB" err="1">
                <a:effectLst/>
                <a:latin typeface=".AppleSystemUIFont"/>
              </a:rPr>
              <a:t>descendenții</a:t>
            </a:r>
            <a:r>
              <a:rPr lang="en-GB">
                <a:effectLst/>
                <a:latin typeface=".AppleSystemUIFont"/>
              </a:rPr>
              <a:t> </a:t>
            </a:r>
            <a:r>
              <a:rPr lang="en-GB" err="1">
                <a:effectLst/>
                <a:latin typeface=".AppleSystemUIFont"/>
              </a:rPr>
              <a:t>obținuți</a:t>
            </a:r>
            <a:r>
              <a:rPr lang="en-GB">
                <a:effectLst/>
                <a:latin typeface=".AppleSystemUIFont"/>
              </a:rPr>
              <a:t>.</a:t>
            </a:r>
          </a:p>
          <a:p>
            <a:pPr marL="0" indent="0">
              <a:lnSpc>
                <a:spcPct val="90000"/>
              </a:lnSpc>
              <a:spcBef>
                <a:spcPts val="900"/>
              </a:spcBef>
              <a:buNone/>
            </a:pPr>
            <a:r>
              <a:rPr lang="en-GB">
                <a:effectLst/>
                <a:latin typeface=".AppleSystemUIFont"/>
              </a:rPr>
              <a:t>• </a:t>
            </a:r>
            <a:r>
              <a:rPr lang="en-GB" b="1">
                <a:effectLst/>
                <a:latin typeface=".AppleSystemUIFont"/>
              </a:rPr>
              <a:t>Rol:</a:t>
            </a:r>
            <a:r>
              <a:rPr lang="en-GB">
                <a:effectLst/>
                <a:latin typeface=".AppleSystemUIFont"/>
              </a:rPr>
              <a:t> </a:t>
            </a:r>
            <a:r>
              <a:rPr lang="en-GB" err="1">
                <a:effectLst/>
                <a:latin typeface=".AppleSystemUIFont"/>
              </a:rPr>
              <a:t>Permite</a:t>
            </a:r>
            <a:r>
              <a:rPr lang="en-GB">
                <a:effectLst/>
                <a:latin typeface=".AppleSystemUIFont"/>
              </a:rPr>
              <a:t> </a:t>
            </a:r>
            <a:r>
              <a:rPr lang="en-GB" err="1">
                <a:effectLst/>
                <a:latin typeface=".AppleSystemUIFont"/>
              </a:rPr>
              <a:t>crearea</a:t>
            </a:r>
            <a:r>
              <a:rPr lang="en-GB">
                <a:effectLst/>
                <a:latin typeface=".AppleSystemUIFont"/>
              </a:rPr>
              <a:t> de </a:t>
            </a:r>
            <a:r>
              <a:rPr lang="en-GB" err="1">
                <a:effectLst/>
                <a:latin typeface=".AppleSystemUIFont"/>
              </a:rPr>
              <a:t>noi</a:t>
            </a:r>
            <a:r>
              <a:rPr lang="en-GB">
                <a:effectLst/>
                <a:latin typeface=".AppleSystemUIFont"/>
              </a:rPr>
              <a:t> </a:t>
            </a:r>
            <a:r>
              <a:rPr lang="en-GB" err="1">
                <a:effectLst/>
                <a:latin typeface=".AppleSystemUIFont"/>
              </a:rPr>
              <a:t>soluții</a:t>
            </a:r>
            <a:r>
              <a:rPr lang="en-GB">
                <a:effectLst/>
                <a:latin typeface=".AppleSystemUIFont"/>
              </a:rPr>
              <a:t> </a:t>
            </a:r>
            <a:r>
              <a:rPr lang="en-GB" err="1">
                <a:effectLst/>
                <a:latin typeface=".AppleSystemUIFont"/>
              </a:rPr>
              <a:t>prin</a:t>
            </a:r>
            <a:r>
              <a:rPr lang="en-GB">
                <a:effectLst/>
                <a:latin typeface=".AppleSystemUIFont"/>
              </a:rPr>
              <a:t> </a:t>
            </a:r>
            <a:r>
              <a:rPr lang="en-GB" err="1">
                <a:effectLst/>
                <a:latin typeface=".AppleSystemUIFont"/>
              </a:rPr>
              <a:t>combinarea</a:t>
            </a:r>
            <a:r>
              <a:rPr lang="en-GB">
                <a:effectLst/>
                <a:latin typeface=".AppleSystemUIFont"/>
              </a:rPr>
              <a:t> </a:t>
            </a:r>
            <a:r>
              <a:rPr lang="en-GB" err="1">
                <a:effectLst/>
                <a:latin typeface=".AppleSystemUIFont"/>
              </a:rPr>
              <a:t>celor</a:t>
            </a:r>
            <a:r>
              <a:rPr lang="en-GB">
                <a:effectLst/>
                <a:latin typeface=".AppleSystemUIFont"/>
              </a:rPr>
              <a:t> </a:t>
            </a:r>
            <a:r>
              <a:rPr lang="en-GB" err="1">
                <a:effectLst/>
                <a:latin typeface=".AppleSystemUIFont"/>
              </a:rPr>
              <a:t>mai</a:t>
            </a:r>
            <a:r>
              <a:rPr lang="en-GB">
                <a:effectLst/>
                <a:latin typeface=".AppleSystemUIFont"/>
              </a:rPr>
              <a:t> </a:t>
            </a:r>
            <a:r>
              <a:rPr lang="en-GB" err="1">
                <a:effectLst/>
                <a:latin typeface=".AppleSystemUIFont"/>
              </a:rPr>
              <a:t>buni</a:t>
            </a:r>
            <a:r>
              <a:rPr lang="en-GB">
                <a:effectLst/>
                <a:latin typeface=".AppleSystemUIFont"/>
              </a:rPr>
              <a:t> </a:t>
            </a:r>
            <a:r>
              <a:rPr lang="en-GB" err="1">
                <a:effectLst/>
                <a:latin typeface=".AppleSystemUIFont"/>
              </a:rPr>
              <a:t>părinți</a:t>
            </a:r>
            <a:r>
              <a:rPr lang="en-GB">
                <a:effectLst/>
                <a:latin typeface=".AppleSystemUIFont"/>
              </a:rPr>
              <a:t>, </a:t>
            </a:r>
            <a:r>
              <a:rPr lang="en-GB" err="1">
                <a:effectLst/>
                <a:latin typeface=".AppleSystemUIFont"/>
              </a:rPr>
              <a:t>promovând</a:t>
            </a:r>
            <a:r>
              <a:rPr lang="en-GB">
                <a:effectLst/>
                <a:latin typeface=".AppleSystemUIFont"/>
              </a:rPr>
              <a:t> </a:t>
            </a:r>
            <a:r>
              <a:rPr lang="en-GB" err="1">
                <a:effectLst/>
                <a:latin typeface=".AppleSystemUIFont"/>
              </a:rPr>
              <a:t>diversitatea</a:t>
            </a:r>
            <a:r>
              <a:rPr lang="en-GB">
                <a:effectLst/>
                <a:latin typeface=".AppleSystemUIFont"/>
              </a:rPr>
              <a:t> </a:t>
            </a:r>
            <a:r>
              <a:rPr lang="en-GB" err="1">
                <a:effectLst/>
                <a:latin typeface=".AppleSystemUIFont"/>
              </a:rPr>
              <a:t>în</a:t>
            </a:r>
            <a:r>
              <a:rPr lang="en-GB">
                <a:effectLst/>
                <a:latin typeface=".AppleSystemUIFont"/>
              </a:rPr>
              <a:t> </a:t>
            </a:r>
            <a:r>
              <a:rPr lang="en-GB" err="1">
                <a:effectLst/>
                <a:latin typeface=".AppleSystemUIFont"/>
              </a:rPr>
              <a:t>populație</a:t>
            </a:r>
            <a:r>
              <a:rPr lang="en-GB">
                <a:effectLst/>
                <a:latin typeface=".AppleSystemUIFont"/>
              </a:rPr>
              <a:t>.</a:t>
            </a:r>
          </a:p>
          <a:p>
            <a:pPr>
              <a:lnSpc>
                <a:spcPct val="90000"/>
              </a:lnSpc>
            </a:pPr>
            <a:endParaRPr lang="en-RO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33E8E8-92CA-E89F-1400-12F9F2E37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103" y="3686783"/>
            <a:ext cx="5375310" cy="2203878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FE3B7-0F09-8866-0480-AFE3A906A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Várdai Erwin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6D3C7-140E-C0A4-EF67-F307AB6E7F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79F6069-8263-4296-913A-BC2234E8D32B}" type="datetime1">
              <a:rPr lang="en-US" smtClean="0"/>
              <a:pPr>
                <a:spcAft>
                  <a:spcPts val="600"/>
                </a:spcAft>
              </a:pPr>
              <a:t>1/12/25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57258-D450-F93F-E63D-B4D8973FF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448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2E295-6C05-571B-CE4C-1B1621CD0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640079"/>
            <a:ext cx="3402531" cy="5272242"/>
          </a:xfrm>
        </p:spPr>
        <p:txBody>
          <a:bodyPr>
            <a:normAutofit/>
          </a:bodyPr>
          <a:lstStyle/>
          <a:p>
            <a:r>
              <a:rPr lang="en-GB" b="1" err="1">
                <a:effectLst/>
                <a:latin typeface=".AppleSystemUIFont"/>
              </a:rPr>
              <a:t>Funcția</a:t>
            </a:r>
            <a:r>
              <a:rPr lang="en-GB" b="1">
                <a:effectLst/>
                <a:latin typeface=".AppleSystemUIFont"/>
              </a:rPr>
              <a:t> </a:t>
            </a:r>
            <a:r>
              <a:rPr lang="en-GB" err="1">
                <a:effectLst/>
                <a:latin typeface=".AppleSystemUIFontMonospaced"/>
              </a:rPr>
              <a:t>aplica_mutatii</a:t>
            </a:r>
            <a:endParaRPr lang="en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AB018-AAA8-3C4A-E960-C20ADF49C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2103" y="640079"/>
            <a:ext cx="6883072" cy="2834737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900"/>
              </a:spcBef>
              <a:buNone/>
            </a:pPr>
            <a:r>
              <a:rPr lang="en-GB">
                <a:effectLst/>
                <a:latin typeface=".AppleSystemUIFont"/>
              </a:rPr>
              <a:t>• </a:t>
            </a:r>
            <a:r>
              <a:rPr lang="en-GB" b="1" err="1">
                <a:effectLst/>
                <a:latin typeface=".AppleSystemUIFont"/>
              </a:rPr>
              <a:t>Descriere</a:t>
            </a:r>
            <a:r>
              <a:rPr lang="en-GB" b="1">
                <a:effectLst/>
                <a:latin typeface=".AppleSystemUIFont"/>
              </a:rPr>
              <a:t>:</a:t>
            </a:r>
            <a:r>
              <a:rPr lang="en-GB">
                <a:effectLst/>
                <a:latin typeface=".AppleSystemUIFont"/>
              </a:rPr>
              <a:t> </a:t>
            </a:r>
            <a:r>
              <a:rPr lang="en-GB" err="1">
                <a:effectLst/>
                <a:latin typeface=".AppleSystemUIFont"/>
              </a:rPr>
              <a:t>Aplică</a:t>
            </a:r>
            <a:r>
              <a:rPr lang="en-GB">
                <a:effectLst/>
                <a:latin typeface=".AppleSystemUIFont"/>
              </a:rPr>
              <a:t> </a:t>
            </a:r>
            <a:r>
              <a:rPr lang="en-GB" err="1">
                <a:effectLst/>
                <a:latin typeface=".AppleSystemUIFont"/>
              </a:rPr>
              <a:t>mutații</a:t>
            </a:r>
            <a:r>
              <a:rPr lang="en-GB">
                <a:effectLst/>
                <a:latin typeface=".AppleSystemUIFont"/>
              </a:rPr>
              <a:t> </a:t>
            </a:r>
            <a:r>
              <a:rPr lang="en-GB" err="1">
                <a:effectLst/>
                <a:latin typeface=".AppleSystemUIFont"/>
              </a:rPr>
              <a:t>asupra</a:t>
            </a:r>
            <a:r>
              <a:rPr lang="en-GB">
                <a:effectLst/>
                <a:latin typeface=".AppleSystemUIFont"/>
              </a:rPr>
              <a:t> </a:t>
            </a:r>
            <a:r>
              <a:rPr lang="en-GB" err="1">
                <a:effectLst/>
                <a:latin typeface=".AppleSystemUIFont"/>
              </a:rPr>
              <a:t>cromozomilor</a:t>
            </a:r>
            <a:r>
              <a:rPr lang="en-GB">
                <a:effectLst/>
                <a:latin typeface=".AppleSystemUIFont"/>
              </a:rPr>
              <a:t> din </a:t>
            </a:r>
            <a:r>
              <a:rPr lang="en-GB" err="1">
                <a:effectLst/>
                <a:latin typeface=".AppleSystemUIFont"/>
              </a:rPr>
              <a:t>populație</a:t>
            </a:r>
            <a:r>
              <a:rPr lang="en-GB">
                <a:effectLst/>
                <a:latin typeface=".AppleSystemUIFont"/>
              </a:rPr>
              <a:t>.</a:t>
            </a:r>
          </a:p>
          <a:p>
            <a:pPr marL="0" indent="0">
              <a:lnSpc>
                <a:spcPct val="90000"/>
              </a:lnSpc>
              <a:spcBef>
                <a:spcPts val="900"/>
              </a:spcBef>
              <a:buNone/>
            </a:pPr>
            <a:r>
              <a:rPr lang="en-GB">
                <a:effectLst/>
                <a:latin typeface=".AppleSystemUIFont"/>
              </a:rPr>
              <a:t>• </a:t>
            </a:r>
            <a:r>
              <a:rPr lang="en-GB" b="1">
                <a:effectLst/>
                <a:latin typeface=".AppleSystemUIFont"/>
              </a:rPr>
              <a:t>Ce face:</a:t>
            </a:r>
            <a:endParaRPr lang="en-GB">
              <a:effectLst/>
              <a:latin typeface=".AppleSystemUIFont"/>
            </a:endParaRPr>
          </a:p>
          <a:p>
            <a:pPr>
              <a:lnSpc>
                <a:spcPct val="90000"/>
              </a:lnSpc>
              <a:spcBef>
                <a:spcPts val="900"/>
              </a:spcBef>
            </a:pPr>
            <a:r>
              <a:rPr lang="en-GB">
                <a:effectLst/>
                <a:latin typeface=".AppleSystemUIFont"/>
              </a:rPr>
              <a:t>• </a:t>
            </a:r>
            <a:r>
              <a:rPr lang="en-GB" err="1">
                <a:effectLst/>
                <a:latin typeface=".AppleSystemUIFont"/>
              </a:rPr>
              <a:t>Selectează</a:t>
            </a:r>
            <a:r>
              <a:rPr lang="en-GB">
                <a:effectLst/>
                <a:latin typeface=".AppleSystemUIFont"/>
              </a:rPr>
              <a:t> un </a:t>
            </a:r>
            <a:r>
              <a:rPr lang="en-GB" err="1">
                <a:effectLst/>
                <a:latin typeface=".AppleSystemUIFont"/>
              </a:rPr>
              <a:t>procentaj</a:t>
            </a:r>
            <a:r>
              <a:rPr lang="en-GB">
                <a:effectLst/>
                <a:latin typeface=".AppleSystemUIFont"/>
              </a:rPr>
              <a:t> de </a:t>
            </a:r>
            <a:r>
              <a:rPr lang="en-GB" err="1">
                <a:effectLst/>
                <a:latin typeface=".AppleSystemUIFont"/>
              </a:rPr>
              <a:t>indivizi</a:t>
            </a:r>
            <a:r>
              <a:rPr lang="en-GB">
                <a:effectLst/>
                <a:latin typeface=".AppleSystemUIFont"/>
              </a:rPr>
              <a:t> din </a:t>
            </a:r>
            <a:r>
              <a:rPr lang="en-GB" err="1">
                <a:effectLst/>
                <a:latin typeface=".AppleSystemUIFont"/>
              </a:rPr>
              <a:t>populație</a:t>
            </a:r>
            <a:r>
              <a:rPr lang="en-GB">
                <a:effectLst/>
                <a:latin typeface=".AppleSystemUIFont"/>
              </a:rPr>
              <a:t>.</a:t>
            </a:r>
          </a:p>
          <a:p>
            <a:pPr>
              <a:lnSpc>
                <a:spcPct val="90000"/>
              </a:lnSpc>
              <a:spcBef>
                <a:spcPts val="900"/>
              </a:spcBef>
            </a:pPr>
            <a:r>
              <a:rPr lang="en-GB">
                <a:effectLst/>
                <a:latin typeface=".AppleSystemUIFont"/>
              </a:rPr>
              <a:t>• </a:t>
            </a:r>
            <a:r>
              <a:rPr lang="en-GB" err="1">
                <a:effectLst/>
                <a:latin typeface=".AppleSystemUIFont"/>
              </a:rPr>
              <a:t>Aplică</a:t>
            </a:r>
            <a:r>
              <a:rPr lang="en-GB">
                <a:effectLst/>
                <a:latin typeface=".AppleSystemUIFont"/>
              </a:rPr>
              <a:t> </a:t>
            </a:r>
            <a:r>
              <a:rPr lang="en-GB" err="1">
                <a:effectLst/>
                <a:latin typeface=".AppleSystemUIFont"/>
              </a:rPr>
              <a:t>mutații</a:t>
            </a:r>
            <a:r>
              <a:rPr lang="en-GB">
                <a:effectLst/>
                <a:latin typeface=".AppleSystemUIFont"/>
              </a:rPr>
              <a:t> </a:t>
            </a:r>
            <a:r>
              <a:rPr lang="en-GB" err="1">
                <a:effectLst/>
                <a:latin typeface=".AppleSystemUIFont"/>
              </a:rPr>
              <a:t>aleatorii</a:t>
            </a:r>
            <a:r>
              <a:rPr lang="en-GB">
                <a:effectLst/>
                <a:latin typeface=".AppleSystemUIFont"/>
              </a:rPr>
              <a:t> pe </a:t>
            </a:r>
            <a:r>
              <a:rPr lang="en-GB" err="1">
                <a:effectLst/>
                <a:latin typeface=".AppleSystemUIFont"/>
              </a:rPr>
              <a:t>cromozomii</a:t>
            </a:r>
            <a:r>
              <a:rPr lang="en-GB">
                <a:effectLst/>
                <a:latin typeface=".AppleSystemUIFont"/>
              </a:rPr>
              <a:t> </a:t>
            </a:r>
            <a:r>
              <a:rPr lang="en-GB" err="1">
                <a:effectLst/>
                <a:latin typeface=".AppleSystemUIFont"/>
              </a:rPr>
              <a:t>selectați</a:t>
            </a:r>
            <a:r>
              <a:rPr lang="en-GB">
                <a:effectLst/>
                <a:latin typeface=".AppleSystemUIFont"/>
              </a:rPr>
              <a:t>, </a:t>
            </a:r>
            <a:r>
              <a:rPr lang="en-GB" err="1">
                <a:effectLst/>
                <a:latin typeface=".AppleSystemUIFont"/>
              </a:rPr>
              <a:t>schimbând</a:t>
            </a:r>
            <a:r>
              <a:rPr lang="en-GB">
                <a:effectLst/>
                <a:latin typeface=".AppleSystemUIFont"/>
              </a:rPr>
              <a:t> </a:t>
            </a:r>
            <a:r>
              <a:rPr lang="en-GB" err="1">
                <a:effectLst/>
                <a:latin typeface=".AppleSystemUIFont"/>
              </a:rPr>
              <a:t>biți</a:t>
            </a:r>
            <a:r>
              <a:rPr lang="en-GB">
                <a:effectLst/>
                <a:latin typeface=".AppleSystemUIFont"/>
              </a:rPr>
              <a:t> de la ‘0’ la ‘1’ </a:t>
            </a:r>
            <a:r>
              <a:rPr lang="en-GB" err="1">
                <a:effectLst/>
                <a:latin typeface=".AppleSystemUIFont"/>
              </a:rPr>
              <a:t>și</a:t>
            </a:r>
            <a:r>
              <a:rPr lang="en-GB">
                <a:effectLst/>
                <a:latin typeface=".AppleSystemUIFont"/>
              </a:rPr>
              <a:t> </a:t>
            </a:r>
            <a:r>
              <a:rPr lang="en-GB" err="1">
                <a:effectLst/>
                <a:latin typeface=".AppleSystemUIFont"/>
              </a:rPr>
              <a:t>viceversa</a:t>
            </a:r>
            <a:r>
              <a:rPr lang="en-GB">
                <a:effectLst/>
                <a:latin typeface=".AppleSystemUIFont"/>
              </a:rPr>
              <a:t>.</a:t>
            </a:r>
          </a:p>
          <a:p>
            <a:pPr>
              <a:lnSpc>
                <a:spcPct val="90000"/>
              </a:lnSpc>
              <a:spcBef>
                <a:spcPts val="900"/>
              </a:spcBef>
            </a:pPr>
            <a:r>
              <a:rPr lang="en-GB">
                <a:effectLst/>
                <a:latin typeface=".AppleSystemUIFont"/>
              </a:rPr>
              <a:t>• </a:t>
            </a:r>
            <a:r>
              <a:rPr lang="en-GB" err="1">
                <a:effectLst/>
                <a:latin typeface=".AppleSystemUIFont"/>
              </a:rPr>
              <a:t>Returnează</a:t>
            </a:r>
            <a:r>
              <a:rPr lang="en-GB">
                <a:effectLst/>
                <a:latin typeface=".AppleSystemUIFont"/>
              </a:rPr>
              <a:t> </a:t>
            </a:r>
            <a:r>
              <a:rPr lang="en-GB" err="1">
                <a:effectLst/>
                <a:latin typeface=".AppleSystemUIFont"/>
              </a:rPr>
              <a:t>populația</a:t>
            </a:r>
            <a:r>
              <a:rPr lang="en-GB">
                <a:effectLst/>
                <a:latin typeface=".AppleSystemUIFont"/>
              </a:rPr>
              <a:t> </a:t>
            </a:r>
            <a:r>
              <a:rPr lang="en-GB" err="1">
                <a:effectLst/>
                <a:latin typeface=".AppleSystemUIFont"/>
              </a:rPr>
              <a:t>modificată</a:t>
            </a:r>
            <a:r>
              <a:rPr lang="en-GB">
                <a:effectLst/>
                <a:latin typeface=".AppleSystemUIFont"/>
              </a:rPr>
              <a:t>.</a:t>
            </a:r>
          </a:p>
          <a:p>
            <a:pPr marL="0" indent="0">
              <a:lnSpc>
                <a:spcPct val="90000"/>
              </a:lnSpc>
              <a:spcBef>
                <a:spcPts val="900"/>
              </a:spcBef>
              <a:buNone/>
            </a:pPr>
            <a:r>
              <a:rPr lang="en-GB">
                <a:effectLst/>
                <a:latin typeface=".AppleSystemUIFont"/>
              </a:rPr>
              <a:t>• </a:t>
            </a:r>
            <a:r>
              <a:rPr lang="en-GB" b="1">
                <a:effectLst/>
                <a:latin typeface=".AppleSystemUIFont"/>
              </a:rPr>
              <a:t>Rol:</a:t>
            </a:r>
            <a:r>
              <a:rPr lang="en-GB">
                <a:effectLst/>
                <a:latin typeface=".AppleSystemUIFont"/>
              </a:rPr>
              <a:t> Introduce </a:t>
            </a:r>
            <a:r>
              <a:rPr lang="en-GB" err="1">
                <a:effectLst/>
                <a:latin typeface=".AppleSystemUIFont"/>
              </a:rPr>
              <a:t>diversitate</a:t>
            </a:r>
            <a:r>
              <a:rPr lang="en-GB">
                <a:effectLst/>
                <a:latin typeface=".AppleSystemUIFont"/>
              </a:rPr>
              <a:t> </a:t>
            </a:r>
            <a:r>
              <a:rPr lang="en-GB" err="1">
                <a:effectLst/>
                <a:latin typeface=".AppleSystemUIFont"/>
              </a:rPr>
              <a:t>genetică</a:t>
            </a:r>
            <a:r>
              <a:rPr lang="en-GB">
                <a:effectLst/>
                <a:latin typeface=".AppleSystemUIFont"/>
              </a:rPr>
              <a:t> </a:t>
            </a:r>
            <a:r>
              <a:rPr lang="en-GB" err="1">
                <a:effectLst/>
                <a:latin typeface=".AppleSystemUIFont"/>
              </a:rPr>
              <a:t>în</a:t>
            </a:r>
            <a:r>
              <a:rPr lang="en-GB">
                <a:effectLst/>
                <a:latin typeface=".AppleSystemUIFont"/>
              </a:rPr>
              <a:t> </a:t>
            </a:r>
            <a:r>
              <a:rPr lang="en-GB" err="1">
                <a:effectLst/>
                <a:latin typeface=".AppleSystemUIFont"/>
              </a:rPr>
              <a:t>populație</a:t>
            </a:r>
            <a:r>
              <a:rPr lang="en-GB">
                <a:effectLst/>
                <a:latin typeface=".AppleSystemUIFont"/>
              </a:rPr>
              <a:t>, </a:t>
            </a:r>
            <a:r>
              <a:rPr lang="en-GB" err="1">
                <a:effectLst/>
                <a:latin typeface=".AppleSystemUIFont"/>
              </a:rPr>
              <a:t>evitând</a:t>
            </a:r>
            <a:r>
              <a:rPr lang="en-GB">
                <a:effectLst/>
                <a:latin typeface=".AppleSystemUIFont"/>
              </a:rPr>
              <a:t> </a:t>
            </a:r>
            <a:r>
              <a:rPr lang="en-GB" err="1">
                <a:effectLst/>
                <a:latin typeface=".AppleSystemUIFont"/>
              </a:rPr>
              <a:t>stagnarea</a:t>
            </a:r>
            <a:r>
              <a:rPr lang="en-GB">
                <a:effectLst/>
                <a:latin typeface=".AppleSystemUIFont"/>
              </a:rPr>
              <a:t> </a:t>
            </a:r>
            <a:r>
              <a:rPr lang="en-GB" err="1">
                <a:effectLst/>
                <a:latin typeface=".AppleSystemUIFont"/>
              </a:rPr>
              <a:t>și</a:t>
            </a:r>
            <a:r>
              <a:rPr lang="en-GB">
                <a:effectLst/>
                <a:latin typeface=".AppleSystemUIFont"/>
              </a:rPr>
              <a:t> </a:t>
            </a:r>
            <a:r>
              <a:rPr lang="en-GB" err="1">
                <a:effectLst/>
                <a:latin typeface=".AppleSystemUIFont"/>
              </a:rPr>
              <a:t>ajutând</a:t>
            </a:r>
            <a:r>
              <a:rPr lang="en-GB">
                <a:effectLst/>
                <a:latin typeface=".AppleSystemUIFont"/>
              </a:rPr>
              <a:t> la </a:t>
            </a:r>
            <a:r>
              <a:rPr lang="en-GB" err="1">
                <a:effectLst/>
                <a:latin typeface=".AppleSystemUIFont"/>
              </a:rPr>
              <a:t>explorarea</a:t>
            </a:r>
            <a:r>
              <a:rPr lang="en-GB">
                <a:effectLst/>
                <a:latin typeface=".AppleSystemUIFont"/>
              </a:rPr>
              <a:t> </a:t>
            </a:r>
            <a:r>
              <a:rPr lang="en-GB" err="1">
                <a:effectLst/>
                <a:latin typeface=".AppleSystemUIFont"/>
              </a:rPr>
              <a:t>spațiului</a:t>
            </a:r>
            <a:r>
              <a:rPr lang="en-GB">
                <a:effectLst/>
                <a:latin typeface=".AppleSystemUIFont"/>
              </a:rPr>
              <a:t> de </a:t>
            </a:r>
            <a:r>
              <a:rPr lang="en-GB" err="1">
                <a:effectLst/>
                <a:latin typeface=".AppleSystemUIFont"/>
              </a:rPr>
              <a:t>soluții</a:t>
            </a:r>
            <a:r>
              <a:rPr lang="en-GB">
                <a:effectLst/>
                <a:latin typeface=".AppleSystemUIFont"/>
              </a:rPr>
              <a:t>.</a:t>
            </a:r>
          </a:p>
          <a:p>
            <a:pPr>
              <a:lnSpc>
                <a:spcPct val="90000"/>
              </a:lnSpc>
            </a:pPr>
            <a:endParaRPr lang="en-RO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02F37A-D0C2-26BC-2179-66B0E964D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103" y="4040189"/>
            <a:ext cx="6883071" cy="1497066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68F42-4930-D5A5-B445-931C957AF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Várdai Erwin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9EF09-BA6C-0BB9-62C9-90D13FF200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79F6069-8263-4296-913A-BC2234E8D32B}" type="datetime1">
              <a:rPr lang="en-US" smtClean="0"/>
              <a:pPr>
                <a:spcAft>
                  <a:spcPts val="600"/>
                </a:spcAft>
              </a:pPr>
              <a:t>1/12/25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3EC29-0D8D-C6CE-6291-230CA1C01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1766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47</TotalTime>
  <Words>856</Words>
  <Application>Microsoft Macintosh PowerPoint</Application>
  <PresentationFormat>Widescreen</PresentationFormat>
  <Paragraphs>103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.AppleSystemUIFont</vt:lpstr>
      <vt:lpstr>.AppleSystemUIFontMonospaced</vt:lpstr>
      <vt:lpstr>Arial</vt:lpstr>
      <vt:lpstr>Gill Sans MT</vt:lpstr>
      <vt:lpstr>Parcel</vt:lpstr>
      <vt:lpstr>Problema rucsacului</vt:lpstr>
      <vt:lpstr>Introducere în algoritmul genetic pentru problema rucsacului</vt:lpstr>
      <vt:lpstr>Funcția evalueaza_cromozom</vt:lpstr>
      <vt:lpstr>Funcția gaseste_solutie_optimala</vt:lpstr>
      <vt:lpstr>Funcția genereaza_populatie</vt:lpstr>
      <vt:lpstr>Funcția selecteaza_indivizi_valizi</vt:lpstr>
      <vt:lpstr>Funcția combinare</vt:lpstr>
      <vt:lpstr>Funcția aplica_combinație</vt:lpstr>
      <vt:lpstr>Funcția aplica_mutatii</vt:lpstr>
      <vt:lpstr>Funcția optimizeaza_mutatii</vt:lpstr>
      <vt:lpstr>Algoritmul Genetic - Programul Principal</vt:lpstr>
      <vt:lpstr>Concluzie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Erwin Várdai</dc:creator>
  <cp:lastModifiedBy>Erwin Várdai</cp:lastModifiedBy>
  <cp:revision>2</cp:revision>
  <dcterms:created xsi:type="dcterms:W3CDTF">2025-01-11T18:12:06Z</dcterms:created>
  <dcterms:modified xsi:type="dcterms:W3CDTF">2025-01-12T14:08:39Z</dcterms:modified>
</cp:coreProperties>
</file>