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5" r:id="rId4"/>
    <p:sldId id="266" r:id="rId5"/>
    <p:sldId id="259" r:id="rId6"/>
    <p:sldId id="262" r:id="rId7"/>
    <p:sldId id="267" r:id="rId8"/>
    <p:sldId id="268" r:id="rId9"/>
    <p:sldId id="25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3C5403-84DC-48CC-AB7A-E1AE3E93A5DF}">
          <p14:sldIdLst>
            <p14:sldId id="256"/>
            <p14:sldId id="258"/>
            <p14:sldId id="265"/>
            <p14:sldId id="266"/>
            <p14:sldId id="259"/>
            <p14:sldId id="262"/>
            <p14:sldId id="267"/>
            <p14:sldId id="268"/>
          </p14:sldIdLst>
        </p14:section>
        <p14:section name="Untitled Section" id="{8F04914E-B006-4F42-99F7-597BED7F024F}">
          <p14:sldIdLst>
            <p14:sldId id="257"/>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ED"/>
    <a:srgbClr val="004ADE"/>
    <a:srgbClr val="E3FEC2"/>
    <a:srgbClr val="94D4F4"/>
    <a:srgbClr val="00CC99"/>
    <a:srgbClr val="37A9FF"/>
    <a:srgbClr val="77B8E9"/>
    <a:srgbClr val="00B4A7"/>
    <a:srgbClr val="00827C"/>
    <a:srgbClr val="0074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E34E2-7A07-40CC-BA0A-2196EC77E168}" type="datetimeFigureOut">
              <a:rPr lang="en-IN" smtClean="0"/>
              <a:pPr/>
              <a:t>18-08-2017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C9183-3122-4D66-846E-CDA612BFCF1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10E34E2-7A07-40CC-BA0A-2196EC77E168}" type="datetimeFigureOut">
              <a:rPr lang="en-IN" smtClean="0"/>
              <a:pPr/>
              <a:t>18-08-2017</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E3DC9183-3122-4D66-846E-CDA612BFCF1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10E34E2-7A07-40CC-BA0A-2196EC77E168}" type="datetimeFigureOut">
              <a:rPr lang="en-IN" smtClean="0"/>
              <a:pPr/>
              <a:t>18-08-2017</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3DC9183-3122-4D66-846E-CDA612BFCF1D}"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2153" y="2199992"/>
            <a:ext cx="6815669" cy="932507"/>
          </a:xfrm>
        </p:spPr>
        <p:txBody>
          <a:bodyPr/>
          <a:lstStyle/>
          <a:p>
            <a:r>
              <a:rPr lang="en-IN" dirty="0" smtClean="0">
                <a:solidFill>
                  <a:schemeClr val="accent1">
                    <a:lumMod val="50000"/>
                  </a:schemeClr>
                </a:solidFill>
                <a:effectLst>
                  <a:outerShdw blurRad="38100" dist="38100" dir="2700000" algn="tl">
                    <a:srgbClr val="000000">
                      <a:alpha val="43137"/>
                    </a:srgbClr>
                  </a:outerShdw>
                </a:effectLst>
                <a:latin typeface="Showcard Gothic" pitchFamily="82" charset="0"/>
              </a:rPr>
              <a:t>WELCOME TO</a:t>
            </a:r>
            <a:endParaRPr lang="en-IN" dirty="0">
              <a:solidFill>
                <a:schemeClr val="accent1">
                  <a:lumMod val="50000"/>
                </a:schemeClr>
              </a:solidFill>
              <a:effectLst>
                <a:outerShdw blurRad="38100" dist="38100" dir="2700000" algn="tl">
                  <a:srgbClr val="000000">
                    <a:alpha val="43137"/>
                  </a:srgbClr>
                </a:outerShdw>
              </a:effectLst>
              <a:latin typeface="Showcard Gothic" pitchFamily="82" charset="0"/>
            </a:endParaRPr>
          </a:p>
        </p:txBody>
      </p:sp>
      <p:sp>
        <p:nvSpPr>
          <p:cNvPr id="3" name="Subtitle 2"/>
          <p:cNvSpPr>
            <a:spLocks noGrp="1"/>
          </p:cNvSpPr>
          <p:nvPr>
            <p:ph type="subTitle" idx="1"/>
          </p:nvPr>
        </p:nvSpPr>
        <p:spPr>
          <a:xfrm>
            <a:off x="2266885" y="3014805"/>
            <a:ext cx="6815669" cy="1195058"/>
          </a:xfrm>
        </p:spPr>
        <p:txBody>
          <a:bodyPr>
            <a:normAutofit/>
          </a:bodyPr>
          <a:lstStyle/>
          <a:p>
            <a:r>
              <a:rPr lang="en-IN" sz="6600" b="1" dirty="0" smtClean="0">
                <a:solidFill>
                  <a:schemeClr val="accent1">
                    <a:lumMod val="40000"/>
                    <a:lumOff val="60000"/>
                  </a:schemeClr>
                </a:solidFill>
                <a:effectLst>
                  <a:outerShdw blurRad="38100" dist="38100" dir="2700000" algn="tl">
                    <a:srgbClr val="000000">
                      <a:alpha val="43137"/>
                    </a:srgbClr>
                  </a:outerShdw>
                </a:effectLst>
                <a:latin typeface="Showcard Gothic" pitchFamily="82" charset="0"/>
              </a:rPr>
              <a:t>Smart-GAT</a:t>
            </a:r>
            <a:endParaRPr lang="en-IN" sz="6600" b="1" dirty="0">
              <a:solidFill>
                <a:schemeClr val="accent1">
                  <a:lumMod val="40000"/>
                  <a:lumOff val="60000"/>
                </a:schemeClr>
              </a:solidFill>
              <a:effectLst>
                <a:outerShdw blurRad="38100" dist="38100" dir="2700000" algn="tl">
                  <a:srgbClr val="000000">
                    <a:alpha val="43137"/>
                  </a:srgbClr>
                </a:outerShdw>
              </a:effectLst>
              <a:latin typeface="Showcard Gothic" pitchFamily="82" charset="0"/>
            </a:endParaRPr>
          </a:p>
        </p:txBody>
      </p:sp>
      <p:sp>
        <p:nvSpPr>
          <p:cNvPr id="4" name="TextBox 3"/>
          <p:cNvSpPr txBox="1"/>
          <p:nvPr/>
        </p:nvSpPr>
        <p:spPr>
          <a:xfrm>
            <a:off x="2960484" y="3938257"/>
            <a:ext cx="4146486" cy="830997"/>
          </a:xfrm>
          <a:prstGeom prst="rect">
            <a:avLst/>
          </a:prstGeom>
          <a:noFill/>
        </p:spPr>
        <p:txBody>
          <a:bodyPr wrap="square" rtlCol="0">
            <a:spAutoFit/>
          </a:bodyPr>
          <a:lstStyle/>
          <a:p>
            <a:pPr algn="ctr"/>
            <a:r>
              <a:rPr lang="en-IN" sz="4800" b="1" i="1" dirty="0" smtClean="0">
                <a:solidFill>
                  <a:srgbClr val="0C4833"/>
                </a:solidFill>
                <a:effectLst>
                  <a:outerShdw blurRad="38100" dist="38100" dir="2700000" algn="tl">
                    <a:srgbClr val="000000">
                      <a:alpha val="43137"/>
                    </a:srgbClr>
                  </a:outerShdw>
                </a:effectLst>
                <a:latin typeface="Brush Script MT" pitchFamily="66" charset="0"/>
              </a:rPr>
              <a:t>Tourism</a:t>
            </a:r>
            <a:r>
              <a:rPr lang="en-IN" sz="2400" b="1" i="1" dirty="0" smtClean="0">
                <a:solidFill>
                  <a:srgbClr val="0C4833"/>
                </a:solidFill>
                <a:effectLst>
                  <a:outerShdw blurRad="38100" dist="38100" dir="2700000" algn="tl">
                    <a:srgbClr val="000000">
                      <a:alpha val="43137"/>
                    </a:srgbClr>
                  </a:outerShdw>
                </a:effectLst>
                <a:latin typeface="Brush Script MT" pitchFamily="66" charset="0"/>
              </a:rPr>
              <a:t> made Easier</a:t>
            </a:r>
            <a:endParaRPr lang="en-IN" sz="2400" b="1" i="1" dirty="0">
              <a:solidFill>
                <a:srgbClr val="0C4833"/>
              </a:solidFill>
              <a:effectLst>
                <a:outerShdw blurRad="38100" dist="38100" dir="2700000" algn="tl">
                  <a:srgbClr val="000000">
                    <a:alpha val="43137"/>
                  </a:srgbClr>
                </a:outerShdw>
              </a:effectLst>
              <a:latin typeface="Brush Script MT" pitchFamily="66" charset="0"/>
            </a:endParaRPr>
          </a:p>
        </p:txBody>
      </p:sp>
    </p:spTree>
    <p:extLst>
      <p:ext uri="{BB962C8B-B14F-4D97-AF65-F5344CB8AC3E}">
        <p14:creationId xmlns:p14="http://schemas.microsoft.com/office/powerpoint/2010/main" val="1585899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72851" y="2806452"/>
            <a:ext cx="5213928" cy="1200329"/>
          </a:xfrm>
          <a:prstGeom prst="rect">
            <a:avLst/>
          </a:prstGeom>
        </p:spPr>
        <p:txBody>
          <a:bodyPr wrap="none">
            <a:spAutoFit/>
          </a:bodyPr>
          <a:lstStyle/>
          <a:p>
            <a:pPr algn="ctr"/>
            <a:r>
              <a:rPr lang="en-IN" sz="7200" b="1" dirty="0" smtClean="0">
                <a:solidFill>
                  <a:schemeClr val="accent1"/>
                </a:solidFill>
                <a:effectLst>
                  <a:outerShdw blurRad="38100" dist="38100" dir="2700000" algn="tl">
                    <a:srgbClr val="000000">
                      <a:alpha val="43137"/>
                    </a:srgbClr>
                  </a:outerShdw>
                </a:effectLst>
                <a:latin typeface="Old English Text MT" pitchFamily="66" charset="0"/>
              </a:rPr>
              <a:t>   </a:t>
            </a:r>
            <a:r>
              <a:rPr lang="en-IN" sz="7200" b="1" dirty="0" smtClean="0">
                <a:solidFill>
                  <a:schemeClr val="bg2">
                    <a:lumMod val="75000"/>
                    <a:lumOff val="25000"/>
                  </a:schemeClr>
                </a:solidFill>
                <a:effectLst>
                  <a:outerShdw blurRad="38100" dist="38100" dir="2700000" algn="tl">
                    <a:srgbClr val="000000">
                      <a:alpha val="43137"/>
                    </a:srgbClr>
                  </a:outerShdw>
                </a:effectLst>
                <a:latin typeface="Old English Text MT" pitchFamily="66" charset="0"/>
              </a:rPr>
              <a:t>Thank You</a:t>
            </a:r>
            <a:endParaRPr lang="en-IN" sz="7200" b="1" dirty="0">
              <a:solidFill>
                <a:schemeClr val="bg2">
                  <a:lumMod val="75000"/>
                  <a:lumOff val="25000"/>
                </a:schemeClr>
              </a:solidFill>
              <a:effectLst>
                <a:outerShdw blurRad="38100" dist="38100" dir="2700000" algn="tl">
                  <a:srgbClr val="000000">
                    <a:alpha val="43137"/>
                  </a:srgbClr>
                </a:outerShdw>
              </a:effectLst>
              <a:latin typeface="Old English Text MT" pitchFamily="66" charset="0"/>
            </a:endParaRPr>
          </a:p>
        </p:txBody>
      </p:sp>
    </p:spTree>
    <p:extLst>
      <p:ext uri="{BB962C8B-B14F-4D97-AF65-F5344CB8AC3E}">
        <p14:creationId xmlns:p14="http://schemas.microsoft.com/office/powerpoint/2010/main" val="1957335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412" y="555830"/>
            <a:ext cx="10571998" cy="970450"/>
          </a:xfrm>
        </p:spPr>
        <p:txBody>
          <a:bodyPr>
            <a:normAutofit/>
          </a:bodyPr>
          <a:lstStyle/>
          <a:p>
            <a:r>
              <a:rPr lang="en-IN" sz="3600" b="1" dirty="0" smtClean="0">
                <a:solidFill>
                  <a:schemeClr val="accent1">
                    <a:lumMod val="60000"/>
                    <a:lumOff val="40000"/>
                  </a:schemeClr>
                </a:solidFill>
                <a:effectLst>
                  <a:outerShdw blurRad="38100" dist="38100" dir="2700000" algn="tl">
                    <a:srgbClr val="000000">
                      <a:alpha val="43137"/>
                    </a:srgbClr>
                  </a:outerShdw>
                </a:effectLst>
                <a:latin typeface="Showcard Gothic" pitchFamily="82" charset="0"/>
              </a:rPr>
              <a:t>WHAT  IS  IT </a:t>
            </a:r>
            <a:r>
              <a:rPr lang="en-IN" sz="3600" b="1" dirty="0" smtClean="0">
                <a:solidFill>
                  <a:schemeClr val="accent1">
                    <a:lumMod val="75000"/>
                  </a:schemeClr>
                </a:solidFill>
                <a:effectLst>
                  <a:outerShdw blurRad="38100" dist="38100" dir="2700000" algn="tl">
                    <a:srgbClr val="000000">
                      <a:alpha val="43137"/>
                    </a:srgbClr>
                  </a:outerShdw>
                </a:effectLst>
                <a:latin typeface="Showcard Gothic" pitchFamily="82" charset="0"/>
              </a:rPr>
              <a:t>?</a:t>
            </a:r>
            <a:endParaRPr lang="en-IN" sz="3600" b="1" dirty="0">
              <a:solidFill>
                <a:schemeClr val="accent1">
                  <a:lumMod val="75000"/>
                </a:schemeClr>
              </a:solidFill>
              <a:effectLst>
                <a:outerShdw blurRad="38100" dist="38100" dir="2700000" algn="tl">
                  <a:srgbClr val="000000">
                    <a:alpha val="43137"/>
                  </a:srgbClr>
                </a:outerShdw>
              </a:effectLst>
              <a:latin typeface="Showcard Gothic" pitchFamily="82" charset="0"/>
            </a:endParaRPr>
          </a:p>
        </p:txBody>
      </p:sp>
      <p:sp>
        <p:nvSpPr>
          <p:cNvPr id="4" name="TextBox 3"/>
          <p:cNvSpPr txBox="1"/>
          <p:nvPr/>
        </p:nvSpPr>
        <p:spPr>
          <a:xfrm>
            <a:off x="172016" y="2489703"/>
            <a:ext cx="9958812" cy="923330"/>
          </a:xfrm>
          <a:prstGeom prst="rect">
            <a:avLst/>
          </a:prstGeom>
          <a:noFill/>
        </p:spPr>
        <p:txBody>
          <a:bodyPr wrap="square" rtlCol="0">
            <a:spAutoFit/>
          </a:bodyPr>
          <a:lstStyle/>
          <a:p>
            <a:pPr algn="just"/>
            <a:r>
              <a:rPr lang="en-IN" dirty="0" smtClean="0">
                <a:solidFill>
                  <a:schemeClr val="bg2">
                    <a:lumMod val="25000"/>
                    <a:lumOff val="75000"/>
                  </a:schemeClr>
                </a:solidFill>
                <a:latin typeface="Showcard Gothic" panose="04020904020102020604" pitchFamily="82" charset="0"/>
              </a:rPr>
              <a:t>Smart – GAT is an self-guiding automated system for tourists via which the tourism industry would take a leap towards a more attractive and progressive future.</a:t>
            </a:r>
            <a:endParaRPr lang="en-IN" dirty="0">
              <a:solidFill>
                <a:schemeClr val="bg2">
                  <a:lumMod val="25000"/>
                  <a:lumOff val="75000"/>
                </a:schemeClr>
              </a:solidFill>
              <a:latin typeface="Showcard Gothic" panose="04020904020102020604" pitchFamily="82" charset="0"/>
            </a:endParaRPr>
          </a:p>
        </p:txBody>
      </p:sp>
      <p:sp>
        <p:nvSpPr>
          <p:cNvPr id="6" name="TextBox 5"/>
          <p:cNvSpPr txBox="1"/>
          <p:nvPr/>
        </p:nvSpPr>
        <p:spPr>
          <a:xfrm>
            <a:off x="262551" y="3549014"/>
            <a:ext cx="10800784" cy="2585323"/>
          </a:xfrm>
          <a:prstGeom prst="rect">
            <a:avLst/>
          </a:prstGeom>
          <a:noFill/>
        </p:spPr>
        <p:txBody>
          <a:bodyPr wrap="square" rtlCol="0">
            <a:spAutoFit/>
          </a:bodyPr>
          <a:lstStyle/>
          <a:p>
            <a:pPr algn="just"/>
            <a:r>
              <a:rPr lang="en-IN" dirty="0" smtClean="0">
                <a:solidFill>
                  <a:schemeClr val="bg2">
                    <a:lumMod val="25000"/>
                    <a:lumOff val="75000"/>
                  </a:schemeClr>
                </a:solidFill>
                <a:latin typeface="Showcard Gothic" panose="04020904020102020604" pitchFamily="82" charset="0"/>
              </a:rPr>
              <a:t>It </a:t>
            </a:r>
            <a:r>
              <a:rPr lang="en-IN" dirty="0" smtClean="0">
                <a:solidFill>
                  <a:schemeClr val="bg2">
                    <a:lumMod val="25000"/>
                    <a:lumOff val="75000"/>
                  </a:schemeClr>
                </a:solidFill>
                <a:latin typeface="Showcard Gothic" panose="04020904020102020604" pitchFamily="82" charset="0"/>
                <a:ea typeface="Segoe UI Symbol" pitchFamily="34" charset="0"/>
                <a:cs typeface="Adobe Hebrew" pitchFamily="18" charset="-79"/>
              </a:rPr>
              <a:t>is a compact system that will guide you throughout your way, thereby exploring each and every aspects of that place. Everything that you need to know about various places that you are visiting whether it’s history or it’s significance  would be provided to you by our system .It would also be providing each and every intricate details regarding any sculpture or any ancient painting. Our system would not only be providing the relevant details of any historic fort or palace but also its </a:t>
            </a:r>
            <a:r>
              <a:rPr lang="en-IN" dirty="0" err="1" smtClean="0">
                <a:solidFill>
                  <a:schemeClr val="bg2">
                    <a:lumMod val="25000"/>
                    <a:lumOff val="75000"/>
                  </a:schemeClr>
                </a:solidFill>
                <a:latin typeface="Showcard Gothic" panose="04020904020102020604" pitchFamily="82" charset="0"/>
                <a:ea typeface="Segoe UI Symbol" pitchFamily="34" charset="0"/>
                <a:cs typeface="Adobe Hebrew" pitchFamily="18" charset="-79"/>
              </a:rPr>
              <a:t>ancestoral</a:t>
            </a:r>
            <a:r>
              <a:rPr lang="en-IN" dirty="0" smtClean="0">
                <a:solidFill>
                  <a:schemeClr val="bg2">
                    <a:lumMod val="25000"/>
                    <a:lumOff val="75000"/>
                  </a:schemeClr>
                </a:solidFill>
                <a:latin typeface="Showcard Gothic" panose="04020904020102020604" pitchFamily="82" charset="0"/>
                <a:ea typeface="Segoe UI Symbol" pitchFamily="34" charset="0"/>
                <a:cs typeface="Adobe Hebrew" pitchFamily="18" charset="-79"/>
              </a:rPr>
              <a:t> hierarchy. </a:t>
            </a:r>
          </a:p>
          <a:p>
            <a:pPr algn="just"/>
            <a:endParaRPr lang="en-IN" dirty="0" smtClean="0">
              <a:solidFill>
                <a:schemeClr val="bg2">
                  <a:lumMod val="25000"/>
                  <a:lumOff val="75000"/>
                </a:schemeClr>
              </a:solidFill>
              <a:latin typeface="Arial Black" pitchFamily="34" charset="0"/>
              <a:ea typeface="Segoe UI Symbol" pitchFamily="34" charset="0"/>
              <a:cs typeface="Adobe Hebrew" pitchFamily="18" charset="-79"/>
            </a:endParaRPr>
          </a:p>
          <a:p>
            <a:pPr algn="just"/>
            <a:endParaRPr lang="en-IN" dirty="0" smtClean="0">
              <a:solidFill>
                <a:schemeClr val="bg2">
                  <a:lumMod val="25000"/>
                  <a:lumOff val="75000"/>
                </a:schemeClr>
              </a:solidFill>
              <a:latin typeface="Arial Black" pitchFamily="34" charset="0"/>
              <a:ea typeface="Segoe UI Symbol" pitchFamily="34" charset="0"/>
              <a:cs typeface="Adobe Hebrew" pitchFamily="18" charset="-79"/>
            </a:endParaRPr>
          </a:p>
        </p:txBody>
      </p:sp>
    </p:spTree>
    <p:extLst>
      <p:ext uri="{BB962C8B-B14F-4D97-AF65-F5344CB8AC3E}">
        <p14:creationId xmlns:p14="http://schemas.microsoft.com/office/powerpoint/2010/main" val="70199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070C0"/>
        </a:solidFill>
        <a:effectLst/>
      </p:bgPr>
    </p:bg>
    <p:spTree>
      <p:nvGrpSpPr>
        <p:cNvPr id="1" name=""/>
        <p:cNvGrpSpPr/>
        <p:nvPr/>
      </p:nvGrpSpPr>
      <p:grpSpPr>
        <a:xfrm>
          <a:off x="0" y="0"/>
          <a:ext cx="0" cy="0"/>
          <a:chOff x="0" y="0"/>
          <a:chExt cx="0" cy="0"/>
        </a:xfrm>
      </p:grpSpPr>
      <p:sp>
        <p:nvSpPr>
          <p:cNvPr id="4" name="Rectangle 3"/>
          <p:cNvSpPr/>
          <p:nvPr/>
        </p:nvSpPr>
        <p:spPr>
          <a:xfrm>
            <a:off x="5677404" y="667726"/>
            <a:ext cx="6627137" cy="1200329"/>
          </a:xfrm>
          <a:prstGeom prst="rect">
            <a:avLst/>
          </a:prstGeom>
          <a:noFill/>
          <a:effectLst>
            <a:outerShdw blurRad="50800" dist="50800" dir="5400000" algn="ctr" rotWithShape="0">
              <a:srgbClr val="000000">
                <a:alpha val="62000"/>
              </a:srgbClr>
            </a:outerShdw>
          </a:effectLst>
        </p:spPr>
        <p:txBody>
          <a:bodyPr wrap="square">
            <a:spAutoFit/>
          </a:bodyPr>
          <a:lstStyle/>
          <a:p>
            <a:endParaRPr lang="en-IN" b="1" dirty="0" smtClean="0">
              <a:solidFill>
                <a:schemeClr val="bg1">
                  <a:lumMod val="85000"/>
                  <a:lumOff val="15000"/>
                </a:schemeClr>
              </a:solidFill>
              <a:latin typeface="Times New Roman" panose="02020603050405020304" pitchFamily="18" charset="0"/>
              <a:cs typeface="Times New Roman" panose="02020603050405020304" pitchFamily="18" charset="0"/>
            </a:endParaRPr>
          </a:p>
          <a:p>
            <a:endParaRPr lang="en-IN" b="1" dirty="0" smtClean="0">
              <a:solidFill>
                <a:schemeClr val="bg1">
                  <a:lumMod val="85000"/>
                  <a:lumOff val="15000"/>
                </a:schemeClr>
              </a:solidFill>
              <a:latin typeface="Times New Roman" panose="02020603050405020304" pitchFamily="18" charset="0"/>
              <a:cs typeface="Times New Roman" panose="02020603050405020304" pitchFamily="18" charset="0"/>
            </a:endParaRPr>
          </a:p>
          <a:p>
            <a:r>
              <a:rPr lang="en-IN" dirty="0" smtClean="0">
                <a:solidFill>
                  <a:schemeClr val="bg1">
                    <a:lumMod val="85000"/>
                    <a:lumOff val="15000"/>
                  </a:schemeClr>
                </a:solidFill>
              </a:rPr>
              <a:t/>
            </a:r>
            <a:br>
              <a:rPr lang="en-IN" dirty="0" smtClean="0">
                <a:solidFill>
                  <a:schemeClr val="bg1">
                    <a:lumMod val="85000"/>
                    <a:lumOff val="15000"/>
                  </a:schemeClr>
                </a:solidFill>
              </a:rPr>
            </a:br>
            <a:endParaRPr lang="en-IN" dirty="0">
              <a:solidFill>
                <a:schemeClr val="bg1">
                  <a:lumMod val="85000"/>
                  <a:lumOff val="15000"/>
                </a:schemeClr>
              </a:solidFill>
            </a:endParaRPr>
          </a:p>
        </p:txBody>
      </p:sp>
      <p:sp>
        <p:nvSpPr>
          <p:cNvPr id="2" name="Rectangle 1"/>
          <p:cNvSpPr/>
          <p:nvPr/>
        </p:nvSpPr>
        <p:spPr>
          <a:xfrm>
            <a:off x="2894972" y="456319"/>
            <a:ext cx="6096000" cy="5970865"/>
          </a:xfrm>
          <a:prstGeom prst="rect">
            <a:avLst/>
          </a:prstGeom>
        </p:spPr>
        <p:txBody>
          <a:bodyPr>
            <a:spAutoFit/>
          </a:bodyPr>
          <a:lstStyle/>
          <a:p>
            <a:r>
              <a:rPr lang="en-US" sz="2400" b="1" u="sng" dirty="0">
                <a:latin typeface="Arial Black" panose="020B0A04020102020204" pitchFamily="34" charset="0"/>
              </a:rPr>
              <a:t>Hill Forts of Rajasthan</a:t>
            </a:r>
            <a:endParaRPr lang="en-US" b="1" u="sng" dirty="0">
              <a:latin typeface="Arial Black" panose="020B0A04020102020204" pitchFamily="34" charset="0"/>
            </a:endParaRPr>
          </a:p>
          <a:p>
            <a:endParaRPr lang="en-US" b="1" dirty="0" smtClean="0">
              <a:latin typeface="Arial Black" panose="020B0A04020102020204" pitchFamily="34" charset="0"/>
            </a:endParaRPr>
          </a:p>
          <a:p>
            <a:r>
              <a:rPr lang="en-US" sz="1700" b="1" dirty="0" smtClean="0">
                <a:latin typeface="Arial Black" panose="020B0A04020102020204" pitchFamily="34" charset="0"/>
              </a:rPr>
              <a:t>The </a:t>
            </a:r>
            <a:r>
              <a:rPr lang="en-US" sz="1700" b="1" dirty="0">
                <a:latin typeface="Arial Black" panose="020B0A04020102020204" pitchFamily="34" charset="0"/>
              </a:rPr>
              <a:t>serial site, situated in the state of Rajasthan, includes six majestic forts in </a:t>
            </a:r>
            <a:r>
              <a:rPr lang="en-US" sz="1700" b="1" dirty="0" err="1">
                <a:latin typeface="Arial Black" panose="020B0A04020102020204" pitchFamily="34" charset="0"/>
              </a:rPr>
              <a:t>Chittorgarh</a:t>
            </a:r>
            <a:r>
              <a:rPr lang="en-US" sz="1700" b="1" dirty="0" smtClean="0">
                <a:latin typeface="Arial Black" panose="020B0A04020102020204" pitchFamily="34" charset="0"/>
              </a:rPr>
              <a:t>, </a:t>
            </a:r>
            <a:r>
              <a:rPr lang="en-US" sz="1700" b="1" dirty="0" err="1" smtClean="0">
                <a:latin typeface="Arial Black" panose="020B0A04020102020204" pitchFamily="34" charset="0"/>
              </a:rPr>
              <a:t>Kumbhalgarh</a:t>
            </a:r>
            <a:r>
              <a:rPr lang="en-US" sz="1700" b="1" dirty="0">
                <a:latin typeface="Arial Black" panose="020B0A04020102020204" pitchFamily="34" charset="0"/>
              </a:rPr>
              <a:t>, Sawai Madhopur,Jhalawar, Jaipur, and Jaisalmer. The eccentric architecture of the forts, some up to 20 </a:t>
            </a:r>
            <a:r>
              <a:rPr lang="en-US" sz="1700" b="1" dirty="0" err="1">
                <a:latin typeface="Arial Black" panose="020B0A04020102020204" pitchFamily="34" charset="0"/>
              </a:rPr>
              <a:t>kilometres</a:t>
            </a:r>
            <a:r>
              <a:rPr lang="en-US" sz="1700" b="1" dirty="0">
                <a:latin typeface="Arial Black" panose="020B0A04020102020204" pitchFamily="34" charset="0"/>
              </a:rPr>
              <a:t> in circumference, bears testimony to the power of the Rajput princely states that flourished in the region from the 8th to the 18th centuries. Enclosed within defensive walls are major urban </a:t>
            </a:r>
            <a:r>
              <a:rPr lang="en-US" sz="1700" b="1" dirty="0" err="1">
                <a:latin typeface="Arial Black" panose="020B0A04020102020204" pitchFamily="34" charset="0"/>
              </a:rPr>
              <a:t>centres</a:t>
            </a:r>
            <a:r>
              <a:rPr lang="en-US" sz="1700" b="1" dirty="0">
                <a:latin typeface="Arial Black" panose="020B0A04020102020204" pitchFamily="34" charset="0"/>
              </a:rPr>
              <a:t>, palaces, trading </a:t>
            </a:r>
            <a:r>
              <a:rPr lang="en-US" sz="1700" b="1" dirty="0" err="1">
                <a:latin typeface="Arial Black" panose="020B0A04020102020204" pitchFamily="34" charset="0"/>
              </a:rPr>
              <a:t>centres</a:t>
            </a:r>
            <a:r>
              <a:rPr lang="en-US" sz="1700" b="1" dirty="0">
                <a:latin typeface="Arial Black" panose="020B0A04020102020204" pitchFamily="34" charset="0"/>
              </a:rPr>
              <a:t> and other buildings including temples that often predate the fortifications within which developed an elaborate courtly culture that supported learning, music and the arts. Some of the urban </a:t>
            </a:r>
            <a:r>
              <a:rPr lang="en-US" sz="1700" b="1" dirty="0" err="1">
                <a:latin typeface="Arial Black" panose="020B0A04020102020204" pitchFamily="34" charset="0"/>
              </a:rPr>
              <a:t>centres</a:t>
            </a:r>
            <a:r>
              <a:rPr lang="en-US" sz="1700" b="1" dirty="0">
                <a:latin typeface="Arial Black" panose="020B0A04020102020204" pitchFamily="34" charset="0"/>
              </a:rPr>
              <a:t> enclosed in the fortifications have survived, as have many of the site's temples and other sacred buildings. The forts use the natural defenses offered by the landscape: hills, deserts, rivers, and dense forests. They also feature extensive water harvesting structures, largely still in use today.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43000"/>
          </a:schemeClr>
        </a:solidFill>
        <a:effectLst/>
      </p:bgPr>
    </p:bg>
    <p:spTree>
      <p:nvGrpSpPr>
        <p:cNvPr id="1" name=""/>
        <p:cNvGrpSpPr/>
        <p:nvPr/>
      </p:nvGrpSpPr>
      <p:grpSpPr>
        <a:xfrm>
          <a:off x="0" y="0"/>
          <a:ext cx="0" cy="0"/>
          <a:chOff x="0" y="0"/>
          <a:chExt cx="0" cy="0"/>
        </a:xfrm>
      </p:grpSpPr>
      <p:sp>
        <p:nvSpPr>
          <p:cNvPr id="2" name="Rectangle 1"/>
          <p:cNvSpPr/>
          <p:nvPr/>
        </p:nvSpPr>
        <p:spPr>
          <a:xfrm>
            <a:off x="2649902" y="3886311"/>
            <a:ext cx="6096000" cy="2862322"/>
          </a:xfrm>
          <a:prstGeom prst="rect">
            <a:avLst/>
          </a:prstGeom>
        </p:spPr>
        <p:txBody>
          <a:bodyPr>
            <a:spAutoFit/>
          </a:bodyPr>
          <a:lstStyle/>
          <a:p>
            <a:r>
              <a:rPr lang="en-IN" dirty="0" smtClean="0"/>
              <a:t> </a:t>
            </a:r>
            <a:r>
              <a:rPr lang="en-IN" dirty="0" smtClean="0">
                <a:solidFill>
                  <a:schemeClr val="bg1">
                    <a:lumMod val="85000"/>
                    <a:lumOff val="15000"/>
                  </a:schemeClr>
                </a:solidFill>
                <a:latin typeface="Showcard Gothic" panose="04020904020102020604" pitchFamily="82" charset="0"/>
              </a:rPr>
              <a:t>A recent study showed that from every single tourist around 13 people profits directly or indirectly. Local transporters, hotels, shopkeepers, monuments, museums, guide and tour operators are just a few who survive through tourists. If proper efforts are taken, then 30% of the total population of Rajasthan can live from tourism. Rural tourism of Rajasthan could bring enormous wealth to the villages of Rajasthan.</a:t>
            </a:r>
            <a:endParaRPr lang="en-IN" dirty="0">
              <a:solidFill>
                <a:schemeClr val="bg1">
                  <a:lumMod val="85000"/>
                  <a:lumOff val="15000"/>
                </a:schemeClr>
              </a:solidFill>
              <a:latin typeface="Showcard Gothic" panose="04020904020102020604"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2878"/>
            <a:ext cx="12192001" cy="372912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1">
                    <a:lumMod val="50000"/>
                  </a:schemeClr>
                </a:solidFill>
                <a:effectLst>
                  <a:outerShdw blurRad="38100" dist="38100" dir="2700000" algn="tl">
                    <a:srgbClr val="000000">
                      <a:alpha val="43137"/>
                    </a:srgbClr>
                  </a:outerShdw>
                </a:effectLst>
                <a:latin typeface="Showcard Gothic" pitchFamily="82" charset="0"/>
              </a:rPr>
              <a:t>HOW</a:t>
            </a:r>
            <a:r>
              <a:rPr lang="en-IN" sz="3600" b="1" dirty="0" smtClean="0">
                <a:solidFill>
                  <a:schemeClr val="accent1">
                    <a:lumMod val="60000"/>
                    <a:lumOff val="40000"/>
                  </a:schemeClr>
                </a:solidFill>
                <a:effectLst>
                  <a:outerShdw blurRad="38100" dist="38100" dir="2700000" algn="tl">
                    <a:srgbClr val="000000">
                      <a:alpha val="43137"/>
                    </a:srgbClr>
                  </a:outerShdw>
                </a:effectLst>
                <a:latin typeface="Showcard Gothic" pitchFamily="82" charset="0"/>
              </a:rPr>
              <a:t> IT WORKS </a:t>
            </a:r>
            <a:r>
              <a:rPr lang="en-IN" sz="3600" b="1" dirty="0" smtClean="0">
                <a:solidFill>
                  <a:schemeClr val="accent1">
                    <a:lumMod val="50000"/>
                  </a:schemeClr>
                </a:solidFill>
                <a:effectLst>
                  <a:outerShdw blurRad="38100" dist="38100" dir="2700000" algn="tl">
                    <a:srgbClr val="000000">
                      <a:alpha val="43137"/>
                    </a:srgbClr>
                  </a:outerShdw>
                </a:effectLst>
                <a:latin typeface="Showcard Gothic" pitchFamily="82" charset="0"/>
              </a:rPr>
              <a:t>!</a:t>
            </a:r>
            <a:endParaRPr lang="en-IN" sz="3600" b="1" dirty="0">
              <a:solidFill>
                <a:schemeClr val="accent1">
                  <a:lumMod val="50000"/>
                </a:schemeClr>
              </a:solidFill>
              <a:effectLst>
                <a:outerShdw blurRad="38100" dist="38100" dir="2700000" algn="tl">
                  <a:srgbClr val="000000">
                    <a:alpha val="43137"/>
                  </a:srgbClr>
                </a:outerShdw>
              </a:effectLst>
              <a:latin typeface="Showcard Gothic" pitchFamily="82" charset="0"/>
            </a:endParaRPr>
          </a:p>
        </p:txBody>
      </p:sp>
      <p:sp>
        <p:nvSpPr>
          <p:cNvPr id="3" name="Content Placeholder 2"/>
          <p:cNvSpPr>
            <a:spLocks noGrp="1"/>
          </p:cNvSpPr>
          <p:nvPr>
            <p:ph idx="1"/>
          </p:nvPr>
        </p:nvSpPr>
        <p:spPr>
          <a:xfrm>
            <a:off x="818712" y="2222287"/>
            <a:ext cx="11213343" cy="4305262"/>
          </a:xfrm>
        </p:spPr>
        <p:txBody>
          <a:bodyPr>
            <a:normAutofit/>
          </a:bodyPr>
          <a:lstStyle/>
          <a:p>
            <a:r>
              <a:rPr lang="en-US" b="1" u="sng" dirty="0" smtClean="0">
                <a:latin typeface="Arial Black" pitchFamily="34" charset="0"/>
              </a:rPr>
              <a:t>FRONTEND USAGE:</a:t>
            </a:r>
            <a:endParaRPr lang="en-IN" b="1" u="sng" dirty="0" smtClean="0">
              <a:latin typeface="Arial Black" pitchFamily="34" charset="0"/>
            </a:endParaRPr>
          </a:p>
          <a:p>
            <a:r>
              <a:rPr lang="en-US" b="1" dirty="0" smtClean="0">
                <a:latin typeface="Arial Black" pitchFamily="34" charset="0"/>
              </a:rPr>
              <a:t>Each monument would be fitted with a card, which basically is an IDENTIFICATION DEVICE with UID. The tourists would be provided with a device built with </a:t>
            </a:r>
            <a:r>
              <a:rPr lang="en-US" b="1" dirty="0" err="1" smtClean="0">
                <a:latin typeface="Arial Black" pitchFamily="34" charset="0"/>
              </a:rPr>
              <a:t>Arduino</a:t>
            </a:r>
            <a:r>
              <a:rPr lang="en-US" b="1" dirty="0" smtClean="0">
                <a:latin typeface="Arial Black" pitchFamily="34" charset="0"/>
              </a:rPr>
              <a:t>, an LCD screen 3.5MM jack and most importantly an RFID sensor. The sensor in the device would have to be brought near the card and scanned. Once it scans the card, the whole information would be displayed as text on the screen and by connecting the headphones, you can also hear the audio. Internal speakers will also be attached with the device in order to amplify the audio and background cancellation.</a:t>
            </a:r>
            <a:endParaRPr lang="en-IN" b="1" dirty="0" smtClean="0">
              <a:latin typeface="Arial Black" pitchFamily="34" charset="0"/>
            </a:endParaRPr>
          </a:p>
          <a:p>
            <a:r>
              <a:rPr lang="en-US" b="1" u="sng" dirty="0" smtClean="0">
                <a:latin typeface="Arial Black" pitchFamily="34" charset="0"/>
              </a:rPr>
              <a:t>BACKEND USAGE:</a:t>
            </a:r>
            <a:endParaRPr lang="en-IN" b="1" u="sng" dirty="0" smtClean="0">
              <a:latin typeface="Arial Black" pitchFamily="34" charset="0"/>
            </a:endParaRPr>
          </a:p>
          <a:p>
            <a:r>
              <a:rPr lang="en-US" b="1" dirty="0" smtClean="0">
                <a:latin typeface="Arial Black" pitchFamily="34" charset="0"/>
              </a:rPr>
              <a:t>All the text and audio file would be included in the </a:t>
            </a:r>
            <a:r>
              <a:rPr lang="en-US" b="1" dirty="0" err="1" smtClean="0">
                <a:latin typeface="Arial Black" pitchFamily="34" charset="0"/>
              </a:rPr>
              <a:t>arduino</a:t>
            </a:r>
            <a:r>
              <a:rPr lang="en-US" b="1" dirty="0" smtClean="0">
                <a:latin typeface="Arial Black" pitchFamily="34" charset="0"/>
              </a:rPr>
              <a:t> coding, which would remove the hassle of Wi-Fi transmission from the card to device. Just by scanning the code, the device would access the data of that particular area and would display on the screen and the audio would be heard.</a:t>
            </a:r>
            <a:endParaRPr lang="en-IN" b="1" dirty="0" smtClean="0">
              <a:latin typeface="Arial Black" pitchFamily="34" charset="0"/>
            </a:endParaRPr>
          </a:p>
          <a:p>
            <a:endParaRPr lang="en-IN" b="1" dirty="0" smtClean="0">
              <a:latin typeface="Arial Black" pitchFamily="34" charset="0"/>
            </a:endParaRPr>
          </a:p>
        </p:txBody>
      </p:sp>
    </p:spTree>
    <p:extLst>
      <p:ext uri="{BB962C8B-B14F-4D97-AF65-F5344CB8AC3E}">
        <p14:creationId xmlns:p14="http://schemas.microsoft.com/office/powerpoint/2010/main" val="3408204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1">
                    <a:lumMod val="50000"/>
                  </a:schemeClr>
                </a:solidFill>
                <a:effectLst>
                  <a:outerShdw blurRad="38100" dist="38100" dir="2700000" algn="tl">
                    <a:srgbClr val="000000">
                      <a:alpha val="43137"/>
                    </a:srgbClr>
                  </a:outerShdw>
                </a:effectLst>
                <a:latin typeface="Showcard Gothic" pitchFamily="82" charset="0"/>
              </a:rPr>
              <a:t>EQUIPM</a:t>
            </a:r>
            <a:r>
              <a:rPr lang="en-IN" sz="3600" b="1" dirty="0" smtClean="0">
                <a:solidFill>
                  <a:schemeClr val="accent1">
                    <a:lumMod val="60000"/>
                    <a:lumOff val="40000"/>
                  </a:schemeClr>
                </a:solidFill>
                <a:effectLst>
                  <a:outerShdw blurRad="38100" dist="38100" dir="2700000" algn="tl">
                    <a:srgbClr val="000000">
                      <a:alpha val="43137"/>
                    </a:srgbClr>
                  </a:outerShdw>
                </a:effectLst>
                <a:latin typeface="Showcard Gothic" pitchFamily="82" charset="0"/>
              </a:rPr>
              <a:t>ENTS USED</a:t>
            </a:r>
            <a:endParaRPr lang="en-IN" sz="3600" b="1" dirty="0">
              <a:solidFill>
                <a:schemeClr val="accent1">
                  <a:lumMod val="60000"/>
                  <a:lumOff val="40000"/>
                </a:schemeClr>
              </a:solidFill>
              <a:effectLst>
                <a:outerShdw blurRad="38100" dist="38100" dir="2700000" algn="tl">
                  <a:srgbClr val="000000">
                    <a:alpha val="43137"/>
                  </a:srgbClr>
                </a:outerShdw>
              </a:effectLst>
              <a:latin typeface="Showcard Gothic" pitchFamily="82" charset="0"/>
            </a:endParaRPr>
          </a:p>
        </p:txBody>
      </p:sp>
      <p:sp>
        <p:nvSpPr>
          <p:cNvPr id="3" name="Content Placeholder 2"/>
          <p:cNvSpPr>
            <a:spLocks noGrp="1"/>
          </p:cNvSpPr>
          <p:nvPr>
            <p:ph idx="1"/>
          </p:nvPr>
        </p:nvSpPr>
        <p:spPr>
          <a:xfrm>
            <a:off x="1295401" y="2556932"/>
            <a:ext cx="4879062" cy="3599169"/>
          </a:xfrm>
        </p:spPr>
        <p:txBody>
          <a:bodyPr numCol="2">
            <a:noAutofit/>
          </a:bodyPr>
          <a:lstStyle/>
          <a:p>
            <a:pPr fontAlgn="base"/>
            <a:r>
              <a:rPr lang="en-IN" dirty="0">
                <a:solidFill>
                  <a:schemeClr val="bg2">
                    <a:lumMod val="25000"/>
                    <a:lumOff val="75000"/>
                  </a:schemeClr>
                </a:solidFill>
                <a:latin typeface="Showcard Gothic" pitchFamily="82" charset="0"/>
              </a:rPr>
              <a:t>Arduino Uno </a:t>
            </a:r>
            <a:r>
              <a:rPr lang="en-IN" dirty="0" smtClean="0">
                <a:solidFill>
                  <a:schemeClr val="bg2">
                    <a:lumMod val="25000"/>
                    <a:lumOff val="75000"/>
                  </a:schemeClr>
                </a:solidFill>
                <a:latin typeface="Showcard Gothic" pitchFamily="82" charset="0"/>
              </a:rPr>
              <a:t>R3              </a:t>
            </a:r>
          </a:p>
          <a:p>
            <a:pPr fontAlgn="base"/>
            <a:r>
              <a:rPr lang="en-IN" dirty="0" smtClean="0">
                <a:solidFill>
                  <a:schemeClr val="bg2">
                    <a:lumMod val="25000"/>
                    <a:lumOff val="75000"/>
                  </a:schemeClr>
                </a:solidFill>
                <a:latin typeface="Showcard Gothic" pitchFamily="82" charset="0"/>
              </a:rPr>
              <a:t> LCD </a:t>
            </a:r>
          </a:p>
          <a:p>
            <a:pPr fontAlgn="base"/>
            <a:r>
              <a:rPr lang="en-IN" dirty="0" smtClean="0">
                <a:solidFill>
                  <a:schemeClr val="bg2">
                    <a:lumMod val="25000"/>
                    <a:lumOff val="75000"/>
                  </a:schemeClr>
                </a:solidFill>
                <a:latin typeface="Showcard Gothic" pitchFamily="82" charset="0"/>
              </a:rPr>
              <a:t>RFID 125khz</a:t>
            </a:r>
          </a:p>
          <a:p>
            <a:pPr fontAlgn="base"/>
            <a:r>
              <a:rPr lang="en-IN" dirty="0" smtClean="0">
                <a:solidFill>
                  <a:schemeClr val="bg2">
                    <a:lumMod val="25000"/>
                    <a:lumOff val="75000"/>
                  </a:schemeClr>
                </a:solidFill>
                <a:latin typeface="Showcard Gothic" pitchFamily="82" charset="0"/>
              </a:rPr>
              <a:t>Male to female, female to female, male to male connectors</a:t>
            </a:r>
          </a:p>
          <a:p>
            <a:pPr fontAlgn="base"/>
            <a:r>
              <a:rPr lang="en-IN" dirty="0" smtClean="0">
                <a:solidFill>
                  <a:schemeClr val="bg2">
                    <a:lumMod val="25000"/>
                    <a:lumOff val="75000"/>
                  </a:schemeClr>
                </a:solidFill>
                <a:latin typeface="Showcard Gothic" pitchFamily="82" charset="0"/>
              </a:rPr>
              <a:t>Bread board</a:t>
            </a:r>
          </a:p>
          <a:p>
            <a:pPr fontAlgn="base"/>
            <a:r>
              <a:rPr lang="en-IN" dirty="0" smtClean="0">
                <a:solidFill>
                  <a:schemeClr val="bg2">
                    <a:lumMod val="25000"/>
                    <a:lumOff val="75000"/>
                  </a:schemeClr>
                </a:solidFill>
                <a:latin typeface="Showcard Gothic" pitchFamily="82" charset="0"/>
              </a:rPr>
              <a:t>Potentiometer</a:t>
            </a:r>
          </a:p>
          <a:p>
            <a:pPr fontAlgn="base"/>
            <a:r>
              <a:rPr lang="en-IN" dirty="0" smtClean="0">
                <a:solidFill>
                  <a:schemeClr val="bg2">
                    <a:lumMod val="25000"/>
                    <a:lumOff val="75000"/>
                  </a:schemeClr>
                </a:solidFill>
                <a:latin typeface="Showcard Gothic" pitchFamily="82" charset="0"/>
              </a:rPr>
              <a:t>resistor</a:t>
            </a:r>
          </a:p>
        </p:txBody>
      </p:sp>
    </p:spTree>
    <p:extLst>
      <p:ext uri="{BB962C8B-B14F-4D97-AF65-F5344CB8AC3E}">
        <p14:creationId xmlns:p14="http://schemas.microsoft.com/office/powerpoint/2010/main" val="3533168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Showcard Gothic" panose="04020904020102020604" pitchFamily="82" charset="0"/>
              </a:rPr>
              <a:t>Future Scopes</a:t>
            </a:r>
            <a:endParaRPr lang="en-US" dirty="0">
              <a:solidFill>
                <a:schemeClr val="bg1"/>
              </a:solidFill>
              <a:latin typeface="Showcard Gothic" panose="04020904020102020604" pitchFamily="82" charset="0"/>
            </a:endParaRPr>
          </a:p>
        </p:txBody>
      </p:sp>
      <p:sp>
        <p:nvSpPr>
          <p:cNvPr id="3" name="Content Placeholder 2"/>
          <p:cNvSpPr>
            <a:spLocks noGrp="1"/>
          </p:cNvSpPr>
          <p:nvPr>
            <p:ph idx="1"/>
          </p:nvPr>
        </p:nvSpPr>
        <p:spPr>
          <a:xfrm>
            <a:off x="827424" y="2236763"/>
            <a:ext cx="10554574" cy="4248444"/>
          </a:xfrm>
          <a:pattFill prst="shingle">
            <a:fgClr>
              <a:schemeClr val="bg2"/>
            </a:fgClr>
            <a:bgClr>
              <a:schemeClr val="bg1"/>
            </a:bgClr>
          </a:pattFill>
        </p:spPr>
        <p:txBody>
          <a:bodyPr/>
          <a:lstStyle/>
          <a:p>
            <a:endParaRPr lang="en-US" b="1" u="sng" dirty="0" smtClean="0">
              <a:latin typeface="Arial Black" panose="020B0A04020102020204" pitchFamily="34" charset="0"/>
            </a:endParaRPr>
          </a:p>
          <a:p>
            <a:endParaRPr lang="en-US" b="1" u="sng" dirty="0">
              <a:latin typeface="Arial Black" panose="020B0A04020102020204" pitchFamily="34" charset="0"/>
            </a:endParaRPr>
          </a:p>
          <a:p>
            <a:endParaRPr lang="en-US" b="1" u="sng" dirty="0" smtClean="0">
              <a:latin typeface="Arial Black" panose="020B0A04020102020204" pitchFamily="34" charset="0"/>
            </a:endParaRPr>
          </a:p>
          <a:p>
            <a:r>
              <a:rPr lang="en-US" b="1" u="sng" dirty="0" smtClean="0">
                <a:solidFill>
                  <a:schemeClr val="bg2">
                    <a:lumMod val="10000"/>
                    <a:lumOff val="90000"/>
                  </a:schemeClr>
                </a:solidFill>
                <a:latin typeface="Rockwell" panose="02060603020205020403" pitchFamily="18" charset="0"/>
              </a:rPr>
              <a:t>Offline Maps And Online App:-</a:t>
            </a:r>
          </a:p>
          <a:p>
            <a:pPr marL="0" indent="0">
              <a:buNone/>
            </a:pPr>
            <a:endParaRPr lang="en-US" b="1" u="sng" dirty="0" smtClean="0">
              <a:solidFill>
                <a:schemeClr val="bg2">
                  <a:lumMod val="10000"/>
                  <a:lumOff val="90000"/>
                </a:schemeClr>
              </a:solidFill>
              <a:latin typeface="Rockwell" panose="02060603020205020403" pitchFamily="18" charset="0"/>
            </a:endParaRPr>
          </a:p>
          <a:p>
            <a:r>
              <a:rPr lang="en-US" b="1" dirty="0" smtClean="0">
                <a:solidFill>
                  <a:schemeClr val="bg2">
                    <a:lumMod val="10000"/>
                    <a:lumOff val="90000"/>
                  </a:schemeClr>
                </a:solidFill>
                <a:latin typeface="Rockwell" panose="02060603020205020403" pitchFamily="18" charset="0"/>
              </a:rPr>
              <a:t>We would be developing an offline as well as online app for our system so that whole of the information could be easily accessed on the smartphones.</a:t>
            </a:r>
          </a:p>
          <a:p>
            <a:r>
              <a:rPr lang="en-US" b="1" dirty="0" smtClean="0">
                <a:solidFill>
                  <a:schemeClr val="bg2">
                    <a:lumMod val="10000"/>
                    <a:lumOff val="90000"/>
                  </a:schemeClr>
                </a:solidFill>
                <a:latin typeface="Rockwell" panose="02060603020205020403" pitchFamily="18" charset="0"/>
              </a:rPr>
              <a:t>Our app would simply include a Q-R code reader that  could be used to scan the information and it would be displayed on the users smartphones.</a:t>
            </a:r>
            <a:endParaRPr lang="en-US" dirty="0" smtClean="0">
              <a:solidFill>
                <a:schemeClr val="bg2">
                  <a:lumMod val="10000"/>
                  <a:lumOff val="90000"/>
                </a:schemeClr>
              </a:solidFill>
              <a:latin typeface="Rockwell" panose="02060603020205020403" pitchFamily="18" charset="0"/>
            </a:endParaRPr>
          </a:p>
          <a:p>
            <a:r>
              <a:rPr lang="en-US" b="1" dirty="0" smtClean="0">
                <a:solidFill>
                  <a:schemeClr val="bg2">
                    <a:lumMod val="10000"/>
                    <a:lumOff val="90000"/>
                  </a:schemeClr>
                </a:solidFill>
                <a:latin typeface="Rockwell" panose="02060603020205020403" pitchFamily="18" charset="0"/>
              </a:rPr>
              <a:t>Another striking feature of our app is the availability of offline maps that could guide the tourists through his way to his destination (forts or palaces).</a:t>
            </a:r>
          </a:p>
          <a:p>
            <a:endParaRPr lang="en-US" dirty="0">
              <a:latin typeface="Rockwell" panose="02060603020205020403" pitchFamily="18"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a:xfrm>
            <a:off x="810000" y="2222695"/>
            <a:ext cx="10811149" cy="3291839"/>
          </a:xfrm>
        </p:spPr>
        <p:txBody>
          <a:bodyPr>
            <a:noAutofit/>
          </a:bodyPr>
          <a:lstStyle/>
          <a:p>
            <a:pPr marL="0" indent="0">
              <a:buNone/>
            </a:pPr>
            <a:r>
              <a:rPr lang="en-US" sz="2000" b="1" dirty="0" smtClean="0">
                <a:latin typeface="Rockwell Extra Bold" panose="02060903040505020403" pitchFamily="18" charset="0"/>
              </a:rPr>
              <a:t> </a:t>
            </a:r>
          </a:p>
          <a:p>
            <a:pPr marL="0" indent="0">
              <a:buNone/>
            </a:pPr>
            <a:endParaRPr lang="en-US" sz="2000" b="1" dirty="0">
              <a:latin typeface="Rockwell Extra Bold" panose="02060903040505020403" pitchFamily="18" charset="0"/>
            </a:endParaRPr>
          </a:p>
          <a:p>
            <a:pPr marL="0" indent="0">
              <a:buNone/>
            </a:pPr>
            <a:endParaRPr lang="en-US" sz="2000" b="1" dirty="0" smtClean="0">
              <a:latin typeface="Arial Black" panose="020B0A04020102020204" pitchFamily="34" charset="0"/>
            </a:endParaRPr>
          </a:p>
          <a:p>
            <a:pPr marL="0" indent="0">
              <a:buNone/>
            </a:pPr>
            <a:endParaRPr lang="en-US" sz="2000" b="1" dirty="0">
              <a:latin typeface="Arial Black" panose="020B0A04020102020204" pitchFamily="34" charset="0"/>
            </a:endParaRPr>
          </a:p>
          <a:p>
            <a:pPr marL="0" indent="0">
              <a:buNone/>
            </a:pPr>
            <a:endParaRPr lang="en-US" sz="2000" b="1" dirty="0" smtClean="0">
              <a:latin typeface="Arial Black" panose="020B0A04020102020204" pitchFamily="34" charset="0"/>
            </a:endParaRPr>
          </a:p>
          <a:p>
            <a:pPr marL="0" indent="0">
              <a:buNone/>
            </a:pPr>
            <a:r>
              <a:rPr lang="en-US" sz="2000" b="1" dirty="0">
                <a:solidFill>
                  <a:schemeClr val="bg2">
                    <a:lumMod val="10000"/>
                    <a:lumOff val="90000"/>
                  </a:schemeClr>
                </a:solidFill>
                <a:latin typeface="Rockwell" panose="02060603020205020403" pitchFamily="18" charset="0"/>
              </a:rPr>
              <a:t>Our system found its use in various places:-</a:t>
            </a:r>
          </a:p>
          <a:p>
            <a:pPr marL="0" indent="0">
              <a:buNone/>
            </a:pPr>
            <a:r>
              <a:rPr lang="en-US" sz="2000" b="1" dirty="0" smtClean="0">
                <a:solidFill>
                  <a:schemeClr val="bg2">
                    <a:lumMod val="10000"/>
                    <a:lumOff val="90000"/>
                  </a:schemeClr>
                </a:solidFill>
                <a:latin typeface="Rockwell" panose="02060603020205020403" pitchFamily="18" charset="0"/>
              </a:rPr>
              <a:t>It can be easily implemented in colleges ,universities ,hospitals, shopping malls and also in historic museums and many more places.</a:t>
            </a:r>
          </a:p>
          <a:p>
            <a:pPr marL="0" indent="0">
              <a:buNone/>
            </a:pPr>
            <a:r>
              <a:rPr lang="en-US" sz="2000" b="1" dirty="0" smtClean="0">
                <a:solidFill>
                  <a:schemeClr val="bg2">
                    <a:lumMod val="10000"/>
                    <a:lumOff val="90000"/>
                  </a:schemeClr>
                </a:solidFill>
                <a:latin typeface="Rockwell" panose="02060603020205020403" pitchFamily="18" charset="0"/>
              </a:rPr>
              <a:t>Our system is not only limited to tour spots but also for security purposes such as identification of genuine entries to  a government department or other reserved premises.   </a:t>
            </a:r>
          </a:p>
          <a:p>
            <a:pPr marL="0" indent="0">
              <a:buNone/>
            </a:pPr>
            <a:endParaRPr lang="en-US" sz="2000" b="1" dirty="0" smtClean="0">
              <a:latin typeface="Showcard Gothic" panose="04020904020102020604" pitchFamily="82" charset="0"/>
            </a:endParaRPr>
          </a:p>
          <a:p>
            <a:pPr marL="0" indent="0">
              <a:buNone/>
            </a:pPr>
            <a:endParaRPr lang="en-US" sz="2000" b="1" dirty="0">
              <a:latin typeface="Showcard Gothic" panose="04020904020102020604" pitchFamily="82" charset="0"/>
            </a:endParaRPr>
          </a:p>
          <a:p>
            <a:pPr marL="0" indent="0">
              <a:buNone/>
            </a:pPr>
            <a:endParaRPr lang="en-US" sz="2000" b="1" dirty="0" smtClean="0">
              <a:latin typeface="Showcard Gothic" panose="04020904020102020604" pitchFamily="82" charset="0"/>
            </a:endParaRPr>
          </a:p>
          <a:p>
            <a:pPr marL="0" indent="0">
              <a:buNone/>
            </a:pPr>
            <a:endParaRPr lang="en-US" sz="2000" b="1" dirty="0">
              <a:latin typeface="Showcard Gothic" panose="04020904020102020604" pitchFamily="82" charset="0"/>
            </a:endParaRPr>
          </a:p>
          <a:p>
            <a:pPr marL="0" indent="0">
              <a:buNone/>
            </a:pPr>
            <a:endParaRPr lang="en-US" sz="2000" b="1" dirty="0" smtClean="0">
              <a:latin typeface="Showcard Gothic" panose="04020904020102020604" pitchFamily="82" charset="0"/>
            </a:endParaRPr>
          </a:p>
          <a:p>
            <a:pPr marL="0" indent="0">
              <a:buNone/>
            </a:pPr>
            <a:endParaRPr lang="en-US" sz="2000" b="1" dirty="0">
              <a:latin typeface="Showcard Gothic" panose="04020904020102020604" pitchFamily="82" charset="0"/>
            </a:endParaRPr>
          </a:p>
        </p:txBody>
      </p:sp>
    </p:spTree>
    <p:extLst>
      <p:ext uri="{BB962C8B-B14F-4D97-AF65-F5344CB8AC3E}">
        <p14:creationId xmlns:p14="http://schemas.microsoft.com/office/powerpoint/2010/main" val="32288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smtClean="0">
                <a:solidFill>
                  <a:srgbClr val="00746C"/>
                </a:solidFill>
                <a:effectLst>
                  <a:outerShdw blurRad="38100" dist="38100" dir="2700000" algn="tl">
                    <a:srgbClr val="000000">
                      <a:alpha val="43137"/>
                    </a:srgbClr>
                  </a:outerShdw>
                </a:effectLst>
                <a:latin typeface="Showcard Gothic" pitchFamily="82" charset="0"/>
              </a:rPr>
              <a:t>Made</a:t>
            </a:r>
            <a:r>
              <a:rPr lang="en-IN" sz="3600" b="1" dirty="0" smtClean="0">
                <a:solidFill>
                  <a:srgbClr val="0C4833"/>
                </a:solidFill>
                <a:effectLst>
                  <a:outerShdw blurRad="38100" dist="38100" dir="2700000" algn="tl">
                    <a:srgbClr val="000000">
                      <a:alpha val="43137"/>
                    </a:srgbClr>
                  </a:outerShdw>
                </a:effectLst>
                <a:latin typeface="Showcard Gothic" pitchFamily="82" charset="0"/>
              </a:rPr>
              <a:t> </a:t>
            </a:r>
            <a:r>
              <a:rPr lang="en-IN" sz="3600" b="1" dirty="0" smtClean="0">
                <a:solidFill>
                  <a:schemeClr val="accent1">
                    <a:lumMod val="40000"/>
                    <a:lumOff val="60000"/>
                  </a:schemeClr>
                </a:solidFill>
                <a:effectLst>
                  <a:outerShdw blurRad="38100" dist="38100" dir="2700000" algn="tl">
                    <a:srgbClr val="000000">
                      <a:alpha val="43137"/>
                    </a:srgbClr>
                  </a:outerShdw>
                </a:effectLst>
                <a:latin typeface="Showcard Gothic" pitchFamily="82" charset="0"/>
              </a:rPr>
              <a:t>and Presented By:</a:t>
            </a:r>
            <a:endParaRPr lang="en-IN" sz="3600" b="1" dirty="0">
              <a:solidFill>
                <a:schemeClr val="accent1">
                  <a:lumMod val="40000"/>
                  <a:lumOff val="60000"/>
                </a:schemeClr>
              </a:solidFill>
              <a:effectLst>
                <a:outerShdw blurRad="38100" dist="38100" dir="2700000" algn="tl">
                  <a:srgbClr val="000000">
                    <a:alpha val="43137"/>
                  </a:srgbClr>
                </a:outerShdw>
              </a:effectLst>
              <a:latin typeface="Showcard Gothic" pitchFamily="82" charset="0"/>
            </a:endParaRPr>
          </a:p>
        </p:txBody>
      </p:sp>
      <p:sp>
        <p:nvSpPr>
          <p:cNvPr id="3" name="Content Placeholder 2"/>
          <p:cNvSpPr>
            <a:spLocks noGrp="1"/>
          </p:cNvSpPr>
          <p:nvPr>
            <p:ph idx="1"/>
          </p:nvPr>
        </p:nvSpPr>
        <p:spPr>
          <a:xfrm>
            <a:off x="809658" y="2167966"/>
            <a:ext cx="10554574" cy="3636511"/>
          </a:xfrm>
        </p:spPr>
        <p:txBody>
          <a:bodyPr>
            <a:normAutofit/>
          </a:bodyPr>
          <a:lstStyle/>
          <a:p>
            <a:r>
              <a:rPr lang="en-IN" sz="3200" b="1" dirty="0" smtClean="0">
                <a:solidFill>
                  <a:srgbClr val="4B4B4B"/>
                </a:solidFill>
                <a:latin typeface="Showcard Gothic" pitchFamily="82" charset="0"/>
              </a:rPr>
              <a:t>Amr</a:t>
            </a:r>
            <a:r>
              <a:rPr lang="en-IN" sz="3200" b="1" dirty="0" smtClean="0">
                <a:solidFill>
                  <a:srgbClr val="666666"/>
                </a:solidFill>
                <a:latin typeface="Showcard Gothic" pitchFamily="82" charset="0"/>
              </a:rPr>
              <a:t>it </a:t>
            </a:r>
            <a:r>
              <a:rPr lang="en-IN" sz="3200" b="1" dirty="0" smtClean="0">
                <a:solidFill>
                  <a:srgbClr val="949494"/>
                </a:solidFill>
                <a:latin typeface="Showcard Gothic" pitchFamily="82" charset="0"/>
              </a:rPr>
              <a:t>Ganjoo</a:t>
            </a:r>
            <a:r>
              <a:rPr lang="en-IN" sz="3200" b="1" dirty="0">
                <a:solidFill>
                  <a:schemeClr val="tx2">
                    <a:lumMod val="40000"/>
                    <a:lumOff val="60000"/>
                  </a:schemeClr>
                </a:solidFill>
                <a:latin typeface="Showcard Gothic" pitchFamily="82" charset="0"/>
              </a:rPr>
              <a:t> </a:t>
            </a:r>
            <a:r>
              <a:rPr lang="en-IN" sz="3200" b="1" dirty="0" smtClean="0">
                <a:solidFill>
                  <a:schemeClr val="tx2">
                    <a:lumMod val="40000"/>
                    <a:lumOff val="60000"/>
                  </a:schemeClr>
                </a:solidFill>
                <a:latin typeface="Showcard Gothic" pitchFamily="82" charset="0"/>
              </a:rPr>
              <a:t>[L]</a:t>
            </a:r>
          </a:p>
          <a:p>
            <a:r>
              <a:rPr lang="en-IN" sz="3200" b="1" dirty="0" err="1" smtClean="0">
                <a:solidFill>
                  <a:schemeClr val="tx2">
                    <a:lumMod val="60000"/>
                    <a:lumOff val="40000"/>
                  </a:schemeClr>
                </a:solidFill>
                <a:latin typeface="Showcard Gothic" pitchFamily="82" charset="0"/>
              </a:rPr>
              <a:t>vardan</a:t>
            </a:r>
            <a:endParaRPr lang="en-IN" sz="3200" b="1" dirty="0" smtClean="0">
              <a:solidFill>
                <a:schemeClr val="tx2">
                  <a:lumMod val="60000"/>
                  <a:lumOff val="40000"/>
                </a:schemeClr>
              </a:solidFill>
              <a:latin typeface="Showcard Gothic" pitchFamily="82" charset="0"/>
            </a:endParaRPr>
          </a:p>
          <a:p>
            <a:r>
              <a:rPr lang="en-IN" sz="3200" b="1" dirty="0" err="1" smtClean="0">
                <a:solidFill>
                  <a:srgbClr val="4B4B4B"/>
                </a:solidFill>
                <a:latin typeface="Showcard Gothic" pitchFamily="82" charset="0"/>
              </a:rPr>
              <a:t>Himanshu</a:t>
            </a:r>
            <a:r>
              <a:rPr lang="en-IN" sz="3200" b="1" dirty="0" smtClean="0">
                <a:solidFill>
                  <a:srgbClr val="4B4B4B"/>
                </a:solidFill>
                <a:latin typeface="Showcard Gothic" pitchFamily="82" charset="0"/>
              </a:rPr>
              <a:t> </a:t>
            </a:r>
            <a:r>
              <a:rPr lang="en-IN" sz="3200" b="1" dirty="0" err="1" smtClean="0">
                <a:solidFill>
                  <a:srgbClr val="4B4B4B"/>
                </a:solidFill>
                <a:latin typeface="Showcard Gothic" pitchFamily="82" charset="0"/>
              </a:rPr>
              <a:t>kumar</a:t>
            </a:r>
            <a:endParaRPr lang="en-IN" sz="3200" b="1" dirty="0">
              <a:solidFill>
                <a:schemeClr val="tx2">
                  <a:lumMod val="60000"/>
                  <a:lumOff val="40000"/>
                </a:schemeClr>
              </a:solidFill>
              <a:latin typeface="Showcard Gothic" pitchFamily="82" charset="0"/>
            </a:endParaRPr>
          </a:p>
        </p:txBody>
      </p:sp>
    </p:spTree>
    <p:extLst>
      <p:ext uri="{BB962C8B-B14F-4D97-AF65-F5344CB8AC3E}">
        <p14:creationId xmlns:p14="http://schemas.microsoft.com/office/powerpoint/2010/main" val="17623622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tf00001229</Template>
  <TotalTime>804</TotalTime>
  <Words>666</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Adobe Hebrew</vt:lpstr>
      <vt:lpstr>Arial Black</vt:lpstr>
      <vt:lpstr>Brush Script MT</vt:lpstr>
      <vt:lpstr>Century Gothic</vt:lpstr>
      <vt:lpstr>Old English Text MT</vt:lpstr>
      <vt:lpstr>Rockwell</vt:lpstr>
      <vt:lpstr>Rockwell Extra Bold</vt:lpstr>
      <vt:lpstr>Segoe UI Symbol</vt:lpstr>
      <vt:lpstr>Showcard Gothic</vt:lpstr>
      <vt:lpstr>Times New Roman</vt:lpstr>
      <vt:lpstr>Wingdings 2</vt:lpstr>
      <vt:lpstr>Quotable</vt:lpstr>
      <vt:lpstr>WELCOME TO</vt:lpstr>
      <vt:lpstr>WHAT  IS  IT ?</vt:lpstr>
      <vt:lpstr>PowerPoint Presentation</vt:lpstr>
      <vt:lpstr>PowerPoint Presentation</vt:lpstr>
      <vt:lpstr>HOW IT WORKS !</vt:lpstr>
      <vt:lpstr>EQUIPMENTS USED</vt:lpstr>
      <vt:lpstr>Future Scopes</vt:lpstr>
      <vt:lpstr>Uses</vt:lpstr>
      <vt:lpstr>Made and Presented By: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Himanshu Kumar</dc:creator>
  <cp:lastModifiedBy>Simranjeet Singh</cp:lastModifiedBy>
  <cp:revision>80</cp:revision>
  <dcterms:created xsi:type="dcterms:W3CDTF">2017-07-30T01:10:14Z</dcterms:created>
  <dcterms:modified xsi:type="dcterms:W3CDTF">2017-08-17T20:58:33Z</dcterms:modified>
</cp:coreProperties>
</file>