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0"/>
  </p:notesMasterIdLst>
  <p:handoutMasterIdLst>
    <p:handoutMasterId r:id="rId31"/>
  </p:handoutMasterIdLst>
  <p:sldIdLst>
    <p:sldId id="277" r:id="rId4"/>
    <p:sldId id="399" r:id="rId5"/>
    <p:sldId id="400" r:id="rId6"/>
    <p:sldId id="406" r:id="rId7"/>
    <p:sldId id="407" r:id="rId8"/>
    <p:sldId id="401" r:id="rId9"/>
    <p:sldId id="408" r:id="rId10"/>
    <p:sldId id="402" r:id="rId11"/>
    <p:sldId id="409" r:id="rId12"/>
    <p:sldId id="403" r:id="rId13"/>
    <p:sldId id="430" r:id="rId14"/>
    <p:sldId id="423" r:id="rId15"/>
    <p:sldId id="428" r:id="rId16"/>
    <p:sldId id="427" r:id="rId17"/>
    <p:sldId id="431" r:id="rId18"/>
    <p:sldId id="432" r:id="rId19"/>
    <p:sldId id="424" r:id="rId20"/>
    <p:sldId id="425" r:id="rId21"/>
    <p:sldId id="426" r:id="rId22"/>
    <p:sldId id="429" r:id="rId23"/>
    <p:sldId id="421" r:id="rId24"/>
    <p:sldId id="433" r:id="rId25"/>
    <p:sldId id="405" r:id="rId26"/>
    <p:sldId id="434" r:id="rId27"/>
    <p:sldId id="435" r:id="rId28"/>
    <p:sldId id="4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869"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8280/ria.33060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007/s42979-020-00195-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793283"/>
            <a:ext cx="6829425" cy="252879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r>
              <a:rPr lang="en-US" sz="2400" i="1" dirty="0">
                <a:solidFill>
                  <a:srgbClr val="000000"/>
                </a:solidFill>
                <a:latin typeface="Times New Roman" panose="02020603050405020304" pitchFamily="18" charset="0"/>
                <a:cs typeface="Times New Roman" panose="02020603050405020304" pitchFamily="18" charset="0"/>
              </a:rPr>
              <a:t> IN</a:t>
            </a:r>
          </a:p>
          <a:p>
            <a:pPr algn="ctr"/>
            <a:r>
              <a:rPr lang="en-US" sz="2400" b="1" dirty="0">
                <a:solidFill>
                  <a:srgbClr val="000000"/>
                </a:solidFill>
                <a:latin typeface="Times New Roman" panose="02020603050405020304" pitchFamily="18" charset="0"/>
                <a:cs typeface="Times New Roman" panose="02020603050405020304" pitchFamily="18" charset="0"/>
              </a:rPr>
              <a:t>COMPUTER SCIENCE AND ENGINEERING (INTERNET OF THINGS)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666401" y="6048681"/>
            <a:ext cx="3799114"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886408" y="360874"/>
            <a:ext cx="1046739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HEALTH MONITORING SYSTEM USING IOT</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81985" y="4422578"/>
            <a:ext cx="3935116" cy="163121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RAJ GODARA (20BCS4503)</a:t>
            </a:r>
          </a:p>
          <a:p>
            <a:r>
              <a:rPr lang="en-US" sz="2000" dirty="0">
                <a:latin typeface="Times New Roman" panose="02020603050405020304" pitchFamily="18" charset="0"/>
                <a:cs typeface="Times New Roman" panose="02020603050405020304" pitchFamily="18" charset="0"/>
              </a:rPr>
              <a:t>GURLEEN KAUR (20BCS4526)</a:t>
            </a:r>
          </a:p>
          <a:p>
            <a:r>
              <a:rPr lang="en-US" sz="2000" dirty="0">
                <a:latin typeface="Times New Roman" panose="02020603050405020304" pitchFamily="18" charset="0"/>
                <a:cs typeface="Times New Roman" panose="02020603050405020304" pitchFamily="18" charset="0"/>
              </a:rPr>
              <a:t>VARDAN BALIYAN (20BCS4561)</a:t>
            </a:r>
          </a:p>
          <a:p>
            <a:r>
              <a:rPr lang="en-US" sz="2000" dirty="0">
                <a:latin typeface="Times New Roman" panose="02020603050405020304" pitchFamily="18" charset="0"/>
                <a:cs typeface="Times New Roman" panose="02020603050405020304" pitchFamily="18" charset="0"/>
              </a:rPr>
              <a:t>ANNU (20BCS4608)</a:t>
            </a:r>
          </a:p>
        </p:txBody>
      </p:sp>
      <p:sp>
        <p:nvSpPr>
          <p:cNvPr id="6" name="TextBox 5"/>
          <p:cNvSpPr txBox="1"/>
          <p:nvPr/>
        </p:nvSpPr>
        <p:spPr>
          <a:xfrm>
            <a:off x="8283536" y="4566191"/>
            <a:ext cx="3070264"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MR.GAURAV SONI</a:t>
            </a:r>
          </a:p>
          <a:p>
            <a:r>
              <a:rPr lang="en-US" sz="2000" dirty="0">
                <a:latin typeface="Times New Roman" panose="02020603050405020304" pitchFamily="18" charset="0"/>
                <a:cs typeface="Times New Roman" panose="02020603050405020304" pitchFamily="18" charset="0"/>
              </a:rPr>
              <a:t>(E9610)</a:t>
            </a:r>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7" name="Content Placeholder 6">
            <a:extLst>
              <a:ext uri="{FF2B5EF4-FFF2-40B4-BE49-F238E27FC236}">
                <a16:creationId xmlns:a16="http://schemas.microsoft.com/office/drawing/2014/main" id="{FAB8288A-47C1-9492-C611-F1B97E611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498" y="1275104"/>
            <a:ext cx="3415004" cy="5217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9428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Content Placeholder 7">
            <a:extLst>
              <a:ext uri="{FF2B5EF4-FFF2-40B4-BE49-F238E27FC236}">
                <a16:creationId xmlns:a16="http://schemas.microsoft.com/office/drawing/2014/main" id="{47021B68-DE19-32A6-75E4-83C39E05D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305" y="1409699"/>
            <a:ext cx="7407389" cy="508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5987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7" name="Content Placeholder 6">
            <a:extLst>
              <a:ext uri="{FF2B5EF4-FFF2-40B4-BE49-F238E27FC236}">
                <a16:creationId xmlns:a16="http://schemas.microsoft.com/office/drawing/2014/main" id="{8ACECF7E-F4F9-4961-2310-36F88770B23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9036" y="1278294"/>
            <a:ext cx="6173928" cy="5078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2012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8" name="Content Placeholder 7">
            <a:extLst>
              <a:ext uri="{FF2B5EF4-FFF2-40B4-BE49-F238E27FC236}">
                <a16:creationId xmlns:a16="http://schemas.microsoft.com/office/drawing/2014/main" id="{70709F39-CD22-39DF-A6CA-F5A29EC445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17426" y="1825625"/>
            <a:ext cx="435714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8975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7" name="Content Placeholder 6">
            <a:extLst>
              <a:ext uri="{FF2B5EF4-FFF2-40B4-BE49-F238E27FC236}">
                <a16:creationId xmlns:a16="http://schemas.microsoft.com/office/drawing/2014/main" id="{FE72520B-8494-6821-25DA-5C026D9AB5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1510" y="1280901"/>
            <a:ext cx="3908979" cy="52119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10676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7" name="Content Placeholder 6">
            <a:extLst>
              <a:ext uri="{FF2B5EF4-FFF2-40B4-BE49-F238E27FC236}">
                <a16:creationId xmlns:a16="http://schemas.microsoft.com/office/drawing/2014/main" id="{A649430E-6D27-5228-919D-FDFE89825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592" y="1303757"/>
            <a:ext cx="6344816" cy="5052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2579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7" name="Content Placeholder 6">
            <a:extLst>
              <a:ext uri="{FF2B5EF4-FFF2-40B4-BE49-F238E27FC236}">
                <a16:creationId xmlns:a16="http://schemas.microsoft.com/office/drawing/2014/main" id="{061FF7E1-AE22-7251-0FB2-31C26745CC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2433" y="1122590"/>
            <a:ext cx="2967134" cy="5370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4636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8" name="Content Placeholder 7">
            <a:extLst>
              <a:ext uri="{FF2B5EF4-FFF2-40B4-BE49-F238E27FC236}">
                <a16:creationId xmlns:a16="http://schemas.microsoft.com/office/drawing/2014/main" id="{3DB44F0E-045F-DCDE-5EFB-73DC3B8ED3F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87685" y="1175658"/>
            <a:ext cx="2416629" cy="5370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4439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8" name="Content Placeholder 7">
            <a:extLst>
              <a:ext uri="{FF2B5EF4-FFF2-40B4-BE49-F238E27FC236}">
                <a16:creationId xmlns:a16="http://schemas.microsoft.com/office/drawing/2014/main" id="{2EE917AD-450C-450E-3CFB-925F5C3A03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10234" y="1086280"/>
            <a:ext cx="2371531" cy="52700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0770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8" name="Content Placeholder 7">
            <a:extLst>
              <a:ext uri="{FF2B5EF4-FFF2-40B4-BE49-F238E27FC236}">
                <a16:creationId xmlns:a16="http://schemas.microsoft.com/office/drawing/2014/main" id="{7C82A16B-2A65-DC72-5857-9010BDD5C8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4359" y="1018914"/>
            <a:ext cx="2463282" cy="5473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4202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206506"/>
            <a:ext cx="10515600" cy="773209"/>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156996"/>
            <a:ext cx="10515600" cy="5494498"/>
          </a:xfrm>
        </p:spPr>
        <p:txBody>
          <a:bodyPr>
            <a:noAutofit/>
          </a:bodyPr>
          <a:lstStyle/>
          <a:p>
            <a:pPr>
              <a:lnSpc>
                <a:spcPct val="100000"/>
              </a:lnSpc>
            </a:pPr>
            <a:r>
              <a:rPr lang="en-US" dirty="0">
                <a:latin typeface="Times New Roman" panose="02020603050405020304" pitchFamily="18" charset="0"/>
                <a:cs typeface="Times New Roman" panose="02020603050405020304" pitchFamily="18" charset="0"/>
              </a:rPr>
              <a:t>Introduction to Project</a:t>
            </a:r>
          </a:p>
          <a:p>
            <a:pPr>
              <a:lnSpc>
                <a:spcPct val="100000"/>
              </a:lnSpc>
            </a:pPr>
            <a:r>
              <a:rPr lang="en-US" dirty="0">
                <a:latin typeface="Times New Roman" panose="02020603050405020304" pitchFamily="18" charset="0"/>
                <a:cs typeface="Times New Roman" panose="02020603050405020304" pitchFamily="18" charset="0"/>
              </a:rPr>
              <a:t>Requirements</a:t>
            </a:r>
          </a:p>
          <a:p>
            <a:pPr>
              <a:lnSpc>
                <a:spcPct val="100000"/>
              </a:lnSpc>
            </a:pPr>
            <a:r>
              <a:rPr lang="en-US" dirty="0">
                <a:latin typeface="Times New Roman" panose="02020603050405020304" pitchFamily="18" charset="0"/>
                <a:cs typeface="Times New Roman" panose="02020603050405020304" pitchFamily="18" charset="0"/>
              </a:rPr>
              <a:t>Problem Formulation</a:t>
            </a:r>
          </a:p>
          <a:p>
            <a:pPr>
              <a:lnSpc>
                <a:spcPct val="100000"/>
              </a:lnSpc>
            </a:pPr>
            <a:r>
              <a:rPr lang="en-US" dirty="0">
                <a:latin typeface="Times New Roman" panose="02020603050405020304" pitchFamily="18" charset="0"/>
                <a:cs typeface="Times New Roman" panose="02020603050405020304" pitchFamily="18" charset="0"/>
              </a:rPr>
              <a:t>Objectives of the work</a:t>
            </a:r>
          </a:p>
          <a:p>
            <a:pPr>
              <a:lnSpc>
                <a:spcPct val="100000"/>
              </a:lnSpc>
            </a:pPr>
            <a:r>
              <a:rPr lang="en-US" dirty="0">
                <a:latin typeface="Times New Roman" panose="02020603050405020304" pitchFamily="18" charset="0"/>
                <a:cs typeface="Times New Roman" panose="02020603050405020304" pitchFamily="18" charset="0"/>
              </a:rPr>
              <a:t>Methodology Used</a:t>
            </a:r>
          </a:p>
          <a:p>
            <a:pPr>
              <a:lnSpc>
                <a:spcPct val="100000"/>
              </a:lnSpc>
            </a:pPr>
            <a:r>
              <a:rPr lang="en-US" dirty="0">
                <a:latin typeface="Times New Roman" panose="02020603050405020304" pitchFamily="18" charset="0"/>
                <a:cs typeface="Times New Roman" panose="02020603050405020304" pitchFamily="18" charset="0"/>
              </a:rPr>
              <a:t>Results &amp; Outputs</a:t>
            </a:r>
          </a:p>
          <a:p>
            <a:pPr>
              <a:lnSpc>
                <a:spcPct val="100000"/>
              </a:lnSpc>
            </a:pPr>
            <a:r>
              <a:rPr lang="en-US" dirty="0">
                <a:latin typeface="Times New Roman" panose="02020603050405020304" pitchFamily="18" charset="0"/>
                <a:cs typeface="Times New Roman" panose="02020603050405020304" pitchFamily="18" charset="0"/>
              </a:rPr>
              <a:t>Conclusion</a:t>
            </a:r>
          </a:p>
          <a:p>
            <a:pPr>
              <a:lnSpc>
                <a:spcPct val="100000"/>
              </a:lnSpc>
            </a:pPr>
            <a:r>
              <a:rPr lang="en-US" dirty="0">
                <a:latin typeface="Times New Roman" panose="02020603050405020304" pitchFamily="18" charset="0"/>
                <a:cs typeface="Times New Roman" panose="02020603050405020304" pitchFamily="18" charset="0"/>
              </a:rPr>
              <a:t>Future Scope</a:t>
            </a:r>
          </a:p>
          <a:p>
            <a:pPr>
              <a:lnSpc>
                <a:spcPct val="100000"/>
              </a:lnSpc>
            </a:pPr>
            <a:r>
              <a:rPr lang="en-US" dirty="0">
                <a:latin typeface="Times New Roman" panose="020206030504050203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6A756-06AF-2353-A13F-46660D46C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2E8B9-463E-A957-91AB-8515F56F4F81}"/>
              </a:ext>
            </a:extLst>
          </p:cNvPr>
          <p:cNvSpPr>
            <a:spLocks noGrp="1"/>
          </p:cNvSpPr>
          <p:nvPr>
            <p:ph type="title"/>
          </p:nvPr>
        </p:nvSpPr>
        <p:spPr>
          <a:xfrm>
            <a:off x="838200" y="365126"/>
            <a:ext cx="10515600" cy="810532"/>
          </a:xfrm>
        </p:spPr>
        <p:txBody>
          <a:bodyPr/>
          <a:lstStyle/>
          <a:p>
            <a:r>
              <a:rPr lang="en-US" b="1"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285B0A6D-3BC0-1797-AB0D-645E4056E73B}"/>
              </a:ext>
            </a:extLst>
          </p:cNvPr>
          <p:cNvSpPr>
            <a:spLocks noGrp="1"/>
          </p:cNvSpPr>
          <p:nvPr>
            <p:ph type="sldNum" sz="quarter" idx="12"/>
          </p:nvPr>
        </p:nvSpPr>
        <p:spPr/>
        <p:txBody>
          <a:bodyPr/>
          <a:lstStyle/>
          <a:p>
            <a:fld id="{BDCDBBEF-AA6C-4BA6-85B2-A17D7F280E38}" type="slidenum">
              <a:rPr lang="en-US" smtClean="0"/>
              <a:pPr/>
              <a:t>20</a:t>
            </a:fld>
            <a:endParaRPr lang="en-US"/>
          </a:p>
        </p:txBody>
      </p:sp>
      <p:pic>
        <p:nvPicPr>
          <p:cNvPr id="7" name="Content Placeholder 6">
            <a:extLst>
              <a:ext uri="{FF2B5EF4-FFF2-40B4-BE49-F238E27FC236}">
                <a16:creationId xmlns:a16="http://schemas.microsoft.com/office/drawing/2014/main" id="{6DAF6D68-D869-2D82-226D-8601EF478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261" y="1825625"/>
            <a:ext cx="760147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6302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72A9B-6DBA-311B-3724-53C5044FE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E3078-B5E9-E853-863F-A7A90D3EC6C8}"/>
              </a:ext>
            </a:extLst>
          </p:cNvPr>
          <p:cNvSpPr>
            <a:spLocks noGrp="1"/>
          </p:cNvSpPr>
          <p:nvPr>
            <p:ph type="title"/>
          </p:nvPr>
        </p:nvSpPr>
        <p:spPr>
          <a:xfrm>
            <a:off x="838200" y="365126"/>
            <a:ext cx="10515600" cy="903838"/>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0A3D13-7056-2C17-D356-7989428D7859}"/>
              </a:ext>
            </a:extLst>
          </p:cNvPr>
          <p:cNvSpPr>
            <a:spLocks noGrp="1"/>
          </p:cNvSpPr>
          <p:nvPr>
            <p:ph idx="1"/>
          </p:nvPr>
        </p:nvSpPr>
        <p:spPr>
          <a:xfrm>
            <a:off x="838200" y="1436914"/>
            <a:ext cx="10515600" cy="4919436"/>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conclusion, the Smart Health Monitoring System leverages the power of Internet of Things technologies to revolutionize personal healthcare monitoring. By seamlessly integrating low-cost hardware components, wireless data transmission, secure cloud storage, and a user-friendly Android application, the system addresses the limitations of traditional health monitoring methods. It provides continuous remote monitoring of vital signs like temperature, heart rate, and humidity levels, enabling early detection and proactive management of health issues. With personalized features such as customizable profiles, alerts, and historical data tracking, the system empowers individuals to take an active role in managing their well-being. Furthermore, the system's potential for future enhancements, including integration of additional sensors, machine learning capabilities, wearable device integration, and interoperability with electronic health record systems, paves the way for a comprehensive and collaborative approach to personalized healthcare.</a:t>
            </a:r>
          </a:p>
        </p:txBody>
      </p:sp>
      <p:sp>
        <p:nvSpPr>
          <p:cNvPr id="4" name="Slide Number Placeholder 3">
            <a:extLst>
              <a:ext uri="{FF2B5EF4-FFF2-40B4-BE49-F238E27FC236}">
                <a16:creationId xmlns:a16="http://schemas.microsoft.com/office/drawing/2014/main" id="{6C595A5D-C724-5C89-DAF7-24770E1DC0EC}"/>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247871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72A9B-6DBA-311B-3724-53C5044FE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E3078-B5E9-E853-863F-A7A90D3EC6C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00A3D13-7056-2C17-D356-7989428D7859}"/>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Integration of additional sensors for BP monitoring, oxygen saturation level tracking, glucose level monitoring, etc.</a:t>
            </a:r>
          </a:p>
          <a:p>
            <a:pPr algn="just">
              <a:lnSpc>
                <a:spcPct val="150000"/>
              </a:lnSpc>
            </a:pPr>
            <a:r>
              <a:rPr lang="en-US" sz="2400" dirty="0">
                <a:latin typeface="Times New Roman" panose="02020603050405020304" pitchFamily="18" charset="0"/>
                <a:cs typeface="Times New Roman" panose="02020603050405020304" pitchFamily="18" charset="0"/>
              </a:rPr>
              <a:t>Wearable device integration like smartwatches, fitness trackers.</a:t>
            </a:r>
          </a:p>
          <a:p>
            <a:pPr algn="just">
              <a:lnSpc>
                <a:spcPct val="150000"/>
              </a:lnSpc>
            </a:pPr>
            <a:r>
              <a:rPr lang="en-US" sz="2400" dirty="0">
                <a:latin typeface="Times New Roman" panose="02020603050405020304" pitchFamily="18" charset="0"/>
                <a:cs typeface="Times New Roman" panose="02020603050405020304" pitchFamily="18" charset="0"/>
              </a:rPr>
              <a:t>Enhanced security and privacy measures.</a:t>
            </a:r>
          </a:p>
          <a:p>
            <a:pPr algn="just">
              <a:lnSpc>
                <a:spcPct val="150000"/>
              </a:lnSpc>
            </a:pPr>
            <a:r>
              <a:rPr lang="en-US" sz="2400" dirty="0">
                <a:latin typeface="Times New Roman" panose="02020603050405020304" pitchFamily="18" charset="0"/>
                <a:cs typeface="Times New Roman" panose="02020603050405020304" pitchFamily="18" charset="0"/>
              </a:rPr>
              <a:t>Implementation of machine learning approaches for data analysis, predictive analysis, predictive modeling.</a:t>
            </a:r>
          </a:p>
        </p:txBody>
      </p:sp>
      <p:sp>
        <p:nvSpPr>
          <p:cNvPr id="4" name="Slide Number Placeholder 3">
            <a:extLst>
              <a:ext uri="{FF2B5EF4-FFF2-40B4-BE49-F238E27FC236}">
                <a16:creationId xmlns:a16="http://schemas.microsoft.com/office/drawing/2014/main" id="{6C595A5D-C724-5C89-DAF7-24770E1DC0EC}"/>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3540297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5F59C-9D80-3A8D-0935-B0635F059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FE293-AAE6-851C-FFE8-C64E3D182E26}"/>
              </a:ext>
            </a:extLst>
          </p:cNvPr>
          <p:cNvSpPr>
            <a:spLocks noGrp="1"/>
          </p:cNvSpPr>
          <p:nvPr>
            <p:ph type="title"/>
          </p:nvPr>
        </p:nvSpPr>
        <p:spPr>
          <a:xfrm>
            <a:off x="838200" y="365126"/>
            <a:ext cx="10515600" cy="1015806"/>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996BE79-BB27-77D1-A1DA-6607AA52744B}"/>
              </a:ext>
            </a:extLst>
          </p:cNvPr>
          <p:cNvSpPr>
            <a:spLocks noGrp="1"/>
          </p:cNvSpPr>
          <p:nvPr>
            <p:ph idx="1"/>
          </p:nvPr>
        </p:nvSpPr>
        <p:spPr>
          <a:xfrm>
            <a:off x="838200" y="1576873"/>
            <a:ext cx="10515600" cy="4600090"/>
          </a:xfrm>
        </p:spPr>
        <p:txBody>
          <a:bodyPr>
            <a:normAutofit fontScale="92500" lnSpcReduction="20000"/>
          </a:bodyPr>
          <a:lstStyle/>
          <a:p>
            <a:pPr algn="just">
              <a:lnSpc>
                <a:spcPct val="110000"/>
              </a:lnSpc>
              <a:spcAft>
                <a:spcPts val="250"/>
              </a:spcAft>
              <a:buSzPts val="800"/>
              <a:buFont typeface="Wingdings" panose="05000000000000000000" pitchFamily="2" charset="2"/>
              <a:buChar char="q"/>
              <a:tabLst>
                <a:tab pos="228600" algn="l"/>
              </a:tabLst>
            </a:pPr>
            <a:r>
              <a:rPr lang="en-US" sz="1800" dirty="0">
                <a:effectLst/>
                <a:latin typeface="Times New Roman" panose="02020603050405020304" pitchFamily="18" charset="0"/>
                <a:ea typeface="MS Mincho" panose="02020609040205080304" pitchFamily="49" charset="-128"/>
              </a:rPr>
              <a:t>Mohan, Madhan &amp; </a:t>
            </a:r>
            <a:r>
              <a:rPr lang="en-US" sz="1800" dirty="0" err="1">
                <a:effectLst/>
                <a:latin typeface="Times New Roman" panose="02020603050405020304" pitchFamily="18" charset="0"/>
                <a:ea typeface="MS Mincho" panose="02020609040205080304" pitchFamily="49" charset="-128"/>
              </a:rPr>
              <a:t>Pichandi</a:t>
            </a:r>
            <a:r>
              <a:rPr lang="en-US" sz="1800" dirty="0">
                <a:effectLst/>
                <a:latin typeface="Times New Roman" panose="02020603050405020304" pitchFamily="18" charset="0"/>
                <a:ea typeface="MS Mincho" panose="02020609040205080304" pitchFamily="49" charset="-128"/>
              </a:rPr>
              <a:t>, Sathya. (2019). Smart Health Monitoring System through IOT. </a:t>
            </a:r>
            <a:endParaRPr lang="en-IN" sz="1800" dirty="0">
              <a:effectLst/>
              <a:latin typeface="Times New Roman" panose="02020603050405020304" pitchFamily="18" charset="0"/>
              <a:ea typeface="MS Mincho" panose="02020609040205080304" pitchFamily="49" charset="-128"/>
            </a:endParaRPr>
          </a:p>
          <a:p>
            <a:pPr algn="just">
              <a:lnSpc>
                <a:spcPct val="110000"/>
              </a:lnSpc>
              <a:spcAft>
                <a:spcPts val="250"/>
              </a:spcAft>
              <a:buSzPts val="800"/>
              <a:buFont typeface="Wingdings" panose="05000000000000000000" pitchFamily="2" charset="2"/>
              <a:buChar char="q"/>
              <a:tabLst>
                <a:tab pos="228600" algn="l"/>
              </a:tabLst>
            </a:pPr>
            <a:r>
              <a:rPr lang="en-US" sz="1800" dirty="0" err="1">
                <a:effectLst/>
                <a:latin typeface="Times New Roman" panose="02020603050405020304" pitchFamily="18" charset="0"/>
                <a:ea typeface="MS Mincho" panose="02020609040205080304" pitchFamily="49" charset="-128"/>
              </a:rPr>
              <a:t>Valsalan</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Prajoona</a:t>
            </a:r>
            <a:r>
              <a:rPr lang="en-US" sz="1800" dirty="0">
                <a:effectLst/>
                <a:latin typeface="Times New Roman" panose="02020603050405020304" pitchFamily="18" charset="0"/>
                <a:ea typeface="MS Mincho" panose="02020609040205080304" pitchFamily="49" charset="-128"/>
              </a:rPr>
              <a:t> &amp; Tariq, Ahmed &amp; Hussain, Ali. (2020). IOT BASED HEALTH MONITORING SYSTEM. 2020. 10.31838/jcr.07.04.137.</a:t>
            </a:r>
            <a:endParaRPr lang="en-IN" sz="1800" dirty="0">
              <a:effectLst/>
              <a:latin typeface="Times New Roman" panose="02020603050405020304" pitchFamily="18" charset="0"/>
              <a:ea typeface="MS Mincho" panose="02020609040205080304" pitchFamily="49" charset="-128"/>
            </a:endParaRPr>
          </a:p>
          <a:p>
            <a:pPr algn="just">
              <a:lnSpc>
                <a:spcPct val="110000"/>
              </a:lnSpc>
              <a:spcAft>
                <a:spcPts val="250"/>
              </a:spcAft>
              <a:buSzPts val="800"/>
              <a:buFont typeface="Wingdings" panose="05000000000000000000" pitchFamily="2" charset="2"/>
              <a:buChar char="q"/>
              <a:tabLst>
                <a:tab pos="228600" algn="l"/>
              </a:tabLst>
            </a:pPr>
            <a:r>
              <a:rPr lang="en-US" sz="1800" dirty="0">
                <a:effectLst/>
                <a:latin typeface="Times New Roman" panose="02020603050405020304" pitchFamily="18" charset="0"/>
                <a:ea typeface="MS Mincho" panose="02020609040205080304" pitchFamily="49" charset="-128"/>
              </a:rPr>
              <a:t>Khan, </a:t>
            </a:r>
            <a:r>
              <a:rPr lang="en-US" sz="1800" dirty="0" err="1">
                <a:effectLst/>
                <a:latin typeface="Times New Roman" panose="02020603050405020304" pitchFamily="18" charset="0"/>
                <a:ea typeface="MS Mincho" panose="02020609040205080304" pitchFamily="49" charset="-128"/>
              </a:rPr>
              <a:t>Tarannum</a:t>
            </a:r>
            <a:r>
              <a:rPr lang="en-US" sz="1800" dirty="0">
                <a:effectLst/>
                <a:latin typeface="Times New Roman" panose="02020603050405020304" pitchFamily="18" charset="0"/>
                <a:ea typeface="MS Mincho" panose="02020609040205080304" pitchFamily="49" charset="-128"/>
              </a:rPr>
              <a:t> &amp; Chattopadhyay, Manju. (2017). Smart health monitoring system. 1-6. 10.1109/ICOMICON.2017.8279142.</a:t>
            </a:r>
            <a:endParaRPr lang="en-IN" sz="1800" dirty="0">
              <a:effectLst/>
              <a:latin typeface="Times New Roman" panose="02020603050405020304" pitchFamily="18" charset="0"/>
              <a:ea typeface="MS Mincho" panose="02020609040205080304" pitchFamily="49" charset="-128"/>
            </a:endParaRPr>
          </a:p>
          <a:p>
            <a:pPr algn="just">
              <a:lnSpc>
                <a:spcPct val="110000"/>
              </a:lnSpc>
              <a:spcAft>
                <a:spcPts val="250"/>
              </a:spcAft>
              <a:buSzPts val="800"/>
              <a:buFont typeface="Wingdings" panose="05000000000000000000" pitchFamily="2" charset="2"/>
              <a:buChar char="q"/>
              <a:tabLst>
                <a:tab pos="228600" algn="l"/>
              </a:tabLst>
            </a:pPr>
            <a:r>
              <a:rPr lang="en-US" sz="1800" dirty="0" err="1">
                <a:effectLst/>
                <a:latin typeface="Times New Roman" panose="02020603050405020304" pitchFamily="18" charset="0"/>
                <a:ea typeface="MS Mincho" panose="02020609040205080304" pitchFamily="49" charset="-128"/>
              </a:rPr>
              <a:t>Abdulmalek</a:t>
            </a:r>
            <a:r>
              <a:rPr lang="en-US" sz="1800" dirty="0">
                <a:effectLst/>
                <a:latin typeface="Times New Roman" panose="02020603050405020304" pitchFamily="18" charset="0"/>
                <a:ea typeface="MS Mincho" panose="02020609040205080304" pitchFamily="49" charset="-128"/>
              </a:rPr>
              <a:t>, Suliman &amp; bin, Abdul Nasir &amp; Al-</a:t>
            </a:r>
            <a:r>
              <a:rPr lang="en-US" sz="1800" dirty="0" err="1">
                <a:effectLst/>
                <a:latin typeface="Times New Roman" panose="02020603050405020304" pitchFamily="18" charset="0"/>
                <a:ea typeface="MS Mincho" panose="02020609040205080304" pitchFamily="49" charset="-128"/>
              </a:rPr>
              <a:t>Areeqi</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Waheb</a:t>
            </a:r>
            <a:r>
              <a:rPr lang="en-US" sz="1800" dirty="0">
                <a:effectLst/>
                <a:latin typeface="Times New Roman" panose="02020603050405020304" pitchFamily="18" charset="0"/>
                <a:ea typeface="MS Mincho" panose="02020609040205080304" pitchFamily="49" charset="-128"/>
              </a:rPr>
              <a:t> &amp; </a:t>
            </a:r>
            <a:r>
              <a:rPr lang="en-US" sz="1800" dirty="0" err="1">
                <a:effectLst/>
                <a:latin typeface="Times New Roman" panose="02020603050405020304" pitchFamily="18" charset="0"/>
                <a:ea typeface="MS Mincho" panose="02020609040205080304" pitchFamily="49" charset="-128"/>
              </a:rPr>
              <a:t>Almuhaya</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Mukarram</a:t>
            </a:r>
            <a:r>
              <a:rPr lang="en-US" sz="1800" dirty="0">
                <a:effectLst/>
                <a:latin typeface="Times New Roman" panose="02020603050405020304" pitchFamily="18" charset="0"/>
                <a:ea typeface="MS Mincho" panose="02020609040205080304" pitchFamily="49" charset="-128"/>
              </a:rPr>
              <a:t> &amp; </a:t>
            </a:r>
            <a:r>
              <a:rPr lang="en-US" sz="1800" dirty="0" err="1">
                <a:effectLst/>
                <a:latin typeface="Times New Roman" panose="02020603050405020304" pitchFamily="18" charset="0"/>
                <a:ea typeface="MS Mincho" panose="02020609040205080304" pitchFamily="49" charset="-128"/>
              </a:rPr>
              <a:t>Bairagi</a:t>
            </a:r>
            <a:r>
              <a:rPr lang="en-US" sz="1800" dirty="0">
                <a:effectLst/>
                <a:latin typeface="Times New Roman" panose="02020603050405020304" pitchFamily="18" charset="0"/>
                <a:ea typeface="MS Mincho" panose="02020609040205080304" pitchFamily="49" charset="-128"/>
              </a:rPr>
              <a:t>, Anupam &amp; Khan, Md. Al-</a:t>
            </a:r>
            <a:r>
              <a:rPr lang="en-US" sz="1800" dirty="0" err="1">
                <a:effectLst/>
                <a:latin typeface="Times New Roman" panose="02020603050405020304" pitchFamily="18" charset="0"/>
                <a:ea typeface="MS Mincho" panose="02020609040205080304" pitchFamily="49" charset="-128"/>
              </a:rPr>
              <a:t>Masrur</a:t>
            </a:r>
            <a:r>
              <a:rPr lang="en-US" sz="1800" dirty="0">
                <a:effectLst/>
                <a:latin typeface="Times New Roman" panose="02020603050405020304" pitchFamily="18" charset="0"/>
                <a:ea typeface="MS Mincho" panose="02020609040205080304" pitchFamily="49" charset="-128"/>
              </a:rPr>
              <a:t> &amp; Kee, </a:t>
            </a:r>
            <a:r>
              <a:rPr lang="en-US" sz="1800" dirty="0" err="1">
                <a:effectLst/>
                <a:latin typeface="Times New Roman" panose="02020603050405020304" pitchFamily="18" charset="0"/>
                <a:ea typeface="MS Mincho" panose="02020609040205080304" pitchFamily="49" charset="-128"/>
              </a:rPr>
              <a:t>Seong</a:t>
            </a:r>
            <a:r>
              <a:rPr lang="en-US" sz="1800" dirty="0">
                <a:effectLst/>
                <a:latin typeface="Times New Roman" panose="02020603050405020304" pitchFamily="18" charset="0"/>
                <a:ea typeface="MS Mincho" panose="02020609040205080304" pitchFamily="49" charset="-128"/>
              </a:rPr>
              <a:t>-Hoon. (2022). IoT-Based Healthcare-Monitoring System towards Improving Quality of Life: A Review. 10.3390/healthcare10101993.</a:t>
            </a:r>
            <a:endParaRPr lang="en-IN" sz="1800" dirty="0">
              <a:effectLst/>
              <a:latin typeface="Times New Roman" panose="02020603050405020304" pitchFamily="18" charset="0"/>
              <a:ea typeface="MS Mincho" panose="02020609040205080304" pitchFamily="49" charset="-128"/>
            </a:endParaRPr>
          </a:p>
          <a:p>
            <a:pPr algn="just">
              <a:lnSpc>
                <a:spcPct val="110000"/>
              </a:lnSpc>
              <a:spcAft>
                <a:spcPts val="250"/>
              </a:spcAft>
              <a:buSzPts val="800"/>
              <a:buFont typeface="Wingdings" panose="05000000000000000000" pitchFamily="2" charset="2"/>
              <a:buChar char="q"/>
              <a:tabLst>
                <a:tab pos="228600" algn="l"/>
              </a:tabLst>
            </a:pPr>
            <a:r>
              <a:rPr lang="en-US" sz="1800" dirty="0">
                <a:effectLst/>
                <a:latin typeface="Times New Roman" panose="02020603050405020304" pitchFamily="18" charset="0"/>
                <a:ea typeface="MS Mincho" panose="02020609040205080304" pitchFamily="49" charset="-128"/>
              </a:rPr>
              <a:t>Khan, Mohammad &amp; </a:t>
            </a:r>
            <a:r>
              <a:rPr lang="en-US" sz="1800" dirty="0" err="1">
                <a:effectLst/>
                <a:latin typeface="Times New Roman" panose="02020603050405020304" pitchFamily="18" charset="0"/>
                <a:ea typeface="MS Mincho" panose="02020609040205080304" pitchFamily="49" charset="-128"/>
              </a:rPr>
              <a:t>Alanazi</a:t>
            </a:r>
            <a:r>
              <a:rPr lang="en-US" sz="1800" dirty="0">
                <a:effectLst/>
                <a:latin typeface="Times New Roman" panose="02020603050405020304" pitchFamily="18" charset="0"/>
                <a:ea typeface="MS Mincho" panose="02020609040205080304" pitchFamily="49" charset="-128"/>
              </a:rPr>
              <a:t>, Turki &amp; </a:t>
            </a:r>
            <a:r>
              <a:rPr lang="en-US" sz="1800" dirty="0" err="1">
                <a:effectLst/>
                <a:latin typeface="Times New Roman" panose="02020603050405020304" pitchFamily="18" charset="0"/>
                <a:ea typeface="MS Mincho" panose="02020609040205080304" pitchFamily="49" charset="-128"/>
              </a:rPr>
              <a:t>Albraikan</a:t>
            </a:r>
            <a:r>
              <a:rPr lang="en-US" sz="1800" dirty="0">
                <a:effectLst/>
                <a:latin typeface="Times New Roman" panose="02020603050405020304" pitchFamily="18" charset="0"/>
                <a:ea typeface="MS Mincho" panose="02020609040205080304" pitchFamily="49" charset="-128"/>
              </a:rPr>
              <a:t>, Amani &amp; </a:t>
            </a:r>
            <a:r>
              <a:rPr lang="en-US" sz="1800" dirty="0" err="1">
                <a:effectLst/>
                <a:latin typeface="Times New Roman" panose="02020603050405020304" pitchFamily="18" charset="0"/>
                <a:ea typeface="MS Mincho" panose="02020609040205080304" pitchFamily="49" charset="-128"/>
              </a:rPr>
              <a:t>Almalki</a:t>
            </a:r>
            <a:r>
              <a:rPr lang="en-US" sz="1800" dirty="0">
                <a:effectLst/>
                <a:latin typeface="Times New Roman" panose="02020603050405020304" pitchFamily="18" charset="0"/>
                <a:ea typeface="MS Mincho" panose="02020609040205080304" pitchFamily="49" charset="-128"/>
              </a:rPr>
              <a:t>, Faris. (2022). IoT-Based Health Monitoring System Development and Analysis. Security and Communication Networks. 2022. 1-11. 10.1155/2022/9639195.</a:t>
            </a:r>
            <a:endParaRPr lang="en-IN" sz="1800" dirty="0">
              <a:effectLst/>
              <a:latin typeface="Times New Roman" panose="02020603050405020304" pitchFamily="18" charset="0"/>
              <a:ea typeface="MS Mincho" panose="02020609040205080304" pitchFamily="49" charset="-128"/>
            </a:endParaRPr>
          </a:p>
          <a:p>
            <a:pPr algn="just">
              <a:lnSpc>
                <a:spcPct val="110000"/>
              </a:lnSpc>
              <a:spcAft>
                <a:spcPts val="250"/>
              </a:spcAft>
              <a:buSzPts val="800"/>
              <a:buFont typeface="Wingdings" panose="05000000000000000000" pitchFamily="2" charset="2"/>
              <a:buChar char="q"/>
              <a:tabLst>
                <a:tab pos="228600" algn="l"/>
              </a:tabLst>
            </a:pPr>
            <a:r>
              <a:rPr lang="en-US" sz="1800" dirty="0" err="1">
                <a:effectLst/>
                <a:latin typeface="Times New Roman" panose="02020603050405020304" pitchFamily="18" charset="0"/>
                <a:ea typeface="MS Mincho" panose="02020609040205080304" pitchFamily="49" charset="-128"/>
              </a:rPr>
              <a:t>Gajare</a:t>
            </a:r>
            <a:r>
              <a:rPr lang="en-US" sz="1800" dirty="0">
                <a:effectLst/>
                <a:latin typeface="Times New Roman" panose="02020603050405020304" pitchFamily="18" charset="0"/>
                <a:ea typeface="MS Mincho" panose="02020609040205080304" pitchFamily="49" charset="-128"/>
              </a:rPr>
              <a:t>, Mansi &amp; Dani, Manas &amp; Deshmukh, Payal &amp; Chaudhari, Pritesh. (2021). IOT based Health Monitoring System.</a:t>
            </a:r>
            <a:endParaRPr lang="en-IN" sz="1800" dirty="0">
              <a:effectLst/>
              <a:latin typeface="Times New Roman" panose="02020603050405020304" pitchFamily="18" charset="0"/>
              <a:ea typeface="MS Mincho" panose="02020609040205080304" pitchFamily="49" charset="-128"/>
            </a:endParaRPr>
          </a:p>
          <a:p>
            <a:pPr algn="just">
              <a:lnSpc>
                <a:spcPct val="110000"/>
              </a:lnSpc>
              <a:spcAft>
                <a:spcPts val="250"/>
              </a:spcAft>
              <a:buSzPts val="800"/>
              <a:buFont typeface="Wingdings" panose="05000000000000000000" pitchFamily="2" charset="2"/>
              <a:buChar char="q"/>
              <a:tabLst>
                <a:tab pos="228600" algn="l"/>
              </a:tabLst>
            </a:pPr>
            <a:r>
              <a:rPr lang="en-US" sz="1800" dirty="0">
                <a:effectLst/>
                <a:latin typeface="Times New Roman" panose="02020603050405020304" pitchFamily="18" charset="0"/>
                <a:ea typeface="MS Mincho" panose="02020609040205080304" pitchFamily="49" charset="-128"/>
              </a:rPr>
              <a:t>Sultana, Salma &amp; Rahman, Sadia &amp; Rahman, Md &amp; Chakraborty, Narayan &amp; Hasan, Tanveer. (2021). An IoT Based Integrated Health Monitoring System. 549-554. 10.1109/ICCCA52192.2021.9666412.</a:t>
            </a:r>
            <a:endParaRPr lang="en-IN" sz="1800" dirty="0">
              <a:effectLst/>
              <a:latin typeface="Times New Roman" panose="02020603050405020304" pitchFamily="18" charset="0"/>
              <a:ea typeface="MS Mincho" panose="02020609040205080304" pitchFamily="49" charset="-128"/>
            </a:endParaRPr>
          </a:p>
        </p:txBody>
      </p:sp>
      <p:sp>
        <p:nvSpPr>
          <p:cNvPr id="4" name="Slide Number Placeholder 3">
            <a:extLst>
              <a:ext uri="{FF2B5EF4-FFF2-40B4-BE49-F238E27FC236}">
                <a16:creationId xmlns:a16="http://schemas.microsoft.com/office/drawing/2014/main" id="{533D2AC2-7B8A-6407-E06F-265B7FCFD66C}"/>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263874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5F59C-9D80-3A8D-0935-B0635F059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FE293-AAE6-851C-FFE8-C64E3D182E26}"/>
              </a:ext>
            </a:extLst>
          </p:cNvPr>
          <p:cNvSpPr>
            <a:spLocks noGrp="1"/>
          </p:cNvSpPr>
          <p:nvPr>
            <p:ph type="title"/>
          </p:nvPr>
        </p:nvSpPr>
        <p:spPr>
          <a:xfrm>
            <a:off x="838200" y="365126"/>
            <a:ext cx="10515600" cy="1015806"/>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996BE79-BB27-77D1-A1DA-6607AA52744B}"/>
              </a:ext>
            </a:extLst>
          </p:cNvPr>
          <p:cNvSpPr>
            <a:spLocks noGrp="1"/>
          </p:cNvSpPr>
          <p:nvPr>
            <p:ph idx="1"/>
          </p:nvPr>
        </p:nvSpPr>
        <p:spPr>
          <a:xfrm>
            <a:off x="838200" y="1576873"/>
            <a:ext cx="10515600" cy="4600090"/>
          </a:xfrm>
        </p:spPr>
        <p:txBody>
          <a:bodyPr>
            <a:noAutofit/>
          </a:bodyPr>
          <a:lstStyle/>
          <a:p>
            <a:pPr algn="just">
              <a:lnSpc>
                <a:spcPct val="100000"/>
              </a:lnSpc>
              <a:spcAft>
                <a:spcPts val="250"/>
              </a:spcAft>
              <a:buSzPts val="800"/>
              <a:buFont typeface="Wingdings" panose="05000000000000000000" pitchFamily="2" charset="2"/>
              <a:buChar char="q"/>
              <a:tabLst>
                <a:tab pos="228600" algn="l"/>
              </a:tabLst>
            </a:pP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Sekhar, Y. Ravi. "Android based health care monitoring system." </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Department Of ECE, </a:t>
            </a:r>
            <a:r>
              <a:rPr lang="en-US" sz="1700" i="1" dirty="0" err="1">
                <a:solidFill>
                  <a:srgbClr val="222222"/>
                </a:solidFill>
                <a:effectLst/>
                <a:highlight>
                  <a:srgbClr val="FFFFFF"/>
                </a:highlight>
                <a:latin typeface="Times New Roman" panose="02020603050405020304" pitchFamily="18" charset="0"/>
                <a:ea typeface="MS Mincho" panose="02020609040205080304" pitchFamily="49" charset="-128"/>
              </a:rPr>
              <a:t>Vignan's</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 University, </a:t>
            </a:r>
            <a:r>
              <a:rPr lang="en-US" sz="1700" i="1" dirty="0" err="1">
                <a:solidFill>
                  <a:srgbClr val="222222"/>
                </a:solidFill>
                <a:effectLst/>
                <a:highlight>
                  <a:srgbClr val="FFFFFF"/>
                </a:highlight>
                <a:latin typeface="Times New Roman" panose="02020603050405020304" pitchFamily="18" charset="0"/>
                <a:ea typeface="MS Mincho" panose="02020609040205080304" pitchFamily="49" charset="-128"/>
              </a:rPr>
              <a:t>Vadlamudi</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 India</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a:t>
            </a:r>
            <a:endParaRPr lang="en-IN" sz="1700" dirty="0">
              <a:effectLst/>
              <a:latin typeface="Times New Roman" panose="02020603050405020304" pitchFamily="18" charset="0"/>
              <a:ea typeface="MS Mincho" panose="02020609040205080304" pitchFamily="49" charset="-128"/>
            </a:endParaRPr>
          </a:p>
          <a:p>
            <a:pPr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D. A. M. </a:t>
            </a:r>
            <a:r>
              <a:rPr lang="en-US" sz="1700" dirty="0" err="1">
                <a:effectLst/>
                <a:latin typeface="Times New Roman" panose="02020603050405020304" pitchFamily="18" charset="0"/>
                <a:ea typeface="MS Mincho" panose="02020609040205080304" pitchFamily="49" charset="-128"/>
              </a:rPr>
              <a:t>Budida</a:t>
            </a:r>
            <a:r>
              <a:rPr lang="en-US" sz="1700" dirty="0">
                <a:effectLst/>
                <a:latin typeface="Times New Roman" panose="02020603050405020304" pitchFamily="18" charset="0"/>
                <a:ea typeface="MS Mincho" panose="02020609040205080304" pitchFamily="49" charset="-128"/>
              </a:rPr>
              <a:t> and R. S. </a:t>
            </a:r>
            <a:r>
              <a:rPr lang="en-US" sz="1700" dirty="0" err="1">
                <a:effectLst/>
                <a:latin typeface="Times New Roman" panose="02020603050405020304" pitchFamily="18" charset="0"/>
                <a:ea typeface="MS Mincho" panose="02020609040205080304" pitchFamily="49" charset="-128"/>
              </a:rPr>
              <a:t>Mangrulkar</a:t>
            </a:r>
            <a:r>
              <a:rPr lang="en-US" sz="1700" dirty="0">
                <a:effectLst/>
                <a:latin typeface="Times New Roman" panose="02020603050405020304" pitchFamily="18" charset="0"/>
                <a:ea typeface="MS Mincho" panose="02020609040205080304" pitchFamily="49" charset="-128"/>
              </a:rPr>
              <a:t>, "Design and implementation of smart HealthCare system using IoT," 2017 International Conference on Innovations in Information, Embedded and Communication Systems (ICIIECS), Coimbatore, India, 2017, pp. 1-7, </a:t>
            </a:r>
            <a:r>
              <a:rPr lang="en-US" sz="1700" dirty="0" err="1">
                <a:effectLst/>
                <a:latin typeface="Times New Roman" panose="02020603050405020304" pitchFamily="18" charset="0"/>
                <a:ea typeface="MS Mincho" panose="02020609040205080304" pitchFamily="49" charset="-128"/>
              </a:rPr>
              <a:t>doi</a:t>
            </a:r>
            <a:r>
              <a:rPr lang="en-US" sz="1700" dirty="0">
                <a:effectLst/>
                <a:latin typeface="Times New Roman" panose="02020603050405020304" pitchFamily="18" charset="0"/>
                <a:ea typeface="MS Mincho" panose="02020609040205080304" pitchFamily="49" charset="-128"/>
              </a:rPr>
              <a:t>: 10.1109/ICIIECS.2017.8275903. </a:t>
            </a:r>
            <a:endParaRPr lang="en-IN" sz="1700" dirty="0">
              <a:effectLst/>
              <a:latin typeface="Times New Roman" panose="02020603050405020304" pitchFamily="18" charset="0"/>
              <a:ea typeface="MS Mincho" panose="02020609040205080304" pitchFamily="49" charset="-128"/>
            </a:endParaRPr>
          </a:p>
          <a:p>
            <a:pPr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H. Al-Hamadi and I. R. Chen, "Trust-Based Decision Making for Health IoT Systems," in IEEE Internet of Things Journal, vol. 4, no. 5, pp. 1408-1419, Oct. 2017, </a:t>
            </a:r>
            <a:r>
              <a:rPr lang="en-US" sz="1700" dirty="0" err="1">
                <a:effectLst/>
                <a:latin typeface="Times New Roman" panose="02020603050405020304" pitchFamily="18" charset="0"/>
                <a:ea typeface="MS Mincho" panose="02020609040205080304" pitchFamily="49" charset="-128"/>
              </a:rPr>
              <a:t>doi</a:t>
            </a:r>
            <a:r>
              <a:rPr lang="en-US" sz="1700" dirty="0">
                <a:effectLst/>
                <a:latin typeface="Times New Roman" panose="02020603050405020304" pitchFamily="18" charset="0"/>
                <a:ea typeface="MS Mincho" panose="02020609040205080304" pitchFamily="49" charset="-128"/>
              </a:rPr>
              <a:t>: 10.1109/JIOT.2017.2736446.</a:t>
            </a:r>
            <a:endParaRPr lang="en-IN" sz="1700" dirty="0">
              <a:effectLst/>
              <a:latin typeface="Times New Roman" panose="02020603050405020304" pitchFamily="18" charset="0"/>
              <a:ea typeface="MS Mincho" panose="02020609040205080304" pitchFamily="49" charset="-128"/>
            </a:endParaRPr>
          </a:p>
          <a:p>
            <a:pPr algn="just">
              <a:lnSpc>
                <a:spcPct val="100000"/>
              </a:lnSpc>
              <a:spcAft>
                <a:spcPts val="250"/>
              </a:spcAft>
              <a:buSzPts val="800"/>
              <a:buFont typeface="Wingdings" panose="05000000000000000000" pitchFamily="2" charset="2"/>
              <a:buChar char="q"/>
              <a:tabLst>
                <a:tab pos="228600" algn="l"/>
              </a:tabLst>
            </a:pPr>
            <a:r>
              <a:rPr lang="en-US" sz="1700" dirty="0" err="1">
                <a:effectLst/>
                <a:latin typeface="Times New Roman" panose="02020603050405020304" pitchFamily="18" charset="0"/>
                <a:ea typeface="MS Mincho" panose="02020609040205080304" pitchFamily="49" charset="-128"/>
              </a:rPr>
              <a:t>Rahaman</a:t>
            </a:r>
            <a:r>
              <a:rPr lang="en-US" sz="1700" dirty="0">
                <a:effectLst/>
                <a:latin typeface="Times New Roman" panose="02020603050405020304" pitchFamily="18" charset="0"/>
                <a:ea typeface="MS Mincho" panose="02020609040205080304" pitchFamily="49" charset="-128"/>
              </a:rPr>
              <a:t>, A., Islam, M.M., Islam, M.R., Sadi, M.S., Nooruddin, S. (2019). Developing IoT based smart health monitoring systems: A review. Revue </a:t>
            </a:r>
            <a:r>
              <a:rPr lang="en-US" sz="1700" dirty="0" err="1">
                <a:effectLst/>
                <a:latin typeface="Times New Roman" panose="02020603050405020304" pitchFamily="18" charset="0"/>
                <a:ea typeface="MS Mincho" panose="02020609040205080304" pitchFamily="49" charset="-128"/>
              </a:rPr>
              <a:t>d'Intelligence</a:t>
            </a:r>
            <a:r>
              <a:rPr lang="en-US" sz="1700" dirty="0">
                <a:effectLst/>
                <a:latin typeface="Times New Roman" panose="02020603050405020304" pitchFamily="18" charset="0"/>
                <a:ea typeface="MS Mincho" panose="02020609040205080304" pitchFamily="49" charset="-128"/>
              </a:rPr>
              <a:t> </a:t>
            </a:r>
            <a:r>
              <a:rPr lang="en-US" sz="1700" dirty="0" err="1">
                <a:effectLst/>
                <a:latin typeface="Times New Roman" panose="02020603050405020304" pitchFamily="18" charset="0"/>
                <a:ea typeface="MS Mincho" panose="02020609040205080304" pitchFamily="49" charset="-128"/>
              </a:rPr>
              <a:t>Artificielle</a:t>
            </a:r>
            <a:r>
              <a:rPr lang="en-US" sz="1700" dirty="0">
                <a:effectLst/>
                <a:latin typeface="Times New Roman" panose="02020603050405020304" pitchFamily="18" charset="0"/>
                <a:ea typeface="MS Mincho" panose="02020609040205080304" pitchFamily="49" charset="-128"/>
              </a:rPr>
              <a:t>, Vol. 33, No. 6, pp. 435-440. </a:t>
            </a:r>
            <a:r>
              <a:rPr lang="en-US" sz="1700" u="sng" dirty="0">
                <a:solidFill>
                  <a:srgbClr val="0000FF"/>
                </a:solidFill>
                <a:effectLst/>
                <a:latin typeface="Times New Roman" panose="02020603050405020304" pitchFamily="18" charset="0"/>
                <a:ea typeface="MS Mincho" panose="02020609040205080304" pitchFamily="49" charset="-128"/>
                <a:hlinkClick r:id="rId2"/>
              </a:rPr>
              <a:t>https://doi.org/10.18280/ria.330605</a:t>
            </a:r>
            <a:endParaRPr lang="en-IN" sz="1700" dirty="0">
              <a:effectLst/>
              <a:latin typeface="Times New Roman" panose="02020603050405020304" pitchFamily="18" charset="0"/>
              <a:ea typeface="MS Mincho" panose="02020609040205080304" pitchFamily="49" charset="-128"/>
            </a:endParaRPr>
          </a:p>
          <a:p>
            <a:pPr algn="just">
              <a:lnSpc>
                <a:spcPct val="100000"/>
              </a:lnSpc>
              <a:spcAft>
                <a:spcPts val="250"/>
              </a:spcAft>
              <a:buSzPts val="800"/>
              <a:buFont typeface="Wingdings" panose="05000000000000000000" pitchFamily="2" charset="2"/>
              <a:buChar char="q"/>
              <a:tabLst>
                <a:tab pos="228600" algn="l"/>
              </a:tabLst>
            </a:pPr>
            <a:r>
              <a:rPr lang="en-US" sz="1700" dirty="0" err="1">
                <a:solidFill>
                  <a:srgbClr val="222222"/>
                </a:solidFill>
                <a:effectLst/>
                <a:highlight>
                  <a:srgbClr val="FFFFFF"/>
                </a:highlight>
                <a:latin typeface="Times New Roman" panose="02020603050405020304" pitchFamily="18" charset="0"/>
                <a:ea typeface="MS Mincho" panose="02020609040205080304" pitchFamily="49" charset="-128"/>
              </a:rPr>
              <a:t>Joyia</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 G.J., Liaqat, R.M., Farooq, A. and Rehman, S., 2017. Internet of medical things (IoMT): Applications, benefits and future challenges in healthcare domain. </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J. </a:t>
            </a:r>
            <a:r>
              <a:rPr lang="en-US" sz="1700" i="1" dirty="0" err="1">
                <a:solidFill>
                  <a:srgbClr val="222222"/>
                </a:solidFill>
                <a:effectLst/>
                <a:highlight>
                  <a:srgbClr val="FFFFFF"/>
                </a:highlight>
                <a:latin typeface="Times New Roman" panose="02020603050405020304" pitchFamily="18" charset="0"/>
                <a:ea typeface="MS Mincho" panose="02020609040205080304" pitchFamily="49" charset="-128"/>
              </a:rPr>
              <a:t>Commun</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 </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12</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(4), pp.240-247.</a:t>
            </a:r>
            <a:endParaRPr lang="en-IN" sz="1700" dirty="0">
              <a:effectLst/>
              <a:latin typeface="Times New Roman" panose="02020603050405020304" pitchFamily="18" charset="0"/>
              <a:ea typeface="MS Mincho" panose="02020609040205080304" pitchFamily="49" charset="-128"/>
            </a:endParaRPr>
          </a:p>
          <a:p>
            <a:pPr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S. M. R. Islam, D. Kwak, M. H. Kabir, M. Hossain and K. -S. Kwak, "The Internet of Things for Health Care: A Comprehensive Survey," in IEEE Access, vol. 3, pp. 678-708, 2015, </a:t>
            </a:r>
            <a:r>
              <a:rPr lang="en-US" sz="1700" dirty="0" err="1">
                <a:effectLst/>
                <a:latin typeface="Times New Roman" panose="02020603050405020304" pitchFamily="18" charset="0"/>
                <a:ea typeface="MS Mincho" panose="02020609040205080304" pitchFamily="49" charset="-128"/>
              </a:rPr>
              <a:t>doi</a:t>
            </a:r>
            <a:r>
              <a:rPr lang="en-US" sz="1700" dirty="0">
                <a:effectLst/>
                <a:latin typeface="Times New Roman" panose="02020603050405020304" pitchFamily="18" charset="0"/>
                <a:ea typeface="MS Mincho" panose="02020609040205080304" pitchFamily="49" charset="-128"/>
              </a:rPr>
              <a:t>: 10.1109/ACCESS.2015.2437951.</a:t>
            </a:r>
            <a:endParaRPr lang="en-IN" sz="1700" dirty="0">
              <a:effectLst/>
              <a:latin typeface="Times New Roman" panose="02020603050405020304" pitchFamily="18" charset="0"/>
              <a:ea typeface="MS Mincho" panose="02020609040205080304" pitchFamily="49" charset="-128"/>
            </a:endParaRPr>
          </a:p>
        </p:txBody>
      </p:sp>
      <p:sp>
        <p:nvSpPr>
          <p:cNvPr id="4" name="Slide Number Placeholder 3">
            <a:extLst>
              <a:ext uri="{FF2B5EF4-FFF2-40B4-BE49-F238E27FC236}">
                <a16:creationId xmlns:a16="http://schemas.microsoft.com/office/drawing/2014/main" id="{533D2AC2-7B8A-6407-E06F-265B7FCFD66C}"/>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3950520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5F59C-9D80-3A8D-0935-B0635F059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FE293-AAE6-851C-FFE8-C64E3D182E26}"/>
              </a:ext>
            </a:extLst>
          </p:cNvPr>
          <p:cNvSpPr>
            <a:spLocks noGrp="1"/>
          </p:cNvSpPr>
          <p:nvPr>
            <p:ph type="title"/>
          </p:nvPr>
        </p:nvSpPr>
        <p:spPr>
          <a:xfrm>
            <a:off x="838200" y="365126"/>
            <a:ext cx="10515600" cy="1015806"/>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996BE79-BB27-77D1-A1DA-6607AA52744B}"/>
              </a:ext>
            </a:extLst>
          </p:cNvPr>
          <p:cNvSpPr>
            <a:spLocks noGrp="1"/>
          </p:cNvSpPr>
          <p:nvPr>
            <p:ph idx="1"/>
          </p:nvPr>
        </p:nvSpPr>
        <p:spPr>
          <a:xfrm>
            <a:off x="838200" y="1455576"/>
            <a:ext cx="10515600" cy="4721387"/>
          </a:xfrm>
        </p:spPr>
        <p:txBody>
          <a:bodyPr>
            <a:noAutofit/>
          </a:bodyPr>
          <a:lstStyle/>
          <a:p>
            <a:pPr lvl="0"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K. Perumal, M. Manohar, A Survey on Internet of Things: Case Studies, Applications, and Future Directions, In Internet of Things: Novel Advances and Envisioned Applications, Springer International Publishing, (2017) 281-297.</a:t>
            </a:r>
            <a:endParaRPr lang="en-IN" sz="1700" dirty="0">
              <a:effectLst/>
              <a:latin typeface="Times New Roman" panose="02020603050405020304" pitchFamily="18" charset="0"/>
              <a:ea typeface="MS Mincho" panose="02020609040205080304" pitchFamily="49" charset="-128"/>
            </a:endParaRPr>
          </a:p>
          <a:p>
            <a:pPr lvl="0" algn="just">
              <a:lnSpc>
                <a:spcPct val="100000"/>
              </a:lnSpc>
              <a:spcAft>
                <a:spcPts val="250"/>
              </a:spcAft>
              <a:buSzPts val="800"/>
              <a:buFont typeface="Wingdings" panose="05000000000000000000" pitchFamily="2" charset="2"/>
              <a:buChar char="q"/>
              <a:tabLst>
                <a:tab pos="228600" algn="l"/>
              </a:tabLst>
            </a:pP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Islam, M.M., </a:t>
            </a:r>
            <a:r>
              <a:rPr lang="en-US" sz="1700" dirty="0" err="1">
                <a:solidFill>
                  <a:srgbClr val="222222"/>
                </a:solidFill>
                <a:effectLst/>
                <a:highlight>
                  <a:srgbClr val="FFFFFF"/>
                </a:highlight>
                <a:latin typeface="Times New Roman" panose="02020603050405020304" pitchFamily="18" charset="0"/>
                <a:ea typeface="MS Mincho" panose="02020609040205080304" pitchFamily="49" charset="-128"/>
              </a:rPr>
              <a:t>Rahaman</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 A. &amp; Islam, M.R. Development of Smart Healthcare Monitoring System in IoT Environment. </a:t>
            </a:r>
            <a:r>
              <a:rPr lang="en-US" sz="1700" i="1" dirty="0">
                <a:solidFill>
                  <a:srgbClr val="222222"/>
                </a:solidFill>
                <a:effectLst/>
                <a:highlight>
                  <a:srgbClr val="FFFFFF"/>
                </a:highlight>
                <a:latin typeface="Times New Roman" panose="02020603050405020304" pitchFamily="18" charset="0"/>
                <a:ea typeface="MS Mincho" panose="02020609040205080304" pitchFamily="49" charset="-128"/>
              </a:rPr>
              <a:t>SN COMPUT. SCI.</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 </a:t>
            </a:r>
            <a:r>
              <a:rPr lang="en-US" sz="1700" b="1" dirty="0">
                <a:solidFill>
                  <a:srgbClr val="222222"/>
                </a:solidFill>
                <a:effectLst/>
                <a:highlight>
                  <a:srgbClr val="FFFFFF"/>
                </a:highlight>
                <a:latin typeface="Times New Roman" panose="02020603050405020304" pitchFamily="18" charset="0"/>
                <a:ea typeface="MS Mincho" panose="02020609040205080304" pitchFamily="49" charset="-128"/>
              </a:rPr>
              <a:t>1</a:t>
            </a:r>
            <a:r>
              <a:rPr lang="en-US" sz="1700" dirty="0">
                <a:solidFill>
                  <a:srgbClr val="222222"/>
                </a:solidFill>
                <a:effectLst/>
                <a:highlight>
                  <a:srgbClr val="FFFFFF"/>
                </a:highlight>
                <a:latin typeface="Times New Roman" panose="02020603050405020304" pitchFamily="18" charset="0"/>
                <a:ea typeface="MS Mincho" panose="02020609040205080304" pitchFamily="49" charset="-128"/>
              </a:rPr>
              <a:t>, 185 (2020</a:t>
            </a:r>
            <a:r>
              <a:rPr lang="en-US" sz="1700" dirty="0">
                <a:solidFill>
                  <a:srgbClr val="000000"/>
                </a:solidFill>
                <a:effectLst/>
                <a:highlight>
                  <a:srgbClr val="FFFFFF"/>
                </a:highlight>
                <a:latin typeface="Times New Roman" panose="02020603050405020304" pitchFamily="18" charset="0"/>
                <a:ea typeface="MS Mincho" panose="02020609040205080304" pitchFamily="49" charset="-128"/>
              </a:rPr>
              <a:t>). </a:t>
            </a:r>
            <a:r>
              <a:rPr lang="en-US" sz="1700" u="sng" dirty="0">
                <a:solidFill>
                  <a:srgbClr val="0000FF"/>
                </a:solidFill>
                <a:effectLst/>
                <a:highlight>
                  <a:srgbClr val="FFFFFF"/>
                </a:highlight>
                <a:latin typeface="Times New Roman" panose="02020603050405020304" pitchFamily="18" charset="0"/>
                <a:ea typeface="MS Mincho" panose="02020609040205080304" pitchFamily="49" charset="-128"/>
                <a:hlinkClick r:id="rId2"/>
              </a:rPr>
              <a:t>https://doi.org/10.1007/s42979-020-00195-y</a:t>
            </a:r>
            <a:endParaRPr lang="en-IN" sz="1700" dirty="0">
              <a:effectLst/>
              <a:latin typeface="Times New Roman" panose="02020603050405020304" pitchFamily="18" charset="0"/>
              <a:ea typeface="MS Mincho" panose="02020609040205080304" pitchFamily="49" charset="-128"/>
            </a:endParaRPr>
          </a:p>
          <a:p>
            <a:pPr lvl="0"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Azzawi, Mustafa &amp; Hassan, </a:t>
            </a:r>
            <a:r>
              <a:rPr lang="en-US" sz="1700" dirty="0" err="1">
                <a:effectLst/>
                <a:latin typeface="Times New Roman" panose="02020603050405020304" pitchFamily="18" charset="0"/>
                <a:ea typeface="MS Mincho" panose="02020609040205080304" pitchFamily="49" charset="-128"/>
              </a:rPr>
              <a:t>Rosilah</a:t>
            </a:r>
            <a:r>
              <a:rPr lang="en-US" sz="1700" dirty="0">
                <a:effectLst/>
                <a:latin typeface="Times New Roman" panose="02020603050405020304" pitchFamily="18" charset="0"/>
                <a:ea typeface="MS Mincho" panose="02020609040205080304" pitchFamily="49" charset="-128"/>
              </a:rPr>
              <a:t> &amp; Abu Bakar, Khairul Azmi. (2016). A Review on Internet of Things (IoT) in Healthcare. International Journal of Applied Engineering Research. 11. 10216-10221.</a:t>
            </a:r>
            <a:endParaRPr lang="en-IN" sz="1700" dirty="0">
              <a:effectLst/>
              <a:latin typeface="Times New Roman" panose="02020603050405020304" pitchFamily="18" charset="0"/>
              <a:ea typeface="MS Mincho" panose="02020609040205080304" pitchFamily="49" charset="-128"/>
            </a:endParaRPr>
          </a:p>
          <a:p>
            <a:pPr lvl="0"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Shubham Banka, Isha Madan and S.S. Saranya, Smart Healthcare Monitoring using IoT. International Journal of Applied Engineering Research ISSN 0973-4562 Volume 13, Number 15, pp. 11984-11989, 2018. 4.</a:t>
            </a:r>
            <a:endParaRPr lang="en-IN" sz="1700" dirty="0">
              <a:effectLst/>
              <a:latin typeface="Times New Roman" panose="02020603050405020304" pitchFamily="18" charset="0"/>
              <a:ea typeface="MS Mincho" panose="02020609040205080304" pitchFamily="49" charset="-128"/>
            </a:endParaRPr>
          </a:p>
          <a:p>
            <a:pPr lvl="0" algn="just">
              <a:lnSpc>
                <a:spcPct val="100000"/>
              </a:lnSpc>
              <a:spcAft>
                <a:spcPts val="250"/>
              </a:spcAft>
              <a:buSzPts val="800"/>
              <a:buFont typeface="Wingdings" panose="05000000000000000000" pitchFamily="2" charset="2"/>
              <a:buChar char="q"/>
              <a:tabLst>
                <a:tab pos="228600" algn="l"/>
              </a:tabLst>
            </a:pPr>
            <a:r>
              <a:rPr lang="en-US" sz="1700" dirty="0" err="1">
                <a:effectLst/>
                <a:latin typeface="Times New Roman" panose="02020603050405020304" pitchFamily="18" charset="0"/>
                <a:ea typeface="MS Mincho" panose="02020609040205080304" pitchFamily="49" charset="-128"/>
              </a:rPr>
              <a:t>Ennafiri</a:t>
            </a:r>
            <a:r>
              <a:rPr lang="en-US" sz="1700" dirty="0">
                <a:effectLst/>
                <a:latin typeface="Times New Roman" panose="02020603050405020304" pitchFamily="18" charset="0"/>
                <a:ea typeface="MS Mincho" panose="02020609040205080304" pitchFamily="49" charset="-128"/>
              </a:rPr>
              <a:t>, Mohamed &amp; </a:t>
            </a:r>
            <a:r>
              <a:rPr lang="en-US" sz="1700" dirty="0" err="1">
                <a:effectLst/>
                <a:latin typeface="Times New Roman" panose="02020603050405020304" pitchFamily="18" charset="0"/>
                <a:ea typeface="MS Mincho" panose="02020609040205080304" pitchFamily="49" charset="-128"/>
              </a:rPr>
              <a:t>Mazri</a:t>
            </a:r>
            <a:r>
              <a:rPr lang="en-US" sz="1700" dirty="0">
                <a:effectLst/>
                <a:latin typeface="Times New Roman" panose="02020603050405020304" pitchFamily="18" charset="0"/>
                <a:ea typeface="MS Mincho" panose="02020609040205080304" pitchFamily="49" charset="-128"/>
              </a:rPr>
              <a:t>, </a:t>
            </a:r>
            <a:r>
              <a:rPr lang="en-US" sz="1700" dirty="0" err="1">
                <a:effectLst/>
                <a:latin typeface="Times New Roman" panose="02020603050405020304" pitchFamily="18" charset="0"/>
                <a:ea typeface="MS Mincho" panose="02020609040205080304" pitchFamily="49" charset="-128"/>
              </a:rPr>
              <a:t>Tomader</a:t>
            </a:r>
            <a:r>
              <a:rPr lang="en-US" sz="1700" dirty="0">
                <a:effectLst/>
                <a:latin typeface="Times New Roman" panose="02020603050405020304" pitchFamily="18" charset="0"/>
                <a:ea typeface="MS Mincho" panose="02020609040205080304" pitchFamily="49" charset="-128"/>
              </a:rPr>
              <a:t>. (2020). INTERNET OF THINGS FOR SMART HEALTHCARE: A REVIEW ON A POTENTIAL IOT BASED SYSTEM AND TECHNOLOGIES TO CONTROL COVID-19 PANDEMIC. ISPRS - International Archives of the Photogrammetry, Remote Sensing and Spatial Information Sciences. XLIV-4/W3-2020. 219-225. 10.5194/isprs-archives-XLIV-4-W3-2020-219-2020.</a:t>
            </a:r>
            <a:endParaRPr lang="en-IN" sz="1700" dirty="0">
              <a:effectLst/>
              <a:latin typeface="Times New Roman" panose="02020603050405020304" pitchFamily="18" charset="0"/>
              <a:ea typeface="MS Mincho" panose="02020609040205080304" pitchFamily="49" charset="-128"/>
            </a:endParaRPr>
          </a:p>
          <a:p>
            <a:pPr lvl="0" algn="just">
              <a:lnSpc>
                <a:spcPct val="100000"/>
              </a:lnSpc>
              <a:spcAft>
                <a:spcPts val="250"/>
              </a:spcAft>
              <a:buSzPts val="800"/>
              <a:buFont typeface="Wingdings" panose="05000000000000000000" pitchFamily="2" charset="2"/>
              <a:buChar char="q"/>
              <a:tabLst>
                <a:tab pos="228600" algn="l"/>
              </a:tabLst>
            </a:pPr>
            <a:r>
              <a:rPr lang="en-US" sz="1700" dirty="0">
                <a:effectLst/>
                <a:latin typeface="Times New Roman" panose="02020603050405020304" pitchFamily="18" charset="0"/>
                <a:ea typeface="MS Mincho" panose="02020609040205080304" pitchFamily="49" charset="-128"/>
              </a:rPr>
              <a:t>M. </a:t>
            </a:r>
            <a:r>
              <a:rPr lang="en-US" sz="1700" dirty="0" err="1">
                <a:effectLst/>
                <a:latin typeface="Times New Roman" panose="02020603050405020304" pitchFamily="18" charset="0"/>
                <a:ea typeface="MS Mincho" panose="02020609040205080304" pitchFamily="49" charset="-128"/>
              </a:rPr>
              <a:t>Hummady</a:t>
            </a:r>
            <a:r>
              <a:rPr lang="en-US" sz="1700" dirty="0">
                <a:effectLst/>
                <a:latin typeface="Times New Roman" panose="02020603050405020304" pitchFamily="18" charset="0"/>
                <a:ea typeface="MS Mincho" panose="02020609040205080304" pitchFamily="49" charset="-128"/>
              </a:rPr>
              <a:t>, </a:t>
            </a:r>
            <a:r>
              <a:rPr lang="en-US" sz="1700" dirty="0" err="1">
                <a:effectLst/>
                <a:latin typeface="Times New Roman" panose="02020603050405020304" pitchFamily="18" charset="0"/>
                <a:ea typeface="MS Mincho" panose="02020609040205080304" pitchFamily="49" charset="-128"/>
              </a:rPr>
              <a:t>Muna</a:t>
            </a:r>
            <a:r>
              <a:rPr lang="en-US" sz="1700" dirty="0">
                <a:effectLst/>
                <a:latin typeface="Times New Roman" panose="02020603050405020304" pitchFamily="18" charset="0"/>
                <a:ea typeface="MS Mincho" panose="02020609040205080304" pitchFamily="49" charset="-128"/>
              </a:rPr>
              <a:t> &amp; Fadhil, Heba. (2023). Smart Healthcare Medical Bracelet using the Internet of Things. 10.1109/ICCA56443.2022.10039622.</a:t>
            </a:r>
            <a:endParaRPr lang="en-IN" sz="1700" dirty="0">
              <a:effectLst/>
              <a:latin typeface="Times New Roman" panose="02020603050405020304" pitchFamily="18" charset="0"/>
              <a:ea typeface="MS Mincho" panose="02020609040205080304" pitchFamily="49" charset="-128"/>
            </a:endParaRPr>
          </a:p>
        </p:txBody>
      </p:sp>
      <p:sp>
        <p:nvSpPr>
          <p:cNvPr id="4" name="Slide Number Placeholder 3">
            <a:extLst>
              <a:ext uri="{FF2B5EF4-FFF2-40B4-BE49-F238E27FC236}">
                <a16:creationId xmlns:a16="http://schemas.microsoft.com/office/drawing/2014/main" id="{533D2AC2-7B8A-6407-E06F-265B7FCFD66C}"/>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3145396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FF916B3-AA65-3ED7-C5B6-45002C7927A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5510" b="15510"/>
          <a:stretch>
            <a:fillRect/>
          </a:stretch>
        </p:blipFill>
        <p:spPr>
          <a:xfrm>
            <a:off x="1847850" y="1633538"/>
            <a:ext cx="8496300" cy="39862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46705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5806"/>
          </a:xfrm>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651518"/>
            <a:ext cx="10515600" cy="4525445"/>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increasing prevalence of lifestyle-related health issues and chronic diseases has highlighted the critical importance of continuous monitoring of vital signs for early detection and proactive management of various health conditions. However, traditional methods of health monitoring often face challenges such as inconvenience, limited accessibility, lack of continuous real-time monitoring, and a reactive approach that focuses on treating symptoms rather than prevention.</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To address these limitations, the Smart Health Monitoring System using IoT aims to revolutionize personal healthcare monitoring by leveraging the power of Internet of Things (IoT) technologies. The project's key objectives are to develop a cost-effective and user-friendly solution for remote vital sign monitoring, continuously tracking body temperature, heart rate (BPM), and humidity levels.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1247E-9945-8B57-5231-3C315DE9A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C965E-DAFF-9B70-8F55-AD7C900A8338}"/>
              </a:ext>
            </a:extLst>
          </p:cNvPr>
          <p:cNvSpPr>
            <a:spLocks noGrp="1"/>
          </p:cNvSpPr>
          <p:nvPr>
            <p:ph type="title"/>
          </p:nvPr>
        </p:nvSpPr>
        <p:spPr>
          <a:xfrm>
            <a:off x="838200" y="365126"/>
            <a:ext cx="10515600" cy="1015806"/>
          </a:xfrm>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a:extLst>
              <a:ext uri="{FF2B5EF4-FFF2-40B4-BE49-F238E27FC236}">
                <a16:creationId xmlns:a16="http://schemas.microsoft.com/office/drawing/2014/main" id="{47488450-5993-A9BC-E614-6B08835A1C13}"/>
              </a:ext>
            </a:extLst>
          </p:cNvPr>
          <p:cNvSpPr>
            <a:spLocks noGrp="1"/>
          </p:cNvSpPr>
          <p:nvPr>
            <p:ph idx="1"/>
          </p:nvPr>
        </p:nvSpPr>
        <p:spPr>
          <a:xfrm>
            <a:off x="838200" y="1651518"/>
            <a:ext cx="10515600" cy="4525445"/>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By integrating IoT technologies, the system enables wireless data transmission and secure cloud storage, while offering a user-friendly mobile application for real-time visualization of health data.</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Furthermore, the Smart Health Monitoring System incorporates personalized features like customizable profiles, alerts, and historical data tracking, empowering individuals to take an active role in managing their well-being. Through the seamless integration of low-cost hardware, cloud computing, and mobile technology, this system paves the way for a proactive and collaborative approach to personalized healthcare, supporting informed decision-making by both individuals and healthcare professionals.</a:t>
            </a:r>
          </a:p>
        </p:txBody>
      </p:sp>
      <p:sp>
        <p:nvSpPr>
          <p:cNvPr id="4" name="Slide Number Placeholder 3">
            <a:extLst>
              <a:ext uri="{FF2B5EF4-FFF2-40B4-BE49-F238E27FC236}">
                <a16:creationId xmlns:a16="http://schemas.microsoft.com/office/drawing/2014/main" id="{74A65A88-2242-2F92-41F7-2543B008CE5C}"/>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708210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3F92-C292-9B3D-6BF1-1CC3942EED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914A1-434F-A8ED-3C20-BD2C4313811A}"/>
              </a:ext>
            </a:extLst>
          </p:cNvPr>
          <p:cNvSpPr>
            <a:spLocks noGrp="1"/>
          </p:cNvSpPr>
          <p:nvPr>
            <p:ph type="title"/>
          </p:nvPr>
        </p:nvSpPr>
        <p:spPr>
          <a:xfrm>
            <a:off x="838200" y="365126"/>
            <a:ext cx="10515600" cy="1015806"/>
          </a:xfrm>
        </p:spPr>
        <p:txBody>
          <a:bodyPr/>
          <a:lstStyle/>
          <a:p>
            <a:r>
              <a:rPr lang="en-US"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A17D77D-CC5F-8568-AD46-8E9EC8E1DE3D}"/>
              </a:ext>
            </a:extLst>
          </p:cNvPr>
          <p:cNvSpPr>
            <a:spLocks noGrp="1"/>
          </p:cNvSpPr>
          <p:nvPr>
            <p:ph idx="1"/>
          </p:nvPr>
        </p:nvSpPr>
        <p:spPr>
          <a:xfrm>
            <a:off x="838200" y="1651518"/>
            <a:ext cx="10515600" cy="4525445"/>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Hardware components: Arduino, ESP8266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Heart Rate Pulse Sensor Module, DHT11 Temperature and Humidity Sensor.</a:t>
            </a:r>
          </a:p>
          <a:p>
            <a:pPr algn="just">
              <a:lnSpc>
                <a:spcPct val="150000"/>
              </a:lnSpc>
            </a:pPr>
            <a:r>
              <a:rPr lang="en-US" dirty="0">
                <a:latin typeface="Times New Roman" panose="02020603050405020304" pitchFamily="18" charset="0"/>
                <a:cs typeface="Times New Roman" panose="02020603050405020304" pitchFamily="18" charset="0"/>
              </a:rPr>
              <a:t>Software requirements: Arduino IDE, Android Studio(Java), Firebase.</a:t>
            </a:r>
          </a:p>
          <a:p>
            <a:pPr algn="just">
              <a:lnSpc>
                <a:spcPct val="150000"/>
              </a:lnSpc>
            </a:pPr>
            <a:r>
              <a:rPr lang="en-US" dirty="0">
                <a:latin typeface="Times New Roman" panose="02020603050405020304" pitchFamily="18" charset="0"/>
                <a:cs typeface="Times New Roman" panose="02020603050405020304" pitchFamily="18" charset="0"/>
              </a:rPr>
              <a:t>Internet connectivity.</a:t>
            </a:r>
          </a:p>
        </p:txBody>
      </p:sp>
      <p:sp>
        <p:nvSpPr>
          <p:cNvPr id="4" name="Slide Number Placeholder 3">
            <a:extLst>
              <a:ext uri="{FF2B5EF4-FFF2-40B4-BE49-F238E27FC236}">
                <a16:creationId xmlns:a16="http://schemas.microsoft.com/office/drawing/2014/main" id="{A863DB2F-6A22-525A-1A07-4E5C8F4E551D}"/>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102613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50F7F-F231-EED6-269A-3238EFE78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86BA6-A0A5-9467-8622-8C5A27F7BE39}"/>
              </a:ext>
            </a:extLst>
          </p:cNvPr>
          <p:cNvSpPr>
            <a:spLocks noGrp="1"/>
          </p:cNvSpPr>
          <p:nvPr>
            <p:ph type="title"/>
          </p:nvPr>
        </p:nvSpPr>
        <p:spPr>
          <a:xfrm>
            <a:off x="838200" y="136525"/>
            <a:ext cx="10515600" cy="861851"/>
          </a:xfrm>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a:extLst>
              <a:ext uri="{FF2B5EF4-FFF2-40B4-BE49-F238E27FC236}">
                <a16:creationId xmlns:a16="http://schemas.microsoft.com/office/drawing/2014/main" id="{6B2CC294-6746-45ED-3578-38B7E700A86B}"/>
              </a:ext>
            </a:extLst>
          </p:cNvPr>
          <p:cNvSpPr>
            <a:spLocks noGrp="1"/>
          </p:cNvSpPr>
          <p:nvPr>
            <p:ph idx="1"/>
          </p:nvPr>
        </p:nvSpPr>
        <p:spPr>
          <a:xfrm>
            <a:off x="838200" y="1166327"/>
            <a:ext cx="10515600" cy="5284561"/>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today's fast-paced world, the prevalence of lifestyle-related health issues and chronic diseases has increased significantly. Monitoring vital signs such as body temperature, heart rate, and humidity levels plays a crucial role in early detection and proactive management of various health conditions. However, traditional methods of monitoring these parameters often face several challenges: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1. Inconvenience: Frequent hospital visits or the use of expensive medical equipment can be inconvenient and inaccessible for many individuals, especially those with mobility issues or living in remote areas.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2. Lack of continuous monitoring: Traditional methods typically provide snapshots of vital signs at specific intervals, failing to capture real-time fluctuations or patterns that could be indicative of potential health problems.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3. Limited accessibility: Access to medical professionals and healthcare facilities may be limited, particularly in rural or underserved areas, hindering timely monitoring and intervention.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4. Reactive approach: Traditional healthcare models often focus on treating symptoms rather than proactively monitoring and preventing health issues, resulting in higher healthcare costs and potentially poorer outcomes.</a:t>
            </a:r>
          </a:p>
        </p:txBody>
      </p:sp>
      <p:sp>
        <p:nvSpPr>
          <p:cNvPr id="4" name="Slide Number Placeholder 3">
            <a:extLst>
              <a:ext uri="{FF2B5EF4-FFF2-40B4-BE49-F238E27FC236}">
                <a16:creationId xmlns:a16="http://schemas.microsoft.com/office/drawing/2014/main" id="{084645AB-158F-C486-D494-D55150F3DB96}"/>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936913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6F283-B343-7798-3E3C-4CD6B9D81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3DF5A-5E11-4139-3FD8-A88C61D1C168}"/>
              </a:ext>
            </a:extLst>
          </p:cNvPr>
          <p:cNvSpPr>
            <a:spLocks noGrp="1"/>
          </p:cNvSpPr>
          <p:nvPr>
            <p:ph type="title"/>
          </p:nvPr>
        </p:nvSpPr>
        <p:spPr>
          <a:xfrm>
            <a:off x="838200" y="365126"/>
            <a:ext cx="10515600" cy="754548"/>
          </a:xfrm>
        </p:spPr>
        <p:txBody>
          <a:bodyPr/>
          <a:lstStyle/>
          <a:p>
            <a:r>
              <a:rPr lang="en-US" b="1" dirty="0">
                <a:latin typeface="Times New Roman" panose="02020603050405020304" pitchFamily="18" charset="0"/>
                <a:cs typeface="Times New Roman" panose="02020603050405020304" pitchFamily="18" charset="0"/>
              </a:rPr>
              <a:t>PROBLEM FORMULATION</a:t>
            </a:r>
          </a:p>
        </p:txBody>
      </p:sp>
      <p:pic>
        <p:nvPicPr>
          <p:cNvPr id="6" name="Content Placeholder 5">
            <a:extLst>
              <a:ext uri="{FF2B5EF4-FFF2-40B4-BE49-F238E27FC236}">
                <a16:creationId xmlns:a16="http://schemas.microsoft.com/office/drawing/2014/main" id="{6F82D5C0-16F6-EC2F-55B5-D6980A1AA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0086" y="1323418"/>
            <a:ext cx="6313714" cy="4829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a:extLst>
              <a:ext uri="{FF2B5EF4-FFF2-40B4-BE49-F238E27FC236}">
                <a16:creationId xmlns:a16="http://schemas.microsoft.com/office/drawing/2014/main" id="{D3A0A1A6-7813-5881-1234-F415BCF648FA}"/>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5" name="TextBox 4">
            <a:extLst>
              <a:ext uri="{FF2B5EF4-FFF2-40B4-BE49-F238E27FC236}">
                <a16:creationId xmlns:a16="http://schemas.microsoft.com/office/drawing/2014/main" id="{4BAC481C-EB6A-9901-46D5-C83E2E155C6D}"/>
              </a:ext>
            </a:extLst>
          </p:cNvPr>
          <p:cNvSpPr txBox="1"/>
          <p:nvPr/>
        </p:nvSpPr>
        <p:spPr>
          <a:xfrm>
            <a:off x="838200" y="1323418"/>
            <a:ext cx="3611724" cy="3785652"/>
          </a:xfrm>
          <a:prstGeom prst="rect">
            <a:avLst/>
          </a:prstGeom>
          <a:noFill/>
        </p:spPr>
        <p:txBody>
          <a:bodyPr wrap="square">
            <a:sp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Smart Health Monitoring System using IoT aims to address these challenges by providing a cost-effective, user-friendly, and continuous remote monitoring solution for vital signs, empowering individuals to take an active role in managing their well-being while supporting healthcare professionals in delivering informed and timely care.</a:t>
            </a:r>
          </a:p>
        </p:txBody>
      </p:sp>
    </p:spTree>
    <p:extLst>
      <p:ext uri="{BB962C8B-B14F-4D97-AF65-F5344CB8AC3E}">
        <p14:creationId xmlns:p14="http://schemas.microsoft.com/office/powerpoint/2010/main" val="794750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BA5EB-F7BC-A880-FA14-1CCEA0F71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BDB70-BE00-4DC1-E0A4-87AB175A9A2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a:extLst>
              <a:ext uri="{FF2B5EF4-FFF2-40B4-BE49-F238E27FC236}">
                <a16:creationId xmlns:a16="http://schemas.microsoft.com/office/drawing/2014/main" id="{D9F08DD8-1E78-6660-28BD-52238143F81E}"/>
              </a:ext>
            </a:extLst>
          </p:cNvPr>
          <p:cNvSpPr>
            <a:spLocks noGrp="1"/>
          </p:cNvSpPr>
          <p:nvPr>
            <p:ph idx="1"/>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Integrate multiple sensors, including pulse rate, heart rate pulse sensors, and temperature sensors to capture vital body data such as heart rate, temperature, humidity.</a:t>
            </a:r>
          </a:p>
          <a:p>
            <a:pPr algn="just">
              <a:lnSpc>
                <a:spcPct val="100000"/>
              </a:lnSpc>
            </a:pPr>
            <a:r>
              <a:rPr lang="en-US" sz="2400" dirty="0">
                <a:latin typeface="Times New Roman" panose="02020603050405020304" pitchFamily="18" charset="0"/>
                <a:cs typeface="Times New Roman" panose="02020603050405020304" pitchFamily="18" charset="0"/>
              </a:rPr>
              <a:t>Transmit the collected data to the cloud for storage and analysis.</a:t>
            </a:r>
          </a:p>
          <a:p>
            <a:pPr algn="just">
              <a:lnSpc>
                <a:spcPct val="100000"/>
              </a:lnSpc>
            </a:pPr>
            <a:r>
              <a:rPr lang="en-US" sz="2400" dirty="0">
                <a:latin typeface="Times New Roman" panose="02020603050405020304" pitchFamily="18" charset="0"/>
                <a:cs typeface="Times New Roman" panose="02020603050405020304" pitchFamily="18" charset="0"/>
              </a:rPr>
              <a:t>Develop a mobile application to provide users with real-time access to their vital body data.</a:t>
            </a:r>
          </a:p>
          <a:p>
            <a:pPr algn="just">
              <a:lnSpc>
                <a:spcPct val="100000"/>
              </a:lnSpc>
            </a:pPr>
            <a:r>
              <a:rPr lang="en-US" sz="2400" dirty="0">
                <a:latin typeface="Times New Roman" panose="02020603050405020304" pitchFamily="18" charset="0"/>
                <a:cs typeface="Times New Roman" panose="02020603050405020304" pitchFamily="18" charset="0"/>
              </a:rPr>
              <a:t>Utilize the gathered data to predict potential medical conditions related to the heart, thereby enabling proactive healthcare management.</a:t>
            </a:r>
          </a:p>
        </p:txBody>
      </p:sp>
      <p:sp>
        <p:nvSpPr>
          <p:cNvPr id="4" name="Slide Number Placeholder 3">
            <a:extLst>
              <a:ext uri="{FF2B5EF4-FFF2-40B4-BE49-F238E27FC236}">
                <a16:creationId xmlns:a16="http://schemas.microsoft.com/office/drawing/2014/main" id="{4C5D2DD9-3F4B-1CA7-DD09-1630182BEE9B}"/>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94234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8196-6476-0C0D-F0FC-6428B54D1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D644B-730B-A4A8-FE7A-DB3C34DC79B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3D8904D7-CD06-EAF7-369B-4BC2175729F6}"/>
              </a:ext>
            </a:extLst>
          </p:cNvPr>
          <p:cNvSpPr>
            <a:spLocks noGrp="1"/>
          </p:cNvSpPr>
          <p:nvPr>
            <p:ph idx="1"/>
          </p:nvPr>
        </p:nvSpPr>
        <p:spPr>
          <a:xfrm>
            <a:off x="838200" y="1825624"/>
            <a:ext cx="10515600" cy="4530725"/>
          </a:xfrm>
        </p:spPr>
        <p:txBody>
          <a:bodyPr>
            <a:noAutofit/>
          </a:bodyPr>
          <a:lstStyle/>
          <a:p>
            <a:pPr algn="just">
              <a:lnSpc>
                <a:spcPct val="100000"/>
              </a:lnSpc>
            </a:pPr>
            <a:r>
              <a:rPr lang="en-US" sz="2400" b="1" dirty="0">
                <a:latin typeface="Times New Roman" panose="02020603050405020304" pitchFamily="18" charset="0"/>
                <a:cs typeface="Times New Roman" panose="02020603050405020304" pitchFamily="18" charset="0"/>
              </a:rPr>
              <a:t>Sensor data acquisition and integration with Arduino: </a:t>
            </a:r>
            <a:r>
              <a:rPr lang="en-US" sz="2400" dirty="0">
                <a:latin typeface="Times New Roman" panose="02020603050405020304" pitchFamily="18" charset="0"/>
                <a:cs typeface="Times New Roman" panose="02020603050405020304" pitchFamily="18" charset="0"/>
              </a:rPr>
              <a:t>Utilize heart rate pulse rate and temperature pressure sensors for data acquisition. Integrate the sensors with Arduino for data processing and transmission.</a:t>
            </a:r>
          </a:p>
          <a:p>
            <a:pPr algn="just">
              <a:lnSpc>
                <a:spcPct val="100000"/>
              </a:lnSpc>
            </a:pPr>
            <a:r>
              <a:rPr lang="en-US" sz="2400" b="1" dirty="0">
                <a:latin typeface="Times New Roman" panose="02020603050405020304" pitchFamily="18" charset="0"/>
                <a:cs typeface="Times New Roman" panose="02020603050405020304" pitchFamily="18" charset="0"/>
              </a:rPr>
              <a:t>Cloud platform selection and setup:</a:t>
            </a:r>
            <a:r>
              <a:rPr lang="en-US" sz="2400" dirty="0">
                <a:latin typeface="Times New Roman" panose="02020603050405020304" pitchFamily="18" charset="0"/>
                <a:cs typeface="Times New Roman" panose="02020603050405020304" pitchFamily="18" charset="0"/>
              </a:rPr>
              <a:t> Selection of a suitable cloud platform for data storage and analysis. Set up the chosen cloud platform to ensure secure and reliable data transmission.</a:t>
            </a:r>
          </a:p>
          <a:p>
            <a:pPr algn="just">
              <a:lnSpc>
                <a:spcPct val="100000"/>
              </a:lnSpc>
            </a:pPr>
            <a:r>
              <a:rPr lang="en-US" sz="2400" b="1" dirty="0">
                <a:latin typeface="Times New Roman" panose="02020603050405020304" pitchFamily="18" charset="0"/>
                <a:cs typeface="Times New Roman" panose="02020603050405020304" pitchFamily="18" charset="0"/>
              </a:rPr>
              <a:t>Mobile app development: </a:t>
            </a:r>
            <a:r>
              <a:rPr lang="en-US" sz="2400" dirty="0">
                <a:latin typeface="Times New Roman" panose="02020603050405020304" pitchFamily="18" charset="0"/>
                <a:cs typeface="Times New Roman" panose="02020603050405020304" pitchFamily="18" charset="0"/>
              </a:rPr>
              <a:t>Develop a mobile application for data visualization and user interface. Ensure the app can securely retrieve and display the health data from the cloud.</a:t>
            </a:r>
          </a:p>
          <a:p>
            <a:pPr algn="just">
              <a:lnSpc>
                <a:spcPct val="100000"/>
              </a:lnSpc>
            </a:pPr>
            <a:r>
              <a:rPr lang="en-US" sz="2400" b="1" dirty="0">
                <a:latin typeface="Times New Roman" panose="02020603050405020304" pitchFamily="18" charset="0"/>
                <a:cs typeface="Times New Roman" panose="02020603050405020304" pitchFamily="18" charset="0"/>
              </a:rPr>
              <a:t>Analysis and implementation: </a:t>
            </a:r>
            <a:r>
              <a:rPr lang="en-US" sz="2400" dirty="0">
                <a:latin typeface="Times New Roman" panose="02020603050405020304" pitchFamily="18" charset="0"/>
                <a:cs typeface="Times New Roman" panose="02020603050405020304" pitchFamily="18" charset="0"/>
              </a:rPr>
              <a:t>Implementing in real time to analyze the acquired data for predicting heart-related medical conditions.</a:t>
            </a:r>
          </a:p>
        </p:txBody>
      </p:sp>
      <p:sp>
        <p:nvSpPr>
          <p:cNvPr id="4" name="Slide Number Placeholder 3">
            <a:extLst>
              <a:ext uri="{FF2B5EF4-FFF2-40B4-BE49-F238E27FC236}">
                <a16:creationId xmlns:a16="http://schemas.microsoft.com/office/drawing/2014/main" id="{87F7CD6D-5B09-52E6-DDFD-A39CB803423C}"/>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321869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6575</TotalTime>
  <Words>1850</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Calibri Light</vt:lpstr>
      <vt:lpstr>Casper</vt:lpstr>
      <vt:lpstr>Times New Roman</vt:lpstr>
      <vt:lpstr>Wingdings</vt:lpstr>
      <vt:lpstr>1_Office Theme</vt:lpstr>
      <vt:lpstr>2_Office Theme</vt:lpstr>
      <vt:lpstr>Contents Slide Master</vt:lpstr>
      <vt:lpstr>PowerPoint Presentation</vt:lpstr>
      <vt:lpstr>OUTLINE</vt:lpstr>
      <vt:lpstr>INTRODUCTION TO PROJECT</vt:lpstr>
      <vt:lpstr>INTRODUCTION TO PROJECT</vt:lpstr>
      <vt:lpstr>REQUIREMENTS</vt:lpstr>
      <vt:lpstr>PROBLEM FORMULATION</vt:lpstr>
      <vt:lpstr>PROBLEM FORMULATION</vt:lpstr>
      <vt:lpstr>OBJECTIVES OF THE WORK</vt:lpstr>
      <vt:lpstr>METHODOLOGY USED</vt:lpstr>
      <vt:lpstr>METHODOLOGY USED</vt:lpstr>
      <vt:lpstr>METHODOLOGY USED</vt:lpstr>
      <vt:lpstr>RESULTS</vt:lpstr>
      <vt:lpstr>RESULTS</vt:lpstr>
      <vt:lpstr>RESULTS</vt:lpstr>
      <vt:lpstr>RESULTS</vt:lpstr>
      <vt:lpstr>RESULTS</vt:lpstr>
      <vt:lpstr>RESULTS</vt:lpstr>
      <vt:lpstr>RESULTS</vt:lpstr>
      <vt:lpstr>RESULTS</vt:lpstr>
      <vt:lpstr>RESULTS</vt:lpstr>
      <vt:lpstr>CONCLUSION</vt:lpstr>
      <vt:lpstr>FUTURE SCOPE</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GURLEEN KAUR</cp:lastModifiedBy>
  <cp:revision>507</cp:revision>
  <dcterms:created xsi:type="dcterms:W3CDTF">2019-01-09T10:33:58Z</dcterms:created>
  <dcterms:modified xsi:type="dcterms:W3CDTF">2024-04-28T13:04:30Z</dcterms:modified>
</cp:coreProperties>
</file>