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70" r:id="rId11"/>
    <p:sldId id="268" r:id="rId12"/>
    <p:sldId id="269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26" autoAdjust="0"/>
  </p:normalViewPr>
  <p:slideViewPr>
    <p:cSldViewPr snapToGrid="0" snapToObjects="1">
      <p:cViewPr varScale="1">
        <p:scale>
          <a:sx n="135" d="100"/>
          <a:sy n="135" d="100"/>
        </p:scale>
        <p:origin x="254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0F39F-891C-4A40-99E7-895656673C06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B8A21-C71E-4B50-950A-03A04D1BF6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4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 bar chart ranks models by accuracy</a:t>
            </a:r>
          </a:p>
          <a:p>
            <a:r>
              <a:rPr lang="en-US" dirty="0" err="1"/>
              <a:t>XGBoost</a:t>
            </a:r>
            <a:r>
              <a:rPr lang="en-US" dirty="0"/>
              <a:t> achieved best scores (≈ 2.1% MAPE, R² ≈ 0.90)</a:t>
            </a:r>
          </a:p>
          <a:p>
            <a:r>
              <a:rPr lang="en-US" dirty="0"/>
              <a:t>All models captured seasonality but missed New Year peak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B8A21-C71E-4B50-950A-03A04D1BF65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27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7F38-A150-9243-BC2B-3054C4282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F3015B-BC28-B2E1-4AD5-EE32B82ECF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7C921-3D91-03EF-8891-C1F052CF1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 bar chart ranks models by accuracy</a:t>
            </a:r>
          </a:p>
          <a:p>
            <a:r>
              <a:rPr lang="en-US" dirty="0" err="1"/>
              <a:t>XGBoost</a:t>
            </a:r>
            <a:r>
              <a:rPr lang="en-US" dirty="0"/>
              <a:t> achieved best scores (≈ 2.1% MAPE, R² ≈ 0.90)</a:t>
            </a:r>
          </a:p>
          <a:p>
            <a:r>
              <a:rPr lang="en-US" dirty="0"/>
              <a:t>All models captured seasonality but missed New Year peak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E4378-4D91-9CC8-90FB-4A3C38CF1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B8A21-C71E-4B50-950A-03A04D1BF65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62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68F70-2F3B-364D-8A39-A7A9B5B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0AC241-1D65-0920-09CB-80FFFB40E9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0F757-3670-9424-3158-0E9A57E56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 bar chart ranks models by accuracy</a:t>
            </a:r>
          </a:p>
          <a:p>
            <a:r>
              <a:rPr lang="en-US" dirty="0" err="1"/>
              <a:t>XGBoost</a:t>
            </a:r>
            <a:r>
              <a:rPr lang="en-US" dirty="0"/>
              <a:t> achieved best scores (≈ 2.1% MAPE, R² ≈ 0.90)</a:t>
            </a:r>
          </a:p>
          <a:p>
            <a:r>
              <a:rPr lang="en-US" dirty="0"/>
              <a:t>All models captured seasonality but missed New Year peak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16229-2029-9760-AABD-141F1D0A3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B8A21-C71E-4B50-950A-03A04D1BF65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32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A9131-75E1-3465-FD25-EF51D1C77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DAA991-0519-4A52-8F0B-08ECDDA77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2ADE6-3C0B-209F-0A82-76F3059B8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 bar chart ranks models by accuracy</a:t>
            </a:r>
          </a:p>
          <a:p>
            <a:r>
              <a:rPr lang="en-US" dirty="0" err="1"/>
              <a:t>XGBoost</a:t>
            </a:r>
            <a:r>
              <a:rPr lang="en-US" dirty="0"/>
              <a:t> achieved best scores (≈ 2.1% MAPE, R² ≈ 0.90)</a:t>
            </a:r>
          </a:p>
          <a:p>
            <a:r>
              <a:rPr lang="en-US" dirty="0"/>
              <a:t>All models captured seasonality but missed New Year peak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8FB3E-0F81-B2AF-C283-C4E82E07A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B8A21-C71E-4B50-950A-03A04D1BF65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46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 bar chart ranks models by accuracy</a:t>
            </a:r>
          </a:p>
          <a:p>
            <a:r>
              <a:rPr lang="en-US" dirty="0" err="1"/>
              <a:t>XGBoost</a:t>
            </a:r>
            <a:r>
              <a:rPr lang="en-US" dirty="0"/>
              <a:t> achieved best scores (≈ 2.1% MAPE, R² ≈ 0.90)</a:t>
            </a:r>
          </a:p>
          <a:p>
            <a:r>
              <a:rPr lang="en-US" dirty="0"/>
              <a:t>All models captured seasonality but missed New Year peak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B8A21-C71E-4B50-950A-03A04D1BF65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07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2700">
                <a:solidFill>
                  <a:schemeClr val="tx2"/>
                </a:solidFill>
              </a:rPr>
              <a:t>Electricity Consumption Forecasting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>
                <a:solidFill>
                  <a:schemeClr val="tx2"/>
                </a:solidFill>
              </a:rPr>
              <a:t>Turkey 2024 Electricity Prediction by Using Ridge Regression, Random Forest, and XGBoost</a:t>
            </a: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79DF1516-0FF6-D229-61D3-BA15E7BCB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B52493-2585-2932-BEE2-CC04E368D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red and blue lines&#10;&#10;AI-generated content may be incorrect.">
            <a:extLst>
              <a:ext uri="{FF2B5EF4-FFF2-40B4-BE49-F238E27FC236}">
                <a16:creationId xmlns:a16="http://schemas.microsoft.com/office/drawing/2014/main" id="{4C521B24-0047-54A6-2723-58A1550D1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2672461"/>
            <a:ext cx="8178799" cy="151307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5073223-A062-1DFA-F519-489E9F49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GB" sz="3100" dirty="0">
                <a:solidFill>
                  <a:schemeClr val="tx2"/>
                </a:solidFill>
              </a:rPr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129850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6119A6-A838-8D4A-5F7B-DEE587117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red and blue lines&#10;&#10;AI-generated content may be incorrect.">
            <a:extLst>
              <a:ext uri="{FF2B5EF4-FFF2-40B4-BE49-F238E27FC236}">
                <a16:creationId xmlns:a16="http://schemas.microsoft.com/office/drawing/2014/main" id="{83E23996-A8B8-10E0-8D6A-BB3F06752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2672461"/>
            <a:ext cx="8178799" cy="15130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E747061-26DC-0429-EF91-C386A006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GB" sz="3100" dirty="0">
                <a:solidFill>
                  <a:schemeClr val="tx2"/>
                </a:solidFill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56554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678B12-FCC8-FFD3-039A-0B2B3648D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red and blue graph&#10;&#10;AI-generated content may be incorrect.">
            <a:extLst>
              <a:ext uri="{FF2B5EF4-FFF2-40B4-BE49-F238E27FC236}">
                <a16:creationId xmlns:a16="http://schemas.microsoft.com/office/drawing/2014/main" id="{12F01BC2-811D-54D0-053B-C2E5E8DC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2672461"/>
            <a:ext cx="8178799" cy="151307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B2E4781-395B-D041-8FB6-918A0383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GB" sz="3100" dirty="0">
                <a:solidFill>
                  <a:schemeClr val="tx2"/>
                </a:solidFill>
              </a:rPr>
              <a:t>XGB</a:t>
            </a:r>
          </a:p>
        </p:txBody>
      </p:sp>
    </p:spTree>
    <p:extLst>
      <p:ext uri="{BB962C8B-B14F-4D97-AF65-F5344CB8AC3E}">
        <p14:creationId xmlns:p14="http://schemas.microsoft.com/office/powerpoint/2010/main" val="5958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dirty="0"/>
              <a:t>.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234" y="3677991"/>
            <a:ext cx="7574438" cy="2265609"/>
          </a:xfrm>
        </p:spPr>
        <p:txBody>
          <a:bodyPr>
            <a:normAutofit fontScale="70000" lnSpcReduction="20000"/>
          </a:bodyPr>
          <a:lstStyle/>
          <a:p>
            <a:endParaRPr lang="en-GB" dirty="0"/>
          </a:p>
          <a:p>
            <a:r>
              <a:rPr lang="en-GB" dirty="0"/>
              <a:t>MAE: Mean Absolute Error (average error in MWh)</a:t>
            </a:r>
          </a:p>
          <a:p>
            <a:r>
              <a:rPr lang="en-GB" dirty="0"/>
              <a:t>RMSE: Root Mean Squared Error (emphasizes large errors)</a:t>
            </a:r>
          </a:p>
          <a:p>
            <a:r>
              <a:rPr lang="en-GB" dirty="0"/>
              <a:t>MAPE: Mean Absolute Percentage Error (relative % error)</a:t>
            </a:r>
          </a:p>
          <a:p>
            <a:r>
              <a:rPr lang="en-GB" dirty="0" err="1"/>
              <a:t>sMAPE</a:t>
            </a:r>
            <a:r>
              <a:rPr lang="en-GB" dirty="0"/>
              <a:t>: Symmetric MAPE (more robust when y ≈ 0)</a:t>
            </a:r>
          </a:p>
          <a:p>
            <a:r>
              <a:rPr lang="en-GB" dirty="0"/>
              <a:t>R²: Variance explained by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E05F6-02B3-19D7-D0D2-D45CD1277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56" y="1417638"/>
            <a:ext cx="6382641" cy="17623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1. Problem Definition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Forecast daily electricity consumption for 2024</a:t>
            </a:r>
          </a:p>
          <a:p>
            <a:r>
              <a:rPr lang="en-US" sz="1600">
                <a:solidFill>
                  <a:schemeClr val="tx2"/>
                </a:solidFill>
              </a:rPr>
              <a:t>Use 2016–2023 historical data</a:t>
            </a:r>
          </a:p>
          <a:p>
            <a:r>
              <a:rPr lang="en-US" sz="1600">
                <a:solidFill>
                  <a:schemeClr val="tx2"/>
                </a:solidFill>
              </a:rPr>
              <a:t>Supervised regression task: predict numeric target (MWh)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2. Data Preprocessing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endParaRPr lang="en-GB" sz="1600">
              <a:solidFill>
                <a:schemeClr val="tx2"/>
              </a:solidFill>
            </a:endParaRPr>
          </a:p>
          <a:p>
            <a:r>
              <a:rPr lang="en-GB" sz="1600">
                <a:solidFill>
                  <a:schemeClr val="tx2"/>
                </a:solidFill>
              </a:rPr>
              <a:t>Download data from EPİAŞ API.</a:t>
            </a:r>
          </a:p>
          <a:p>
            <a:r>
              <a:rPr lang="en-GB" sz="1600">
                <a:solidFill>
                  <a:schemeClr val="tx2"/>
                </a:solidFill>
              </a:rPr>
              <a:t>Parse Turkish-style dates and decimal formats</a:t>
            </a:r>
          </a:p>
          <a:p>
            <a:r>
              <a:rPr lang="en-GB" sz="1600">
                <a:solidFill>
                  <a:schemeClr val="tx2"/>
                </a:solidFill>
              </a:rPr>
              <a:t>Convert strings to numeric values safely</a:t>
            </a:r>
          </a:p>
          <a:p>
            <a:r>
              <a:rPr lang="en-GB" sz="1600">
                <a:solidFill>
                  <a:schemeClr val="tx2"/>
                </a:solidFill>
              </a:rPr>
              <a:t>Aggregate hourly consumption into daily totals</a:t>
            </a:r>
          </a:p>
          <a:p>
            <a:r>
              <a:rPr lang="en-GB" sz="1600">
                <a:solidFill>
                  <a:schemeClr val="tx2"/>
                </a:solidFill>
              </a:rPr>
              <a:t>Fill missing values using linear interpolation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3. Feature Engineering – Part 1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Calendar features: month, </a:t>
            </a:r>
            <a:r>
              <a:rPr lang="en-US" sz="1600" dirty="0" err="1">
                <a:solidFill>
                  <a:schemeClr val="tx2"/>
                </a:solidFill>
              </a:rPr>
              <a:t>day_of_week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is_weekend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is_holiday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Holiday flags from `</a:t>
            </a:r>
            <a:r>
              <a:rPr lang="en-US" sz="1600" dirty="0" err="1">
                <a:solidFill>
                  <a:schemeClr val="tx2"/>
                </a:solidFill>
              </a:rPr>
              <a:t>holidays.Turkey</a:t>
            </a:r>
            <a:r>
              <a:rPr lang="en-US" sz="1600" dirty="0">
                <a:solidFill>
                  <a:schemeClr val="tx2"/>
                </a:solidFill>
              </a:rPr>
              <a:t>()` library</a:t>
            </a:r>
          </a:p>
          <a:p>
            <a:r>
              <a:rPr lang="en-US" sz="1600" dirty="0">
                <a:solidFill>
                  <a:schemeClr val="tx2"/>
                </a:solidFill>
              </a:rPr>
              <a:t>Cyclical encoding of seasonality using sin &amp; cos of </a:t>
            </a:r>
            <a:r>
              <a:rPr lang="en-US" sz="1600" dirty="0" err="1">
                <a:solidFill>
                  <a:schemeClr val="tx2"/>
                </a:solidFill>
              </a:rPr>
              <a:t>day_of_year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Allows smooth handling of annual cycles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3. Feature Engineering – Part 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Lag features: previous consumption on day -1, -7, -30, -365</a:t>
            </a:r>
          </a:p>
          <a:p>
            <a:r>
              <a:rPr lang="en-US" sz="1600">
                <a:solidFill>
                  <a:schemeClr val="tx2"/>
                </a:solidFill>
              </a:rPr>
              <a:t>Rolling averages: 7-day and 30-day moving mean/std</a:t>
            </a:r>
          </a:p>
          <a:p>
            <a:r>
              <a:rPr lang="en-US" sz="1600">
                <a:solidFill>
                  <a:schemeClr val="tx2"/>
                </a:solidFill>
              </a:rPr>
              <a:t>Captures both short-term and long-term consumption trends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GB" sz="3100">
                <a:solidFill>
                  <a:schemeClr val="tx2"/>
                </a:solidFill>
              </a:rPr>
              <a:t>4. Preprocessing Pipelines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Numerical: fill </a:t>
            </a:r>
            <a:r>
              <a:rPr lang="en-US" sz="1600" dirty="0" err="1">
                <a:solidFill>
                  <a:schemeClr val="tx2"/>
                </a:solidFill>
              </a:rPr>
              <a:t>NaNs</a:t>
            </a:r>
            <a:r>
              <a:rPr lang="en-US" sz="1600" dirty="0">
                <a:solidFill>
                  <a:schemeClr val="tx2"/>
                </a:solidFill>
              </a:rPr>
              <a:t> with median value</a:t>
            </a:r>
          </a:p>
          <a:p>
            <a:r>
              <a:rPr lang="en-US" sz="1600" dirty="0">
                <a:solidFill>
                  <a:schemeClr val="tx2"/>
                </a:solidFill>
              </a:rPr>
              <a:t>Categorical: fill </a:t>
            </a:r>
            <a:r>
              <a:rPr lang="en-US" sz="1600" dirty="0" err="1">
                <a:solidFill>
                  <a:schemeClr val="tx2"/>
                </a:solidFill>
              </a:rPr>
              <a:t>NaNs</a:t>
            </a:r>
            <a:r>
              <a:rPr lang="en-US" sz="1600" dirty="0">
                <a:solidFill>
                  <a:schemeClr val="tx2"/>
                </a:solidFill>
              </a:rPr>
              <a:t> with the most common value, then encode with One hot encoder (</a:t>
            </a:r>
            <a:r>
              <a:rPr lang="en-US" sz="1600" dirty="0" err="1">
                <a:solidFill>
                  <a:schemeClr val="tx2"/>
                </a:solidFill>
              </a:rPr>
              <a:t>e.g</a:t>
            </a:r>
            <a:r>
              <a:rPr lang="en-US" sz="1600" dirty="0">
                <a:solidFill>
                  <a:schemeClr val="tx2"/>
                </a:solidFill>
              </a:rPr>
              <a:t> 'month','</a:t>
            </a:r>
            <a:r>
              <a:rPr lang="en-US" sz="1600" dirty="0" err="1">
                <a:solidFill>
                  <a:schemeClr val="tx2"/>
                </a:solidFill>
              </a:rPr>
              <a:t>day_of_week</a:t>
            </a:r>
            <a:r>
              <a:rPr lang="en-US" sz="1600" dirty="0">
                <a:solidFill>
                  <a:schemeClr val="tx2"/>
                </a:solidFill>
              </a:rPr>
              <a:t>’)</a:t>
            </a:r>
          </a:p>
          <a:p>
            <a:r>
              <a:rPr lang="en-US" sz="1600" dirty="0" err="1">
                <a:solidFill>
                  <a:schemeClr val="tx2"/>
                </a:solidFill>
              </a:rPr>
              <a:t>ColumnTransformer</a:t>
            </a:r>
            <a:r>
              <a:rPr lang="en-US" sz="1600" dirty="0">
                <a:solidFill>
                  <a:schemeClr val="tx2"/>
                </a:solidFill>
              </a:rPr>
              <a:t> – Applies different preprocessing steps to different feature types (e.g., numeric vs categorical)</a:t>
            </a:r>
          </a:p>
          <a:p>
            <a:r>
              <a:rPr lang="en-US" sz="1600" dirty="0">
                <a:solidFill>
                  <a:schemeClr val="tx2"/>
                </a:solidFill>
              </a:rPr>
              <a:t>In total: Combines preprocessing and model training into a single, reusable, and consistent workflow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92C0E-21EC-5BFB-3F02-9F9A7693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F88A176-7F04-AD00-3906-19146EA35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631271"/>
            <a:ext cx="8229600" cy="295209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CCDE96-5C52-3ACE-8228-4AB8853263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88"/>
          <a:stretch>
            <a:fillRect/>
          </a:stretch>
        </p:blipFill>
        <p:spPr>
          <a:xfrm>
            <a:off x="457200" y="1861511"/>
            <a:ext cx="8229600" cy="779113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D3D33368-940F-4C0C-747F-DDCE3231D5F5}"/>
              </a:ext>
            </a:extLst>
          </p:cNvPr>
          <p:cNvSpPr/>
          <p:nvPr/>
        </p:nvSpPr>
        <p:spPr>
          <a:xfrm>
            <a:off x="4156746" y="2769461"/>
            <a:ext cx="729842" cy="77911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ED69FE-E9DA-24F7-1ED6-16A88DBA97A9}"/>
              </a:ext>
            </a:extLst>
          </p:cNvPr>
          <p:cNvSpPr txBox="1">
            <a:spLocks/>
          </p:cNvSpPr>
          <p:nvPr/>
        </p:nvSpPr>
        <p:spPr>
          <a:xfrm>
            <a:off x="884419" y="274639"/>
            <a:ext cx="737516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4. Data Preview</a:t>
            </a:r>
            <a:endParaRPr lang="en-GB" sz="3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GB" sz="3100" dirty="0">
                <a:solidFill>
                  <a:schemeClr val="tx2"/>
                </a:solidFill>
              </a:rPr>
              <a:t>5. Models Used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Ridge Regression – linear model with L2 regularization</a:t>
            </a:r>
          </a:p>
          <a:p>
            <a:r>
              <a:rPr lang="en-US" sz="1600">
                <a:solidFill>
                  <a:schemeClr val="tx2"/>
                </a:solidFill>
              </a:rPr>
              <a:t>Random Forest – ensemble of decision trees </a:t>
            </a:r>
          </a:p>
          <a:p>
            <a:r>
              <a:rPr lang="en-US" sz="1600">
                <a:solidFill>
                  <a:schemeClr val="tx2"/>
                </a:solidFill>
              </a:rPr>
              <a:t>XGBoost – gradient boosted trees with regularization and fine control</a:t>
            </a:r>
          </a:p>
          <a:p>
            <a:r>
              <a:rPr lang="en-US" sz="1600">
                <a:solidFill>
                  <a:schemeClr val="tx2"/>
                </a:solidFill>
              </a:rPr>
              <a:t>All models trained on 2016–2023, evaluated on 2024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700" y="3984"/>
            <a:ext cx="7032474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0" y="3985"/>
            <a:ext cx="7329573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048" y="1542402"/>
            <a:ext cx="3890131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 Visualization and Interpretation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4155"/>
            <a:ext cx="1886210" cy="2174333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264295" y="4683666"/>
            <a:ext cx="1886211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508</Words>
  <Application>Microsoft Office PowerPoint</Application>
  <PresentationFormat>On-screen Show (4:3)</PresentationFormat>
  <Paragraphs>69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Electricity Consumption Forecasting </vt:lpstr>
      <vt:lpstr>1. Problem Definition</vt:lpstr>
      <vt:lpstr>2. Data Preprocessing</vt:lpstr>
      <vt:lpstr>3. Feature Engineering – Part 1</vt:lpstr>
      <vt:lpstr>3. Feature Engineering – Part 2</vt:lpstr>
      <vt:lpstr>4. Preprocessing Pipelines</vt:lpstr>
      <vt:lpstr>PowerPoint Presentation</vt:lpstr>
      <vt:lpstr>5. Models Used</vt:lpstr>
      <vt:lpstr>6. Visualization and Interpretation</vt:lpstr>
      <vt:lpstr>RIDGE</vt:lpstr>
      <vt:lpstr>RANDOM FOREST</vt:lpstr>
      <vt:lpstr>XGB</vt:lpstr>
      <vt:lpstr>7. Evaluation Metrics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Egehan Vardar</dc:creator>
  <cp:keywords/>
  <dc:description/>
  <cp:lastModifiedBy>Egehan Vardar</cp:lastModifiedBy>
  <cp:revision>16</cp:revision>
  <dcterms:created xsi:type="dcterms:W3CDTF">2025-06-11T10:38:29Z</dcterms:created>
  <dcterms:modified xsi:type="dcterms:W3CDTF">2025-06-11T13:29:08Z</dcterms:modified>
  <cp:category/>
</cp:coreProperties>
</file>