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6" r:id="rId9"/>
    <p:sldId id="267" r:id="rId10"/>
    <p:sldId id="272" r:id="rId11"/>
    <p:sldId id="271" r:id="rId12"/>
    <p:sldId id="268" r:id="rId13"/>
    <p:sldId id="269" r:id="rId14"/>
    <p:sldId id="270" r:id="rId15"/>
    <p:sldId id="264" r:id="rId16"/>
    <p:sldId id="265"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E31E3-EB72-4685-8E66-038F85DC9F72}" v="170" dt="2024-06-22T03:30:5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SH SONKAMBLE" userId="d212bb70a462ce15" providerId="LiveId" clId="{375E31E3-EB72-4685-8E66-038F85DC9F72}"/>
    <pc:docChg chg="undo custSel modSld sldOrd">
      <pc:chgData name="NAGESH SONKAMBLE" userId="d212bb70a462ce15" providerId="LiveId" clId="{375E31E3-EB72-4685-8E66-038F85DC9F72}" dt="2024-06-22T03:31:14.141" v="492" actId="1076"/>
      <pc:docMkLst>
        <pc:docMk/>
      </pc:docMkLst>
      <pc:sldChg chg="delSp modSp mod modTransition modAnim delDesignElem">
        <pc:chgData name="NAGESH SONKAMBLE" userId="d212bb70a462ce15" providerId="LiveId" clId="{375E31E3-EB72-4685-8E66-038F85DC9F72}" dt="2024-06-22T02:40:05.878" v="431"/>
        <pc:sldMkLst>
          <pc:docMk/>
          <pc:sldMk cId="774929039" sldId="257"/>
        </pc:sldMkLst>
        <pc:spChg chg="mod">
          <ac:chgData name="NAGESH SONKAMBLE" userId="d212bb70a462ce15" providerId="LiveId" clId="{375E31E3-EB72-4685-8E66-038F85DC9F72}" dt="2024-06-22T02:19:05.963" v="278" actId="20577"/>
          <ac:spMkLst>
            <pc:docMk/>
            <pc:sldMk cId="774929039" sldId="257"/>
            <ac:spMk id="4" creationId="{C4F27A85-9E80-7B31-42A8-1BDB6AA04AA8}"/>
          </ac:spMkLst>
        </pc:spChg>
        <pc:spChg chg="del">
          <ac:chgData name="NAGESH SONKAMBLE" userId="d212bb70a462ce15" providerId="LiveId" clId="{375E31E3-EB72-4685-8E66-038F85DC9F72}" dt="2024-06-22T01:32:12.300" v="33"/>
          <ac:spMkLst>
            <pc:docMk/>
            <pc:sldMk cId="774929039" sldId="257"/>
            <ac:spMk id="36" creationId="{F13C74B1-5B17-4795-BED0-7140497B445A}"/>
          </ac:spMkLst>
        </pc:spChg>
        <pc:spChg chg="del">
          <ac:chgData name="NAGESH SONKAMBLE" userId="d212bb70a462ce15" providerId="LiveId" clId="{375E31E3-EB72-4685-8E66-038F85DC9F72}" dt="2024-06-22T01:32:12.300" v="33"/>
          <ac:spMkLst>
            <pc:docMk/>
            <pc:sldMk cId="774929039" sldId="257"/>
            <ac:spMk id="37" creationId="{D4974D33-8DC5-464E-8C6D-BE58F0669C17}"/>
          </ac:spMkLst>
        </pc:spChg>
        <pc:picChg chg="mod">
          <ac:chgData name="NAGESH SONKAMBLE" userId="d212bb70a462ce15" providerId="LiveId" clId="{375E31E3-EB72-4685-8E66-038F85DC9F72}" dt="2024-06-22T02:19:20.935" v="279" actId="1076"/>
          <ac:picMkLst>
            <pc:docMk/>
            <pc:sldMk cId="774929039" sldId="257"/>
            <ac:picMk id="5" creationId="{2868243C-EA96-8DEC-3671-4A55468D31E3}"/>
          </ac:picMkLst>
        </pc:picChg>
      </pc:sldChg>
      <pc:sldChg chg="addSp delSp modSp mod modAnim">
        <pc:chgData name="NAGESH SONKAMBLE" userId="d212bb70a462ce15" providerId="LiveId" clId="{375E31E3-EB72-4685-8E66-038F85DC9F72}" dt="2024-06-22T02:47:59.135" v="462"/>
        <pc:sldMkLst>
          <pc:docMk/>
          <pc:sldMk cId="4116338181" sldId="258"/>
        </pc:sldMkLst>
        <pc:spChg chg="mod">
          <ac:chgData name="NAGESH SONKAMBLE" userId="d212bb70a462ce15" providerId="LiveId" clId="{375E31E3-EB72-4685-8E66-038F85DC9F72}" dt="2024-06-22T02:19:26.791" v="280" actId="207"/>
          <ac:spMkLst>
            <pc:docMk/>
            <pc:sldMk cId="4116338181" sldId="258"/>
            <ac:spMk id="2" creationId="{9086538C-8EE5-9E3E-4C09-EE5C9648D1A5}"/>
          </ac:spMkLst>
        </pc:spChg>
        <pc:spChg chg="del mod">
          <ac:chgData name="NAGESH SONKAMBLE" userId="d212bb70a462ce15" providerId="LiveId" clId="{375E31E3-EB72-4685-8E66-038F85DC9F72}" dt="2024-06-22T01:36:22.984" v="89" actId="478"/>
          <ac:spMkLst>
            <pc:docMk/>
            <pc:sldMk cId="4116338181" sldId="258"/>
            <ac:spMk id="3" creationId="{0D5302AE-6D22-02C6-471D-ADF18AEB5E15}"/>
          </ac:spMkLst>
        </pc:spChg>
        <pc:spChg chg="add mod">
          <ac:chgData name="NAGESH SONKAMBLE" userId="d212bb70a462ce15" providerId="LiveId" clId="{375E31E3-EB72-4685-8E66-038F85DC9F72}" dt="2024-06-22T01:37:48.369" v="112" actId="12"/>
          <ac:spMkLst>
            <pc:docMk/>
            <pc:sldMk cId="4116338181" sldId="258"/>
            <ac:spMk id="4" creationId="{E3033F45-D77F-FBB5-007E-382B58BEFA68}"/>
          </ac:spMkLst>
        </pc:spChg>
      </pc:sldChg>
      <pc:sldChg chg="delSp modSp mod modAnim delDesignElem">
        <pc:chgData name="NAGESH SONKAMBLE" userId="d212bb70a462ce15" providerId="LiveId" clId="{375E31E3-EB72-4685-8E66-038F85DC9F72}" dt="2024-06-22T02:45:38.244" v="450"/>
        <pc:sldMkLst>
          <pc:docMk/>
          <pc:sldMk cId="4207002082" sldId="259"/>
        </pc:sldMkLst>
        <pc:spChg chg="mod">
          <ac:chgData name="NAGESH SONKAMBLE" userId="d212bb70a462ce15" providerId="LiveId" clId="{375E31E3-EB72-4685-8E66-038F85DC9F72}" dt="2024-06-22T01:38:56.340" v="132" actId="20577"/>
          <ac:spMkLst>
            <pc:docMk/>
            <pc:sldMk cId="4207002082" sldId="259"/>
            <ac:spMk id="2" creationId="{C96828DE-B306-B806-CAE3-3A5517ED01E4}"/>
          </ac:spMkLst>
        </pc:spChg>
        <pc:spChg chg="del">
          <ac:chgData name="NAGESH SONKAMBLE" userId="d212bb70a462ce15" providerId="LiveId" clId="{375E31E3-EB72-4685-8E66-038F85DC9F72}" dt="2024-06-22T01:32:12.300" v="33"/>
          <ac:spMkLst>
            <pc:docMk/>
            <pc:sldMk cId="4207002082" sldId="259"/>
            <ac:spMk id="61" creationId="{7C98A213-5994-475E-B327-DC6EC27FBA8B}"/>
          </ac:spMkLst>
        </pc:spChg>
        <pc:spChg chg="del">
          <ac:chgData name="NAGESH SONKAMBLE" userId="d212bb70a462ce15" providerId="LiveId" clId="{375E31E3-EB72-4685-8E66-038F85DC9F72}" dt="2024-06-22T01:32:12.300" v="33"/>
          <ac:spMkLst>
            <pc:docMk/>
            <pc:sldMk cId="4207002082" sldId="259"/>
            <ac:spMk id="62" creationId="{4B030A0D-0DAD-4A99-89BB-419527D6A64B}"/>
          </ac:spMkLst>
        </pc:spChg>
        <pc:grpChg chg="mod">
          <ac:chgData name="NAGESH SONKAMBLE" userId="d212bb70a462ce15" providerId="LiveId" clId="{375E31E3-EB72-4685-8E66-038F85DC9F72}" dt="2024-06-22T01:38:34.587" v="115" actId="1076"/>
          <ac:grpSpMkLst>
            <pc:docMk/>
            <pc:sldMk cId="4207002082" sldId="259"/>
            <ac:grpSpMk id="5" creationId="{E7F85DA9-81F1-A73A-9601-57F57EAB3973}"/>
          </ac:grpSpMkLst>
        </pc:grpChg>
        <pc:picChg chg="mod">
          <ac:chgData name="NAGESH SONKAMBLE" userId="d212bb70a462ce15" providerId="LiveId" clId="{375E31E3-EB72-4685-8E66-038F85DC9F72}" dt="2024-06-22T01:38:36.392" v="116" actId="1076"/>
          <ac:picMkLst>
            <pc:docMk/>
            <pc:sldMk cId="4207002082" sldId="259"/>
            <ac:picMk id="8" creationId="{99F219A5-D4A9-A7DD-2D81-ADFFCEA1B09A}"/>
          </ac:picMkLst>
        </pc:picChg>
        <pc:picChg chg="mod">
          <ac:chgData name="NAGESH SONKAMBLE" userId="d212bb70a462ce15" providerId="LiveId" clId="{375E31E3-EB72-4685-8E66-038F85DC9F72}" dt="2024-06-22T01:38:39.110" v="117" actId="1076"/>
          <ac:picMkLst>
            <pc:docMk/>
            <pc:sldMk cId="4207002082" sldId="259"/>
            <ac:picMk id="9" creationId="{486F1FE6-94F0-3424-B937-1707E8BBBF34}"/>
          </ac:picMkLst>
        </pc:picChg>
      </pc:sldChg>
      <pc:sldChg chg="delSp modSp mod modAnim delDesignElem">
        <pc:chgData name="NAGESH SONKAMBLE" userId="d212bb70a462ce15" providerId="LiveId" clId="{375E31E3-EB72-4685-8E66-038F85DC9F72}" dt="2024-06-22T02:46:11.149" v="454"/>
        <pc:sldMkLst>
          <pc:docMk/>
          <pc:sldMk cId="3956468892" sldId="260"/>
        </pc:sldMkLst>
        <pc:spChg chg="mod">
          <ac:chgData name="NAGESH SONKAMBLE" userId="d212bb70a462ce15" providerId="LiveId" clId="{375E31E3-EB72-4685-8E66-038F85DC9F72}" dt="2024-06-22T01:39:20.958" v="136" actId="114"/>
          <ac:spMkLst>
            <pc:docMk/>
            <pc:sldMk cId="3956468892" sldId="260"/>
            <ac:spMk id="2" creationId="{8C0EC5B0-19C0-868E-5574-7BF4395DDDA2}"/>
          </ac:spMkLst>
        </pc:spChg>
        <pc:spChg chg="mod">
          <ac:chgData name="NAGESH SONKAMBLE" userId="d212bb70a462ce15" providerId="LiveId" clId="{375E31E3-EB72-4685-8E66-038F85DC9F72}" dt="2024-06-22T02:20:19.272" v="284" actId="14100"/>
          <ac:spMkLst>
            <pc:docMk/>
            <pc:sldMk cId="3956468892" sldId="260"/>
            <ac:spMk id="3" creationId="{F391F7ED-53AA-C7B0-EAB8-B573AED16812}"/>
          </ac:spMkLst>
        </pc:spChg>
        <pc:spChg chg="del">
          <ac:chgData name="NAGESH SONKAMBLE" userId="d212bb70a462ce15" providerId="LiveId" clId="{375E31E3-EB72-4685-8E66-038F85DC9F72}" dt="2024-06-22T01:32:12.300" v="33"/>
          <ac:spMkLst>
            <pc:docMk/>
            <pc:sldMk cId="3956468892" sldId="260"/>
            <ac:spMk id="29" creationId="{13EFA6C3-82DC-4131-9929-2523E6FD0B81}"/>
          </ac:spMkLst>
        </pc:spChg>
        <pc:spChg chg="del">
          <ac:chgData name="NAGESH SONKAMBLE" userId="d212bb70a462ce15" providerId="LiveId" clId="{375E31E3-EB72-4685-8E66-038F85DC9F72}" dt="2024-06-22T01:32:12.300" v="33"/>
          <ac:spMkLst>
            <pc:docMk/>
            <pc:sldMk cId="3956468892" sldId="260"/>
            <ac:spMk id="31" creationId="{AEC9469E-14CA-4358-BABC-CBF836A6142D}"/>
          </ac:spMkLst>
        </pc:spChg>
        <pc:spChg chg="del">
          <ac:chgData name="NAGESH SONKAMBLE" userId="d212bb70a462ce15" providerId="LiveId" clId="{375E31E3-EB72-4685-8E66-038F85DC9F72}" dt="2024-06-22T01:32:12.300" v="33"/>
          <ac:spMkLst>
            <pc:docMk/>
            <pc:sldMk cId="3956468892" sldId="260"/>
            <ac:spMk id="33" creationId="{048EB4C9-ACAF-4CCA-BA6E-9314431923B2}"/>
          </ac:spMkLst>
        </pc:spChg>
      </pc:sldChg>
      <pc:sldChg chg="delSp modSp mod modAnim delDesignElem">
        <pc:chgData name="NAGESH SONKAMBLE" userId="d212bb70a462ce15" providerId="LiveId" clId="{375E31E3-EB72-4685-8E66-038F85DC9F72}" dt="2024-06-22T02:46:44.712" v="458"/>
        <pc:sldMkLst>
          <pc:docMk/>
          <pc:sldMk cId="2112243513" sldId="261"/>
        </pc:sldMkLst>
        <pc:spChg chg="mod">
          <ac:chgData name="NAGESH SONKAMBLE" userId="d212bb70a462ce15" providerId="LiveId" clId="{375E31E3-EB72-4685-8E66-038F85DC9F72}" dt="2024-06-22T01:40:26.694" v="140" actId="114"/>
          <ac:spMkLst>
            <pc:docMk/>
            <pc:sldMk cId="2112243513" sldId="261"/>
            <ac:spMk id="2" creationId="{B5168798-98DA-A822-6E15-FA1FF687531C}"/>
          </ac:spMkLst>
        </pc:spChg>
        <pc:spChg chg="del">
          <ac:chgData name="NAGESH SONKAMBLE" userId="d212bb70a462ce15" providerId="LiveId" clId="{375E31E3-EB72-4685-8E66-038F85DC9F72}" dt="2024-06-22T01:32:12.300" v="33"/>
          <ac:spMkLst>
            <pc:docMk/>
            <pc:sldMk cId="2112243513" sldId="261"/>
            <ac:spMk id="8" creationId="{C3896A03-3945-419A-B66B-4EE266EDD152}"/>
          </ac:spMkLst>
        </pc:spChg>
        <pc:spChg chg="del">
          <ac:chgData name="NAGESH SONKAMBLE" userId="d212bb70a462ce15" providerId="LiveId" clId="{375E31E3-EB72-4685-8E66-038F85DC9F72}" dt="2024-06-22T01:32:12.300" v="33"/>
          <ac:spMkLst>
            <pc:docMk/>
            <pc:sldMk cId="2112243513" sldId="261"/>
            <ac:spMk id="10" creationId="{B34F5AD2-EDBD-4BBD-A55C-EAFFD0C7097A}"/>
          </ac:spMkLst>
        </pc:spChg>
      </pc:sldChg>
      <pc:sldChg chg="modSp mod modAnim">
        <pc:chgData name="NAGESH SONKAMBLE" userId="d212bb70a462ce15" providerId="LiveId" clId="{375E31E3-EB72-4685-8E66-038F85DC9F72}" dt="2024-06-22T02:25:04.062" v="323"/>
        <pc:sldMkLst>
          <pc:docMk/>
          <pc:sldMk cId="2866385988" sldId="262"/>
        </pc:sldMkLst>
        <pc:spChg chg="mod">
          <ac:chgData name="NAGESH SONKAMBLE" userId="d212bb70a462ce15" providerId="LiveId" clId="{375E31E3-EB72-4685-8E66-038F85DC9F72}" dt="2024-06-22T01:40:57.378" v="145" actId="114"/>
          <ac:spMkLst>
            <pc:docMk/>
            <pc:sldMk cId="2866385988" sldId="262"/>
            <ac:spMk id="2" creationId="{D73ECD6E-2EB2-3036-1D58-60811F49FBB1}"/>
          </ac:spMkLst>
        </pc:spChg>
        <pc:graphicFrameChg chg="mod">
          <ac:chgData name="NAGESH SONKAMBLE" userId="d212bb70a462ce15" providerId="LiveId" clId="{375E31E3-EB72-4685-8E66-038F85DC9F72}" dt="2024-06-22T02:20:48.677" v="285" actId="1076"/>
          <ac:graphicFrameMkLst>
            <pc:docMk/>
            <pc:sldMk cId="2866385988" sldId="262"/>
            <ac:graphicFrameMk id="15" creationId="{4136E262-7E33-C34D-4732-EC6EB4AB6FBD}"/>
          </ac:graphicFrameMkLst>
        </pc:graphicFrameChg>
      </pc:sldChg>
      <pc:sldChg chg="delSp modSp mod modAnim delDesignElem">
        <pc:chgData name="NAGESH SONKAMBLE" userId="d212bb70a462ce15" providerId="LiveId" clId="{375E31E3-EB72-4685-8E66-038F85DC9F72}" dt="2024-06-22T02:25:24.069" v="326"/>
        <pc:sldMkLst>
          <pc:docMk/>
          <pc:sldMk cId="559302676" sldId="263"/>
        </pc:sldMkLst>
        <pc:spChg chg="mod">
          <ac:chgData name="NAGESH SONKAMBLE" userId="d212bb70a462ce15" providerId="LiveId" clId="{375E31E3-EB72-4685-8E66-038F85DC9F72}" dt="2024-06-22T01:42:21.594" v="165" actId="114"/>
          <ac:spMkLst>
            <pc:docMk/>
            <pc:sldMk cId="559302676" sldId="263"/>
            <ac:spMk id="2" creationId="{08F1D2A9-A92D-EEDC-D283-0706546F05FC}"/>
          </ac:spMkLst>
        </pc:spChg>
        <pc:spChg chg="del">
          <ac:chgData name="NAGESH SONKAMBLE" userId="d212bb70a462ce15" providerId="LiveId" clId="{375E31E3-EB72-4685-8E66-038F85DC9F72}" dt="2024-06-22T01:32:12.300" v="33"/>
          <ac:spMkLst>
            <pc:docMk/>
            <pc:sldMk cId="559302676" sldId="263"/>
            <ac:spMk id="8" creationId="{100EDD19-6802-4EC3-95CE-CFFAB042CFD6}"/>
          </ac:spMkLst>
        </pc:spChg>
        <pc:spChg chg="del">
          <ac:chgData name="NAGESH SONKAMBLE" userId="d212bb70a462ce15" providerId="LiveId" clId="{375E31E3-EB72-4685-8E66-038F85DC9F72}" dt="2024-06-22T01:32:12.300" v="33"/>
          <ac:spMkLst>
            <pc:docMk/>
            <pc:sldMk cId="559302676" sldId="263"/>
            <ac:spMk id="10" creationId="{DB17E863-922E-4C26-BD64-E8FD41D28661}"/>
          </ac:spMkLst>
        </pc:spChg>
      </pc:sldChg>
      <pc:sldChg chg="addSp delSp modSp mod ord modAnim delDesignElem">
        <pc:chgData name="NAGESH SONKAMBLE" userId="d212bb70a462ce15" providerId="LiveId" clId="{375E31E3-EB72-4685-8E66-038F85DC9F72}" dt="2024-06-22T03:31:14.141" v="492" actId="1076"/>
        <pc:sldMkLst>
          <pc:docMk/>
          <pc:sldMk cId="1417865752" sldId="264"/>
        </pc:sldMkLst>
        <pc:spChg chg="mod">
          <ac:chgData name="NAGESH SONKAMBLE" userId="d212bb70a462ce15" providerId="LiveId" clId="{375E31E3-EB72-4685-8E66-038F85DC9F72}" dt="2024-06-22T01:42:32.461" v="166" actId="114"/>
          <ac:spMkLst>
            <pc:docMk/>
            <pc:sldMk cId="1417865752" sldId="264"/>
            <ac:spMk id="2" creationId="{3F7B3BC2-34C3-4B92-426C-FE8B327B2706}"/>
          </ac:spMkLst>
        </pc:spChg>
        <pc:spChg chg="mod">
          <ac:chgData name="NAGESH SONKAMBLE" userId="d212bb70a462ce15" providerId="LiveId" clId="{375E31E3-EB72-4685-8E66-038F85DC9F72}" dt="2024-06-22T03:31:14.141" v="492" actId="1076"/>
          <ac:spMkLst>
            <pc:docMk/>
            <pc:sldMk cId="1417865752" sldId="264"/>
            <ac:spMk id="3" creationId="{CEBE1424-15A8-8328-5DA6-B054139EFAC7}"/>
          </ac:spMkLst>
        </pc:spChg>
        <pc:spChg chg="del">
          <ac:chgData name="NAGESH SONKAMBLE" userId="d212bb70a462ce15" providerId="LiveId" clId="{375E31E3-EB72-4685-8E66-038F85DC9F72}" dt="2024-06-22T01:32:12.300" v="33"/>
          <ac:spMkLst>
            <pc:docMk/>
            <pc:sldMk cId="1417865752" sldId="264"/>
            <ac:spMk id="17" creationId="{2B97F24A-32CE-4C1C-A50D-3016B394DCFB}"/>
          </ac:spMkLst>
        </pc:spChg>
        <pc:spChg chg="del">
          <ac:chgData name="NAGESH SONKAMBLE" userId="d212bb70a462ce15" providerId="LiveId" clId="{375E31E3-EB72-4685-8E66-038F85DC9F72}" dt="2024-06-22T01:32:12.300" v="33"/>
          <ac:spMkLst>
            <pc:docMk/>
            <pc:sldMk cId="1417865752" sldId="264"/>
            <ac:spMk id="19" creationId="{6357EC4F-235E-4222-A36F-C7878ACE37F2}"/>
          </ac:spMkLst>
        </pc:spChg>
        <pc:picChg chg="del">
          <ac:chgData name="NAGESH SONKAMBLE" userId="d212bb70a462ce15" providerId="LiveId" clId="{375E31E3-EB72-4685-8E66-038F85DC9F72}" dt="2024-06-22T01:45:52.548" v="167" actId="478"/>
          <ac:picMkLst>
            <pc:docMk/>
            <pc:sldMk cId="1417865752" sldId="264"/>
            <ac:picMk id="5" creationId="{6E91BE53-7D4D-92AF-8629-3F59A5EB80EB}"/>
          </ac:picMkLst>
        </pc:picChg>
        <pc:picChg chg="add del mod">
          <ac:chgData name="NAGESH SONKAMBLE" userId="d212bb70a462ce15" providerId="LiveId" clId="{375E31E3-EB72-4685-8E66-038F85DC9F72}" dt="2024-06-22T01:46:14.670" v="171" actId="478"/>
          <ac:picMkLst>
            <pc:docMk/>
            <pc:sldMk cId="1417865752" sldId="264"/>
            <ac:picMk id="6" creationId="{C59D5D2D-3C73-DD9E-BF86-70234E811A0A}"/>
          </ac:picMkLst>
        </pc:picChg>
        <pc:picChg chg="add mod">
          <ac:chgData name="NAGESH SONKAMBLE" userId="d212bb70a462ce15" providerId="LiveId" clId="{375E31E3-EB72-4685-8E66-038F85DC9F72}" dt="2024-06-22T01:46:43.583" v="174" actId="1076"/>
          <ac:picMkLst>
            <pc:docMk/>
            <pc:sldMk cId="1417865752" sldId="264"/>
            <ac:picMk id="8" creationId="{EBD3769B-43AD-D5A0-6FFB-45FADDFFB71B}"/>
          </ac:picMkLst>
        </pc:picChg>
      </pc:sldChg>
      <pc:sldChg chg="addSp delSp modSp mod ord modAnim delDesignElem">
        <pc:chgData name="NAGESH SONKAMBLE" userId="d212bb70a462ce15" providerId="LiveId" clId="{375E31E3-EB72-4685-8E66-038F85DC9F72}" dt="2024-06-22T02:33:00.492" v="358"/>
        <pc:sldMkLst>
          <pc:docMk/>
          <pc:sldMk cId="2345767763" sldId="265"/>
        </pc:sldMkLst>
        <pc:spChg chg="add mod">
          <ac:chgData name="NAGESH SONKAMBLE" userId="d212bb70a462ce15" providerId="LiveId" clId="{375E31E3-EB72-4685-8E66-038F85DC9F72}" dt="2024-06-22T01:32:12.300" v="33"/>
          <ac:spMkLst>
            <pc:docMk/>
            <pc:sldMk cId="2345767763" sldId="265"/>
            <ac:spMk id="3" creationId="{541069B8-7ED0-B33D-8ADF-7669E6348513}"/>
          </ac:spMkLst>
        </pc:spChg>
        <pc:spChg chg="del">
          <ac:chgData name="NAGESH SONKAMBLE" userId="d212bb70a462ce15" providerId="LiveId" clId="{375E31E3-EB72-4685-8E66-038F85DC9F72}" dt="2024-06-22T01:32:12.300" v="33"/>
          <ac:spMkLst>
            <pc:docMk/>
            <pc:sldMk cId="2345767763" sldId="265"/>
            <ac:spMk id="10" creationId="{42A4FC2C-047E-45A5-965D-8E1E3BF09BC6}"/>
          </ac:spMkLst>
        </pc:spChg>
        <pc:picChg chg="del">
          <ac:chgData name="NAGESH SONKAMBLE" userId="d212bb70a462ce15" providerId="LiveId" clId="{375E31E3-EB72-4685-8E66-038F85DC9F72}" dt="2024-06-21T11:59:37.128" v="0" actId="478"/>
          <ac:picMkLst>
            <pc:docMk/>
            <pc:sldMk cId="2345767763" sldId="265"/>
            <ac:picMk id="5" creationId="{8DA59788-2757-22AF-49A5-D80E39FD9E24}"/>
          </ac:picMkLst>
        </pc:picChg>
        <pc:picChg chg="add mod">
          <ac:chgData name="NAGESH SONKAMBLE" userId="d212bb70a462ce15" providerId="LiveId" clId="{375E31E3-EB72-4685-8E66-038F85DC9F72}" dt="2024-06-21T11:59:44.786" v="3" actId="14100"/>
          <ac:picMkLst>
            <pc:docMk/>
            <pc:sldMk cId="2345767763" sldId="265"/>
            <ac:picMk id="6" creationId="{7B699567-8143-E860-CC68-22B25C0B478A}"/>
          </ac:picMkLst>
        </pc:picChg>
      </pc:sldChg>
      <pc:sldChg chg="modSp mod modAnim">
        <pc:chgData name="NAGESH SONKAMBLE" userId="d212bb70a462ce15" providerId="LiveId" clId="{375E31E3-EB72-4685-8E66-038F85DC9F72}" dt="2024-06-22T02:28:22.512" v="336"/>
        <pc:sldMkLst>
          <pc:docMk/>
          <pc:sldMk cId="1442808998" sldId="266"/>
        </pc:sldMkLst>
        <pc:spChg chg="mod">
          <ac:chgData name="NAGESH SONKAMBLE" userId="d212bb70a462ce15" providerId="LiveId" clId="{375E31E3-EB72-4685-8E66-038F85DC9F72}" dt="2024-06-22T01:47:24.602" v="183" actId="13926"/>
          <ac:spMkLst>
            <pc:docMk/>
            <pc:sldMk cId="1442808998" sldId="266"/>
            <ac:spMk id="2" creationId="{095844C1-1529-88A4-649C-62B06D805E20}"/>
          </ac:spMkLst>
        </pc:spChg>
        <pc:spChg chg="mod">
          <ac:chgData name="NAGESH SONKAMBLE" userId="d212bb70a462ce15" providerId="LiveId" clId="{375E31E3-EB72-4685-8E66-038F85DC9F72}" dt="2024-06-22T01:47:13.247" v="180" actId="27636"/>
          <ac:spMkLst>
            <pc:docMk/>
            <pc:sldMk cId="1442808998" sldId="266"/>
            <ac:spMk id="3" creationId="{061C4555-A069-86E3-C538-7E1847A31529}"/>
          </ac:spMkLst>
        </pc:spChg>
        <pc:graphicFrameChg chg="mod">
          <ac:chgData name="NAGESH SONKAMBLE" userId="d212bb70a462ce15" providerId="LiveId" clId="{375E31E3-EB72-4685-8E66-038F85DC9F72}" dt="2024-06-22T01:49:48.768" v="196" actId="27636"/>
          <ac:graphicFrameMkLst>
            <pc:docMk/>
            <pc:sldMk cId="1442808998" sldId="266"/>
            <ac:graphicFrameMk id="4" creationId="{20209A26-382D-487B-8AC8-641CB14B28AC}"/>
          </ac:graphicFrameMkLst>
        </pc:graphicFrameChg>
      </pc:sldChg>
      <pc:sldChg chg="delSp modAnim delDesignElem">
        <pc:chgData name="NAGESH SONKAMBLE" userId="d212bb70a462ce15" providerId="LiveId" clId="{375E31E3-EB72-4685-8E66-038F85DC9F72}" dt="2024-06-22T02:28:28.484" v="337"/>
        <pc:sldMkLst>
          <pc:docMk/>
          <pc:sldMk cId="3270576306" sldId="267"/>
        </pc:sldMkLst>
        <pc:spChg chg="del">
          <ac:chgData name="NAGESH SONKAMBLE" userId="d212bb70a462ce15" providerId="LiveId" clId="{375E31E3-EB72-4685-8E66-038F85DC9F72}" dt="2024-06-22T01:32:12.300" v="33"/>
          <ac:spMkLst>
            <pc:docMk/>
            <pc:sldMk cId="3270576306" sldId="267"/>
            <ac:spMk id="9" creationId="{32BC26D8-82FB-445E-AA49-62A77D7C1EE0}"/>
          </ac:spMkLst>
        </pc:spChg>
        <pc:spChg chg="del">
          <ac:chgData name="NAGESH SONKAMBLE" userId="d212bb70a462ce15" providerId="LiveId" clId="{375E31E3-EB72-4685-8E66-038F85DC9F72}" dt="2024-06-22T01:32:12.300" v="33"/>
          <ac:spMkLst>
            <pc:docMk/>
            <pc:sldMk cId="3270576306" sldId="267"/>
            <ac:spMk id="11" creationId="{CB44330D-EA18-4254-AA95-EB49948539B8}"/>
          </ac:spMkLst>
        </pc:spChg>
      </pc:sldChg>
      <pc:sldChg chg="delSp modSp mod modAnim delDesignElem">
        <pc:chgData name="NAGESH SONKAMBLE" userId="d212bb70a462ce15" providerId="LiveId" clId="{375E31E3-EB72-4685-8E66-038F85DC9F72}" dt="2024-06-22T02:29:00.843" v="343"/>
        <pc:sldMkLst>
          <pc:docMk/>
          <pc:sldMk cId="810016262" sldId="268"/>
        </pc:sldMkLst>
        <pc:spChg chg="mod">
          <ac:chgData name="NAGESH SONKAMBLE" userId="d212bb70a462ce15" providerId="LiveId" clId="{375E31E3-EB72-4685-8E66-038F85DC9F72}" dt="2024-06-22T02:11:32.331" v="214" actId="114"/>
          <ac:spMkLst>
            <pc:docMk/>
            <pc:sldMk cId="810016262" sldId="268"/>
            <ac:spMk id="2" creationId="{9D42F926-D1BD-0ECE-3127-A561669D60C7}"/>
          </ac:spMkLst>
        </pc:spChg>
        <pc:spChg chg="del">
          <ac:chgData name="NAGESH SONKAMBLE" userId="d212bb70a462ce15" providerId="LiveId" clId="{375E31E3-EB72-4685-8E66-038F85DC9F72}" dt="2024-06-22T01:32:12.300" v="33"/>
          <ac:spMkLst>
            <pc:docMk/>
            <pc:sldMk cId="810016262" sldId="268"/>
            <ac:spMk id="12" creationId="{2B97F24A-32CE-4C1C-A50D-3016B394DCFB}"/>
          </ac:spMkLst>
        </pc:spChg>
        <pc:spChg chg="del">
          <ac:chgData name="NAGESH SONKAMBLE" userId="d212bb70a462ce15" providerId="LiveId" clId="{375E31E3-EB72-4685-8E66-038F85DC9F72}" dt="2024-06-22T01:32:12.300" v="33"/>
          <ac:spMkLst>
            <pc:docMk/>
            <pc:sldMk cId="810016262" sldId="268"/>
            <ac:spMk id="14" creationId="{CD8B4F24-440B-49E9-B85D-733523DC064B}"/>
          </ac:spMkLst>
        </pc:spChg>
        <pc:picChg chg="mod">
          <ac:chgData name="NAGESH SONKAMBLE" userId="d212bb70a462ce15" providerId="LiveId" clId="{375E31E3-EB72-4685-8E66-038F85DC9F72}" dt="2024-06-22T02:09:39.304" v="211" actId="14100"/>
          <ac:picMkLst>
            <pc:docMk/>
            <pc:sldMk cId="810016262" sldId="268"/>
            <ac:picMk id="5" creationId="{1935E9E3-3953-8A47-C5E6-6C52BFCE0FDB}"/>
          </ac:picMkLst>
        </pc:picChg>
      </pc:sldChg>
      <pc:sldChg chg="addSp delSp modSp mod modAnim">
        <pc:chgData name="NAGESH SONKAMBLE" userId="d212bb70a462ce15" providerId="LiveId" clId="{375E31E3-EB72-4685-8E66-038F85DC9F72}" dt="2024-06-22T02:29:06.993" v="344"/>
        <pc:sldMkLst>
          <pc:docMk/>
          <pc:sldMk cId="1438561434" sldId="269"/>
        </pc:sldMkLst>
        <pc:spChg chg="add del mod">
          <ac:chgData name="NAGESH SONKAMBLE" userId="d212bb70a462ce15" providerId="LiveId" clId="{375E31E3-EB72-4685-8E66-038F85DC9F72}" dt="2024-06-22T02:09:40.853" v="213" actId="478"/>
          <ac:spMkLst>
            <pc:docMk/>
            <pc:sldMk cId="1438561434" sldId="269"/>
            <ac:spMk id="3" creationId="{F2E4327F-284D-9A8B-D6E7-ABC33870EF27}"/>
          </ac:spMkLst>
        </pc:spChg>
        <pc:picChg chg="add del">
          <ac:chgData name="NAGESH SONKAMBLE" userId="d212bb70a462ce15" providerId="LiveId" clId="{375E31E3-EB72-4685-8E66-038F85DC9F72}" dt="2024-06-22T02:09:39.917" v="212" actId="22"/>
          <ac:picMkLst>
            <pc:docMk/>
            <pc:sldMk cId="1438561434" sldId="269"/>
            <ac:picMk id="5" creationId="{8ABC89B5-57A8-E6E2-35D7-7DC1291B3E00}"/>
          </ac:picMkLst>
        </pc:picChg>
        <pc:picChg chg="add del">
          <ac:chgData name="NAGESH SONKAMBLE" userId="d212bb70a462ce15" providerId="LiveId" clId="{375E31E3-EB72-4685-8E66-038F85DC9F72}" dt="2024-06-22T02:09:40.853" v="213" actId="478"/>
          <ac:picMkLst>
            <pc:docMk/>
            <pc:sldMk cId="1438561434" sldId="269"/>
            <ac:picMk id="10" creationId="{591E0C26-FA12-9D34-A89C-B191D47084D8}"/>
          </ac:picMkLst>
        </pc:picChg>
      </pc:sldChg>
      <pc:sldChg chg="modSp mod modAnim">
        <pc:chgData name="NAGESH SONKAMBLE" userId="d212bb70a462ce15" providerId="LiveId" clId="{375E31E3-EB72-4685-8E66-038F85DC9F72}" dt="2024-06-22T02:29:17.561" v="345"/>
        <pc:sldMkLst>
          <pc:docMk/>
          <pc:sldMk cId="1121003692" sldId="270"/>
        </pc:sldMkLst>
        <pc:spChg chg="mod">
          <ac:chgData name="NAGESH SONKAMBLE" userId="d212bb70a462ce15" providerId="LiveId" clId="{375E31E3-EB72-4685-8E66-038F85DC9F72}" dt="2024-06-22T01:47:56.429" v="186" actId="114"/>
          <ac:spMkLst>
            <pc:docMk/>
            <pc:sldMk cId="1121003692" sldId="270"/>
            <ac:spMk id="2" creationId="{E18B202B-2B53-CC69-1CC1-0B1568FC1D1F}"/>
          </ac:spMkLst>
        </pc:spChg>
        <pc:graphicFrameChg chg="mod">
          <ac:chgData name="NAGESH SONKAMBLE" userId="d212bb70a462ce15" providerId="LiveId" clId="{375E31E3-EB72-4685-8E66-038F85DC9F72}" dt="2024-06-22T01:50:15.929" v="199" actId="208"/>
          <ac:graphicFrameMkLst>
            <pc:docMk/>
            <pc:sldMk cId="1121003692" sldId="270"/>
            <ac:graphicFrameMk id="4" creationId="{7BA19137-F6ED-B280-880E-B44AA98DE5B0}"/>
          </ac:graphicFrameMkLst>
        </pc:graphicFrameChg>
      </pc:sldChg>
      <pc:sldChg chg="delSp modSp mod ord modTransition modAnim delDesignElem">
        <pc:chgData name="NAGESH SONKAMBLE" userId="d212bb70a462ce15" providerId="LiveId" clId="{375E31E3-EB72-4685-8E66-038F85DC9F72}" dt="2024-06-22T02:39:31.744" v="424"/>
        <pc:sldMkLst>
          <pc:docMk/>
          <pc:sldMk cId="3248501919" sldId="271"/>
        </pc:sldMkLst>
        <pc:spChg chg="mod">
          <ac:chgData name="NAGESH SONKAMBLE" userId="d212bb70a462ce15" providerId="LiveId" clId="{375E31E3-EB72-4685-8E66-038F85DC9F72}" dt="2024-06-22T01:48:18.204" v="192" actId="20577"/>
          <ac:spMkLst>
            <pc:docMk/>
            <pc:sldMk cId="3248501919" sldId="271"/>
            <ac:spMk id="2" creationId="{472518B4-5E0D-5297-7FC6-525E05B9E745}"/>
          </ac:spMkLst>
        </pc:spChg>
        <pc:spChg chg="del">
          <ac:chgData name="NAGESH SONKAMBLE" userId="d212bb70a462ce15" providerId="LiveId" clId="{375E31E3-EB72-4685-8E66-038F85DC9F72}" dt="2024-06-22T01:32:12.300" v="33"/>
          <ac:spMkLst>
            <pc:docMk/>
            <pc:sldMk cId="3248501919" sldId="271"/>
            <ac:spMk id="14" creationId="{AA857166-A416-4C5E-8AA9-5D5D1E13D151}"/>
          </ac:spMkLst>
        </pc:spChg>
        <pc:spChg chg="del">
          <ac:chgData name="NAGESH SONKAMBLE" userId="d212bb70a462ce15" providerId="LiveId" clId="{375E31E3-EB72-4685-8E66-038F85DC9F72}" dt="2024-06-22T01:32:12.300" v="33"/>
          <ac:spMkLst>
            <pc:docMk/>
            <pc:sldMk cId="3248501919" sldId="271"/>
            <ac:spMk id="16" creationId="{13A48C6C-3CC4-4EE5-A773-EC1EB7F59CD4}"/>
          </ac:spMkLst>
        </pc:spChg>
        <pc:spChg chg="del">
          <ac:chgData name="NAGESH SONKAMBLE" userId="d212bb70a462ce15" providerId="LiveId" clId="{375E31E3-EB72-4685-8E66-038F85DC9F72}" dt="2024-06-22T01:32:12.300" v="33"/>
          <ac:spMkLst>
            <pc:docMk/>
            <pc:sldMk cId="3248501919" sldId="271"/>
            <ac:spMk id="18" creationId="{F489C2E0-4895-4B72-85EA-7EE9FAFFDC7E}"/>
          </ac:spMkLst>
        </pc:spChg>
        <pc:picChg chg="mod">
          <ac:chgData name="NAGESH SONKAMBLE" userId="d212bb70a462ce15" providerId="LiveId" clId="{375E31E3-EB72-4685-8E66-038F85DC9F72}" dt="2024-06-22T01:50:29.660" v="201" actId="208"/>
          <ac:picMkLst>
            <pc:docMk/>
            <pc:sldMk cId="3248501919" sldId="271"/>
            <ac:picMk id="9" creationId="{BB1D5EE4-E011-C1AC-FF4C-B4334D06A283}"/>
          </ac:picMkLst>
        </pc:picChg>
      </pc:sldChg>
      <pc:sldChg chg="addSp delSp modSp mod ord modAnim delDesignElem">
        <pc:chgData name="NAGESH SONKAMBLE" userId="d212bb70a462ce15" providerId="LiveId" clId="{375E31E3-EB72-4685-8E66-038F85DC9F72}" dt="2024-06-22T02:47:11.736" v="460"/>
        <pc:sldMkLst>
          <pc:docMk/>
          <pc:sldMk cId="2343664014" sldId="272"/>
        </pc:sldMkLst>
        <pc:spChg chg="add mod">
          <ac:chgData name="NAGESH SONKAMBLE" userId="d212bb70a462ce15" providerId="LiveId" clId="{375E31E3-EB72-4685-8E66-038F85DC9F72}" dt="2024-06-22T02:37:29.511" v="421" actId="20577"/>
          <ac:spMkLst>
            <pc:docMk/>
            <pc:sldMk cId="2343664014" sldId="272"/>
            <ac:spMk id="2" creationId="{71820B11-0439-5C6E-0D94-9D3602B84669}"/>
          </ac:spMkLst>
        </pc:spChg>
        <pc:spChg chg="del">
          <ac:chgData name="NAGESH SONKAMBLE" userId="d212bb70a462ce15" providerId="LiveId" clId="{375E31E3-EB72-4685-8E66-038F85DC9F72}" dt="2024-06-22T01:32:12.300" v="33"/>
          <ac:spMkLst>
            <pc:docMk/>
            <pc:sldMk cId="2343664014" sldId="272"/>
            <ac:spMk id="10" creationId="{32BC26D8-82FB-445E-AA49-62A77D7C1EE0}"/>
          </ac:spMkLst>
        </pc:spChg>
        <pc:spChg chg="del">
          <ac:chgData name="NAGESH SONKAMBLE" userId="d212bb70a462ce15" providerId="LiveId" clId="{375E31E3-EB72-4685-8E66-038F85DC9F72}" dt="2024-06-22T01:32:12.300" v="33"/>
          <ac:spMkLst>
            <pc:docMk/>
            <pc:sldMk cId="2343664014" sldId="272"/>
            <ac:spMk id="12" creationId="{CB44330D-EA18-4254-AA95-EB49948539B8}"/>
          </ac:spMkLst>
        </pc:spChg>
        <pc:picChg chg="mod">
          <ac:chgData name="NAGESH SONKAMBLE" userId="d212bb70a462ce15" providerId="LiveId" clId="{375E31E3-EB72-4685-8E66-038F85DC9F72}" dt="2024-06-22T02:35:02.893" v="365" actId="1076"/>
          <ac:picMkLst>
            <pc:docMk/>
            <pc:sldMk cId="2343664014" sldId="272"/>
            <ac:picMk id="5" creationId="{4D11A9A0-EAC1-81A8-FE43-701EA13B327E}"/>
          </ac:picMkLst>
        </pc:picChg>
      </pc:sldChg>
      <pc:sldChg chg="delSp modSp mod modAnim delDesignElem">
        <pc:chgData name="NAGESH SONKAMBLE" userId="d212bb70a462ce15" providerId="LiveId" clId="{375E31E3-EB72-4685-8E66-038F85DC9F72}" dt="2024-06-22T02:30:23.901" v="351"/>
        <pc:sldMkLst>
          <pc:docMk/>
          <pc:sldMk cId="1064623666" sldId="273"/>
        </pc:sldMkLst>
        <pc:spChg chg="mod">
          <ac:chgData name="NAGESH SONKAMBLE" userId="d212bb70a462ce15" providerId="LiveId" clId="{375E31E3-EB72-4685-8E66-038F85DC9F72}" dt="2024-06-22T02:15:53.111" v="236" actId="1076"/>
          <ac:spMkLst>
            <pc:docMk/>
            <pc:sldMk cId="1064623666" sldId="273"/>
            <ac:spMk id="2" creationId="{1F5D73C4-9DBB-30A5-2D39-F5E629BA985E}"/>
          </ac:spMkLst>
        </pc:spChg>
        <pc:spChg chg="mod">
          <ac:chgData name="NAGESH SONKAMBLE" userId="d212bb70a462ce15" providerId="LiveId" clId="{375E31E3-EB72-4685-8E66-038F85DC9F72}" dt="2024-06-22T02:16:13.063" v="239" actId="1076"/>
          <ac:spMkLst>
            <pc:docMk/>
            <pc:sldMk cId="1064623666" sldId="273"/>
            <ac:spMk id="3" creationId="{16E4E741-CCAD-5BF9-794D-8B58F3AB0C76}"/>
          </ac:spMkLst>
        </pc:spChg>
        <pc:spChg chg="del">
          <ac:chgData name="NAGESH SONKAMBLE" userId="d212bb70a462ce15" providerId="LiveId" clId="{375E31E3-EB72-4685-8E66-038F85DC9F72}" dt="2024-06-22T01:32:12.300" v="33"/>
          <ac:spMkLst>
            <pc:docMk/>
            <pc:sldMk cId="1064623666" sldId="273"/>
            <ac:spMk id="15" creationId="{B47A3059-69F2-4E12-ACD8-A5FE28191966}"/>
          </ac:spMkLst>
        </pc:spChg>
        <pc:spChg chg="del">
          <ac:chgData name="NAGESH SONKAMBLE" userId="d212bb70a462ce15" providerId="LiveId" clId="{375E31E3-EB72-4685-8E66-038F85DC9F72}" dt="2024-06-22T01:32:12.300" v="33"/>
          <ac:spMkLst>
            <pc:docMk/>
            <pc:sldMk cId="1064623666" sldId="273"/>
            <ac:spMk id="17" creationId="{33AE4636-AEEC-45D6-84D4-7AC2DA48ECF8}"/>
          </ac:spMkLst>
        </pc:spChg>
        <pc:spChg chg="del">
          <ac:chgData name="NAGESH SONKAMBLE" userId="d212bb70a462ce15" providerId="LiveId" clId="{375E31E3-EB72-4685-8E66-038F85DC9F72}" dt="2024-06-22T01:32:12.300" v="33"/>
          <ac:spMkLst>
            <pc:docMk/>
            <pc:sldMk cId="1064623666" sldId="273"/>
            <ac:spMk id="19" creationId="{8D9CE0F4-2EB2-4F1F-8AAC-DB3571D9FE10}"/>
          </ac:spMkLst>
        </pc:spChg>
        <pc:picChg chg="mod">
          <ac:chgData name="NAGESH SONKAMBLE" userId="d212bb70a462ce15" providerId="LiveId" clId="{375E31E3-EB72-4685-8E66-038F85DC9F72}" dt="2024-06-22T02:16:16.647" v="240" actId="14100"/>
          <ac:picMkLst>
            <pc:docMk/>
            <pc:sldMk cId="1064623666" sldId="273"/>
            <ac:picMk id="4" creationId="{29485535-F1F8-23CE-4FB1-AAC56C302F08}"/>
          </ac:picMkLst>
        </pc:picChg>
      </pc:sldChg>
      <pc:sldChg chg="addSp delSp modSp mod modTransition delAnim modAnim delDesignElem">
        <pc:chgData name="NAGESH SONKAMBLE" userId="d212bb70a462ce15" providerId="LiveId" clId="{375E31E3-EB72-4685-8E66-038F85DC9F72}" dt="2024-06-22T02:40:57.271" v="433"/>
        <pc:sldMkLst>
          <pc:docMk/>
          <pc:sldMk cId="1356434455" sldId="274"/>
        </pc:sldMkLst>
        <pc:spChg chg="del mod">
          <ac:chgData name="NAGESH SONKAMBLE" userId="d212bb70a462ce15" providerId="LiveId" clId="{375E31E3-EB72-4685-8E66-038F85DC9F72}" dt="2024-06-22T02:15:21.786" v="228" actId="478"/>
          <ac:spMkLst>
            <pc:docMk/>
            <pc:sldMk cId="1356434455" sldId="274"/>
            <ac:spMk id="2" creationId="{7D133800-B2F8-77E9-279F-4829AAD7DAE0}"/>
          </ac:spMkLst>
        </pc:spChg>
        <pc:spChg chg="del">
          <ac:chgData name="NAGESH SONKAMBLE" userId="d212bb70a462ce15" providerId="LiveId" clId="{375E31E3-EB72-4685-8E66-038F85DC9F72}" dt="2024-06-22T01:32:12.300" v="33"/>
          <ac:spMkLst>
            <pc:docMk/>
            <pc:sldMk cId="1356434455" sldId="274"/>
            <ac:spMk id="7" creationId="{943CAA20-3569-4189-9E48-239A229A86CA}"/>
          </ac:spMkLst>
        </pc:spChg>
        <pc:spChg chg="del">
          <ac:chgData name="NAGESH SONKAMBLE" userId="d212bb70a462ce15" providerId="LiveId" clId="{375E31E3-EB72-4685-8E66-038F85DC9F72}" dt="2024-06-22T01:32:12.300" v="33"/>
          <ac:spMkLst>
            <pc:docMk/>
            <pc:sldMk cId="1356434455" sldId="274"/>
            <ac:spMk id="9" creationId="{DA542B6D-E775-4832-91DC-2D20F857813A}"/>
          </ac:spMkLst>
        </pc:spChg>
        <pc:spChg chg="add del mod">
          <ac:chgData name="NAGESH SONKAMBLE" userId="d212bb70a462ce15" providerId="LiveId" clId="{375E31E3-EB72-4685-8E66-038F85DC9F72}" dt="2024-06-22T02:15:25.049" v="229" actId="478"/>
          <ac:spMkLst>
            <pc:docMk/>
            <pc:sldMk cId="1356434455" sldId="274"/>
            <ac:spMk id="12" creationId="{B86ACC71-456E-0A63-5600-061BD782EE12}"/>
          </ac:spMkLst>
        </pc:spChg>
        <pc:picChg chg="add del mod">
          <ac:chgData name="NAGESH SONKAMBLE" userId="d212bb70a462ce15" providerId="LiveId" clId="{375E31E3-EB72-4685-8E66-038F85DC9F72}" dt="2024-06-22T02:13:05.010" v="221" actId="478"/>
          <ac:picMkLst>
            <pc:docMk/>
            <pc:sldMk cId="1356434455" sldId="274"/>
            <ac:picMk id="4" creationId="{521D7092-1089-1340-A7EC-C4511DA7A90E}"/>
          </ac:picMkLst>
        </pc:picChg>
        <pc:picChg chg="add mod">
          <ac:chgData name="NAGESH SONKAMBLE" userId="d212bb70a462ce15" providerId="LiveId" clId="{375E31E3-EB72-4685-8E66-038F85DC9F72}" dt="2024-06-22T02:13:54.468" v="224" actId="1076"/>
          <ac:picMkLst>
            <pc:docMk/>
            <pc:sldMk cId="1356434455" sldId="274"/>
            <ac:picMk id="6" creationId="{3800DF70-E860-93BC-2E67-F9FA151CE0A6}"/>
          </ac:picMkLst>
        </pc:picChg>
        <pc:picChg chg="add mod">
          <ac:chgData name="NAGESH SONKAMBLE" userId="d212bb70a462ce15" providerId="LiveId" clId="{375E31E3-EB72-4685-8E66-038F85DC9F72}" dt="2024-06-22T02:15:33.581" v="232" actId="1076"/>
          <ac:picMkLst>
            <pc:docMk/>
            <pc:sldMk cId="1356434455" sldId="274"/>
            <ac:picMk id="10" creationId="{EDCD6BD2-0A43-3CBB-180A-86C0E4575D8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ushti\Downloads\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ushti\Downloads\DASHBOAR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 4!PivotTable11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455617228174347"/>
          <c:y val="0.16530188902131218"/>
          <c:w val="0.80585207176971729"/>
          <c:h val="0.76354144955466396"/>
        </c:manualLayout>
      </c:layout>
      <c:barChart>
        <c:barDir val="col"/>
        <c:grouping val="clustered"/>
        <c:varyColors val="0"/>
        <c:ser>
          <c:idx val="0"/>
          <c:order val="0"/>
          <c:tx>
            <c:strRef>
              <c:f>'KPI 4'!$B$4</c:f>
              <c:strCache>
                <c:ptCount val="1"/>
                <c:pt idx="0">
                  <c:v>Total</c:v>
                </c:pt>
              </c:strCache>
            </c:strRef>
          </c:tx>
          <c:spPr>
            <a:solidFill>
              <a:schemeClr val="accent1"/>
            </a:solidFill>
            <a:ln>
              <a:noFill/>
            </a:ln>
            <a:effectLst/>
          </c:spPr>
          <c:invertIfNegative val="0"/>
          <c:cat>
            <c:strRef>
              <c:f>'KPI 4'!$A$5:$A$55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'KPI 4'!$B$5:$B$55</c:f>
              <c:numCache>
                <c:formatCode>General</c:formatCode>
                <c:ptCount val="50"/>
                <c:pt idx="0">
                  <c:v>80</c:v>
                </c:pt>
                <c:pt idx="1">
                  <c:v>452</c:v>
                </c:pt>
                <c:pt idx="2">
                  <c:v>245</c:v>
                </c:pt>
                <c:pt idx="3">
                  <c:v>879</c:v>
                </c:pt>
                <c:pt idx="4">
                  <c:v>7099</c:v>
                </c:pt>
                <c:pt idx="5">
                  <c:v>792</c:v>
                </c:pt>
                <c:pt idx="6">
                  <c:v>751</c:v>
                </c:pt>
                <c:pt idx="7">
                  <c:v>214</c:v>
                </c:pt>
                <c:pt idx="8">
                  <c:v>114</c:v>
                </c:pt>
                <c:pt idx="9">
                  <c:v>2866</c:v>
                </c:pt>
                <c:pt idx="10">
                  <c:v>1398</c:v>
                </c:pt>
                <c:pt idx="11">
                  <c:v>174</c:v>
                </c:pt>
                <c:pt idx="12">
                  <c:v>5</c:v>
                </c:pt>
                <c:pt idx="13">
                  <c:v>6</c:v>
                </c:pt>
                <c:pt idx="14">
                  <c:v>1525</c:v>
                </c:pt>
                <c:pt idx="15">
                  <c:v>9</c:v>
                </c:pt>
                <c:pt idx="16">
                  <c:v>271</c:v>
                </c:pt>
                <c:pt idx="17">
                  <c:v>325</c:v>
                </c:pt>
                <c:pt idx="18">
                  <c:v>436</c:v>
                </c:pt>
                <c:pt idx="19">
                  <c:v>1340</c:v>
                </c:pt>
                <c:pt idx="20">
                  <c:v>1049</c:v>
                </c:pt>
                <c:pt idx="21">
                  <c:v>3</c:v>
                </c:pt>
                <c:pt idx="22">
                  <c:v>720</c:v>
                </c:pt>
                <c:pt idx="23">
                  <c:v>615</c:v>
                </c:pt>
                <c:pt idx="24">
                  <c:v>686</c:v>
                </c:pt>
                <c:pt idx="25">
                  <c:v>19</c:v>
                </c:pt>
                <c:pt idx="26">
                  <c:v>85</c:v>
                </c:pt>
                <c:pt idx="27">
                  <c:v>788</c:v>
                </c:pt>
                <c:pt idx="28">
                  <c:v>5</c:v>
                </c:pt>
                <c:pt idx="29">
                  <c:v>171</c:v>
                </c:pt>
                <c:pt idx="30">
                  <c:v>1850</c:v>
                </c:pt>
                <c:pt idx="31">
                  <c:v>189</c:v>
                </c:pt>
                <c:pt idx="32">
                  <c:v>497</c:v>
                </c:pt>
                <c:pt idx="33">
                  <c:v>3812</c:v>
                </c:pt>
                <c:pt idx="34">
                  <c:v>1223</c:v>
                </c:pt>
                <c:pt idx="35">
                  <c:v>299</c:v>
                </c:pt>
                <c:pt idx="36">
                  <c:v>451</c:v>
                </c:pt>
                <c:pt idx="37">
                  <c:v>1517</c:v>
                </c:pt>
                <c:pt idx="38">
                  <c:v>198</c:v>
                </c:pt>
                <c:pt idx="39">
                  <c:v>472</c:v>
                </c:pt>
                <c:pt idx="40">
                  <c:v>64</c:v>
                </c:pt>
                <c:pt idx="41">
                  <c:v>17</c:v>
                </c:pt>
                <c:pt idx="42">
                  <c:v>2727</c:v>
                </c:pt>
                <c:pt idx="43">
                  <c:v>258</c:v>
                </c:pt>
                <c:pt idx="44">
                  <c:v>1407</c:v>
                </c:pt>
                <c:pt idx="45">
                  <c:v>54</c:v>
                </c:pt>
                <c:pt idx="46">
                  <c:v>840</c:v>
                </c:pt>
                <c:pt idx="47">
                  <c:v>460</c:v>
                </c:pt>
                <c:pt idx="48">
                  <c:v>177</c:v>
                </c:pt>
                <c:pt idx="49">
                  <c:v>83</c:v>
                </c:pt>
              </c:numCache>
            </c:numRef>
          </c:val>
          <c:extLst>
            <c:ext xmlns:c16="http://schemas.microsoft.com/office/drawing/2014/chart" uri="{C3380CC4-5D6E-409C-BE32-E72D297353CC}">
              <c16:uniqueId val="{00000000-EA25-43CD-B705-FB7D65667275}"/>
            </c:ext>
          </c:extLst>
        </c:ser>
        <c:dLbls>
          <c:showLegendKey val="0"/>
          <c:showVal val="0"/>
          <c:showCatName val="0"/>
          <c:showSerName val="0"/>
          <c:showPercent val="0"/>
          <c:showBubbleSize val="0"/>
        </c:dLbls>
        <c:gapWidth val="219"/>
        <c:overlap val="-27"/>
        <c:axId val="781550936"/>
        <c:axId val="781551296"/>
      </c:barChart>
      <c:catAx>
        <c:axId val="78155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1296"/>
        <c:crosses val="autoZero"/>
        <c:auto val="1"/>
        <c:lblAlgn val="ctr"/>
        <c:lblOffset val="100"/>
        <c:noMultiLvlLbl val="0"/>
      </c:catAx>
      <c:valAx>
        <c:axId val="78155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0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 4!PivotTable11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4'!$B$4</c:f>
              <c:strCache>
                <c:ptCount val="1"/>
                <c:pt idx="0">
                  <c:v>Total</c:v>
                </c:pt>
              </c:strCache>
            </c:strRef>
          </c:tx>
          <c:spPr>
            <a:solidFill>
              <a:schemeClr val="accent1"/>
            </a:solidFill>
            <a:ln>
              <a:noFill/>
            </a:ln>
            <a:effectLst/>
          </c:spPr>
          <c:invertIfNegative val="0"/>
          <c:cat>
            <c:strRef>
              <c:f>'KPI 4'!$A$5:$A$55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'KPI 4'!$B$5:$B$55</c:f>
              <c:numCache>
                <c:formatCode>General</c:formatCode>
                <c:ptCount val="50"/>
                <c:pt idx="0">
                  <c:v>80</c:v>
                </c:pt>
                <c:pt idx="1">
                  <c:v>452</c:v>
                </c:pt>
                <c:pt idx="2">
                  <c:v>245</c:v>
                </c:pt>
                <c:pt idx="3">
                  <c:v>879</c:v>
                </c:pt>
                <c:pt idx="4">
                  <c:v>7099</c:v>
                </c:pt>
                <c:pt idx="5">
                  <c:v>792</c:v>
                </c:pt>
                <c:pt idx="6">
                  <c:v>751</c:v>
                </c:pt>
                <c:pt idx="7">
                  <c:v>214</c:v>
                </c:pt>
                <c:pt idx="8">
                  <c:v>114</c:v>
                </c:pt>
                <c:pt idx="9">
                  <c:v>2866</c:v>
                </c:pt>
                <c:pt idx="10">
                  <c:v>1398</c:v>
                </c:pt>
                <c:pt idx="11">
                  <c:v>174</c:v>
                </c:pt>
                <c:pt idx="12">
                  <c:v>5</c:v>
                </c:pt>
                <c:pt idx="13">
                  <c:v>6</c:v>
                </c:pt>
                <c:pt idx="14">
                  <c:v>1525</c:v>
                </c:pt>
                <c:pt idx="15">
                  <c:v>9</c:v>
                </c:pt>
                <c:pt idx="16">
                  <c:v>271</c:v>
                </c:pt>
                <c:pt idx="17">
                  <c:v>325</c:v>
                </c:pt>
                <c:pt idx="18">
                  <c:v>436</c:v>
                </c:pt>
                <c:pt idx="19">
                  <c:v>1340</c:v>
                </c:pt>
                <c:pt idx="20">
                  <c:v>1049</c:v>
                </c:pt>
                <c:pt idx="21">
                  <c:v>3</c:v>
                </c:pt>
                <c:pt idx="22">
                  <c:v>720</c:v>
                </c:pt>
                <c:pt idx="23">
                  <c:v>615</c:v>
                </c:pt>
                <c:pt idx="24">
                  <c:v>686</c:v>
                </c:pt>
                <c:pt idx="25">
                  <c:v>19</c:v>
                </c:pt>
                <c:pt idx="26">
                  <c:v>85</c:v>
                </c:pt>
                <c:pt idx="27">
                  <c:v>788</c:v>
                </c:pt>
                <c:pt idx="28">
                  <c:v>5</c:v>
                </c:pt>
                <c:pt idx="29">
                  <c:v>171</c:v>
                </c:pt>
                <c:pt idx="30">
                  <c:v>1850</c:v>
                </c:pt>
                <c:pt idx="31">
                  <c:v>189</c:v>
                </c:pt>
                <c:pt idx="32">
                  <c:v>497</c:v>
                </c:pt>
                <c:pt idx="33">
                  <c:v>3812</c:v>
                </c:pt>
                <c:pt idx="34">
                  <c:v>1223</c:v>
                </c:pt>
                <c:pt idx="35">
                  <c:v>299</c:v>
                </c:pt>
                <c:pt idx="36">
                  <c:v>451</c:v>
                </c:pt>
                <c:pt idx="37">
                  <c:v>1517</c:v>
                </c:pt>
                <c:pt idx="38">
                  <c:v>198</c:v>
                </c:pt>
                <c:pt idx="39">
                  <c:v>472</c:v>
                </c:pt>
                <c:pt idx="40">
                  <c:v>64</c:v>
                </c:pt>
                <c:pt idx="41">
                  <c:v>17</c:v>
                </c:pt>
                <c:pt idx="42">
                  <c:v>2727</c:v>
                </c:pt>
                <c:pt idx="43">
                  <c:v>258</c:v>
                </c:pt>
                <c:pt idx="44">
                  <c:v>1407</c:v>
                </c:pt>
                <c:pt idx="45">
                  <c:v>54</c:v>
                </c:pt>
                <c:pt idx="46">
                  <c:v>840</c:v>
                </c:pt>
                <c:pt idx="47">
                  <c:v>460</c:v>
                </c:pt>
                <c:pt idx="48">
                  <c:v>177</c:v>
                </c:pt>
                <c:pt idx="49">
                  <c:v>83</c:v>
                </c:pt>
              </c:numCache>
            </c:numRef>
          </c:val>
          <c:extLst>
            <c:ext xmlns:c16="http://schemas.microsoft.com/office/drawing/2014/chart" uri="{C3380CC4-5D6E-409C-BE32-E72D297353CC}">
              <c16:uniqueId val="{00000000-3F4F-4EF0-8590-B22EB1E0A4A8}"/>
            </c:ext>
          </c:extLst>
        </c:ser>
        <c:dLbls>
          <c:showLegendKey val="0"/>
          <c:showVal val="0"/>
          <c:showCatName val="0"/>
          <c:showSerName val="0"/>
          <c:showPercent val="0"/>
          <c:showBubbleSize val="0"/>
        </c:dLbls>
        <c:gapWidth val="219"/>
        <c:overlap val="-27"/>
        <c:axId val="781550936"/>
        <c:axId val="781551296"/>
      </c:barChart>
      <c:catAx>
        <c:axId val="78155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1296"/>
        <c:crosses val="autoZero"/>
        <c:auto val="1"/>
        <c:lblAlgn val="ctr"/>
        <c:lblOffset val="100"/>
        <c:noMultiLvlLbl val="0"/>
      </c:catAx>
      <c:valAx>
        <c:axId val="78155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0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D2BA4-8FF1-4107-AA6C-4F85197426F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E77A10D0-A789-4B8B-9D63-0E4842BA1AF6}">
      <dgm:prSet/>
      <dgm:spPr/>
      <dgm:t>
        <a:bodyPr/>
        <a:lstStyle/>
        <a:p>
          <a:r>
            <a:rPr lang="en-IN" b="1"/>
            <a:t>Year wise loan amount</a:t>
          </a:r>
          <a:endParaRPr lang="en-US"/>
        </a:p>
      </dgm:t>
    </dgm:pt>
    <dgm:pt modelId="{A855817D-CA00-4FD0-9911-3914331F931D}" type="parTrans" cxnId="{A560A5E3-CBB1-4DA4-A239-2D4164DDF7FD}">
      <dgm:prSet/>
      <dgm:spPr/>
      <dgm:t>
        <a:bodyPr/>
        <a:lstStyle/>
        <a:p>
          <a:endParaRPr lang="en-US"/>
        </a:p>
      </dgm:t>
    </dgm:pt>
    <dgm:pt modelId="{BF86F83F-A4C8-4AC0-9AC7-5E3D407B67F5}" type="sibTrans" cxnId="{A560A5E3-CBB1-4DA4-A239-2D4164DDF7FD}">
      <dgm:prSet/>
      <dgm:spPr/>
      <dgm:t>
        <a:bodyPr/>
        <a:lstStyle/>
        <a:p>
          <a:endParaRPr lang="en-US"/>
        </a:p>
      </dgm:t>
    </dgm:pt>
    <dgm:pt modelId="{B341A102-A488-4AEE-A3CC-88F7ACCF9616}">
      <dgm:prSet/>
      <dgm:spPr/>
      <dgm:t>
        <a:bodyPr/>
        <a:lstStyle/>
        <a:p>
          <a:r>
            <a:rPr lang="en-IN" b="1"/>
            <a:t>Grade-Subgrade wise revolution balance</a:t>
          </a:r>
          <a:endParaRPr lang="en-US"/>
        </a:p>
      </dgm:t>
    </dgm:pt>
    <dgm:pt modelId="{4B414A83-0744-49AC-BB9D-7280777BA5E0}" type="parTrans" cxnId="{793C3465-1D9E-4F6A-97D3-F5902EC8DCB6}">
      <dgm:prSet/>
      <dgm:spPr/>
      <dgm:t>
        <a:bodyPr/>
        <a:lstStyle/>
        <a:p>
          <a:endParaRPr lang="en-US"/>
        </a:p>
      </dgm:t>
    </dgm:pt>
    <dgm:pt modelId="{6539ED03-2FCD-4887-8F0C-1A123CD38F9B}" type="sibTrans" cxnId="{793C3465-1D9E-4F6A-97D3-F5902EC8DCB6}">
      <dgm:prSet/>
      <dgm:spPr/>
      <dgm:t>
        <a:bodyPr/>
        <a:lstStyle/>
        <a:p>
          <a:endParaRPr lang="en-US"/>
        </a:p>
      </dgm:t>
    </dgm:pt>
    <dgm:pt modelId="{C0F01E46-FEBD-4033-BE08-AB9F0C5A451C}">
      <dgm:prSet/>
      <dgm:spPr/>
      <dgm:t>
        <a:bodyPr/>
        <a:lstStyle/>
        <a:p>
          <a:r>
            <a:rPr lang="en-US" b="1"/>
            <a:t>Total Payment For Verified Status Vs Non -Verified Status</a:t>
          </a:r>
          <a:endParaRPr lang="en-US"/>
        </a:p>
      </dgm:t>
    </dgm:pt>
    <dgm:pt modelId="{1E5555B0-C1D9-4532-992D-382B4283226E}" type="parTrans" cxnId="{CC79A070-595F-4F6A-9431-B1B8A3119F32}">
      <dgm:prSet/>
      <dgm:spPr/>
      <dgm:t>
        <a:bodyPr/>
        <a:lstStyle/>
        <a:p>
          <a:endParaRPr lang="en-US"/>
        </a:p>
      </dgm:t>
    </dgm:pt>
    <dgm:pt modelId="{5D197054-AF5C-4480-9FA3-BDAC2B839FD8}" type="sibTrans" cxnId="{CC79A070-595F-4F6A-9431-B1B8A3119F32}">
      <dgm:prSet/>
      <dgm:spPr/>
      <dgm:t>
        <a:bodyPr/>
        <a:lstStyle/>
        <a:p>
          <a:endParaRPr lang="en-US"/>
        </a:p>
      </dgm:t>
    </dgm:pt>
    <dgm:pt modelId="{2195FED7-9DB7-4F78-89BC-760FF7B1436A}">
      <dgm:prSet/>
      <dgm:spPr/>
      <dgm:t>
        <a:bodyPr/>
        <a:lstStyle/>
        <a:p>
          <a:r>
            <a:rPr lang="en-US" b="1"/>
            <a:t>State Wise Last credit pull _d Wise Loan Status</a:t>
          </a:r>
          <a:endParaRPr lang="en-US"/>
        </a:p>
      </dgm:t>
    </dgm:pt>
    <dgm:pt modelId="{85E36C6D-3716-41A3-AF71-A6CE9A6006FC}" type="parTrans" cxnId="{AF0A4875-43E9-40EC-9748-AAACA589E1D6}">
      <dgm:prSet/>
      <dgm:spPr/>
      <dgm:t>
        <a:bodyPr/>
        <a:lstStyle/>
        <a:p>
          <a:endParaRPr lang="en-US"/>
        </a:p>
      </dgm:t>
    </dgm:pt>
    <dgm:pt modelId="{5FE8327E-F815-48E1-9B8E-9A7AC116FC0A}" type="sibTrans" cxnId="{AF0A4875-43E9-40EC-9748-AAACA589E1D6}">
      <dgm:prSet/>
      <dgm:spPr/>
      <dgm:t>
        <a:bodyPr/>
        <a:lstStyle/>
        <a:p>
          <a:endParaRPr lang="en-US"/>
        </a:p>
      </dgm:t>
    </dgm:pt>
    <dgm:pt modelId="{B586F12B-772B-4B91-AAB2-02D82345748C}">
      <dgm:prSet/>
      <dgm:spPr/>
      <dgm:t>
        <a:bodyPr/>
        <a:lstStyle/>
        <a:p>
          <a:r>
            <a:rPr lang="en-US" b="1"/>
            <a:t>Home Ownership Vs Last Payment Date Stats.</a:t>
          </a:r>
          <a:endParaRPr lang="en-US"/>
        </a:p>
      </dgm:t>
    </dgm:pt>
    <dgm:pt modelId="{E0AB906A-DC9D-460D-B90C-43EBF4EFC459}" type="parTrans" cxnId="{8EB8D1BC-9166-443A-A720-B450552D3997}">
      <dgm:prSet/>
      <dgm:spPr/>
      <dgm:t>
        <a:bodyPr/>
        <a:lstStyle/>
        <a:p>
          <a:endParaRPr lang="en-US"/>
        </a:p>
      </dgm:t>
    </dgm:pt>
    <dgm:pt modelId="{85F4AB93-3201-43E8-83FB-0A0DA4E0F269}" type="sibTrans" cxnId="{8EB8D1BC-9166-443A-A720-B450552D3997}">
      <dgm:prSet/>
      <dgm:spPr/>
      <dgm:t>
        <a:bodyPr/>
        <a:lstStyle/>
        <a:p>
          <a:endParaRPr lang="en-US"/>
        </a:p>
      </dgm:t>
    </dgm:pt>
    <dgm:pt modelId="{C5C13CF5-58FB-43CA-9C6D-E7ACC1534AB1}" type="pres">
      <dgm:prSet presAssocID="{3E6D2BA4-8FF1-4107-AA6C-4F85197426F7}" presName="linearFlow" presStyleCnt="0">
        <dgm:presLayoutVars>
          <dgm:resizeHandles val="exact"/>
        </dgm:presLayoutVars>
      </dgm:prSet>
      <dgm:spPr/>
    </dgm:pt>
    <dgm:pt modelId="{52ACC273-7D32-451B-B886-F981FF4E5E82}" type="pres">
      <dgm:prSet presAssocID="{E77A10D0-A789-4B8B-9D63-0E4842BA1AF6}" presName="node" presStyleLbl="node1" presStyleIdx="0" presStyleCnt="5">
        <dgm:presLayoutVars>
          <dgm:bulletEnabled val="1"/>
        </dgm:presLayoutVars>
      </dgm:prSet>
      <dgm:spPr/>
    </dgm:pt>
    <dgm:pt modelId="{C4A23A3A-2FB6-4F26-A087-9EBB1556831F}" type="pres">
      <dgm:prSet presAssocID="{BF86F83F-A4C8-4AC0-9AC7-5E3D407B67F5}" presName="sibTrans" presStyleLbl="sibTrans2D1" presStyleIdx="0" presStyleCnt="4"/>
      <dgm:spPr/>
    </dgm:pt>
    <dgm:pt modelId="{538CD2BD-C4B1-4456-96DB-D1DE84FEF62C}" type="pres">
      <dgm:prSet presAssocID="{BF86F83F-A4C8-4AC0-9AC7-5E3D407B67F5}" presName="connectorText" presStyleLbl="sibTrans2D1" presStyleIdx="0" presStyleCnt="4"/>
      <dgm:spPr/>
    </dgm:pt>
    <dgm:pt modelId="{BF449E44-1626-4190-B205-7653539AF072}" type="pres">
      <dgm:prSet presAssocID="{B341A102-A488-4AEE-A3CC-88F7ACCF9616}" presName="node" presStyleLbl="node1" presStyleIdx="1" presStyleCnt="5">
        <dgm:presLayoutVars>
          <dgm:bulletEnabled val="1"/>
        </dgm:presLayoutVars>
      </dgm:prSet>
      <dgm:spPr/>
    </dgm:pt>
    <dgm:pt modelId="{A436AC1C-ED6F-46E8-B42E-D5B22EF4B62F}" type="pres">
      <dgm:prSet presAssocID="{6539ED03-2FCD-4887-8F0C-1A123CD38F9B}" presName="sibTrans" presStyleLbl="sibTrans2D1" presStyleIdx="1" presStyleCnt="4"/>
      <dgm:spPr/>
    </dgm:pt>
    <dgm:pt modelId="{9A28655E-737C-4421-B5BE-4F275185C5AC}" type="pres">
      <dgm:prSet presAssocID="{6539ED03-2FCD-4887-8F0C-1A123CD38F9B}" presName="connectorText" presStyleLbl="sibTrans2D1" presStyleIdx="1" presStyleCnt="4"/>
      <dgm:spPr/>
    </dgm:pt>
    <dgm:pt modelId="{0D9048DF-2C9E-4134-9D48-C02C46599638}" type="pres">
      <dgm:prSet presAssocID="{C0F01E46-FEBD-4033-BE08-AB9F0C5A451C}" presName="node" presStyleLbl="node1" presStyleIdx="2" presStyleCnt="5">
        <dgm:presLayoutVars>
          <dgm:bulletEnabled val="1"/>
        </dgm:presLayoutVars>
      </dgm:prSet>
      <dgm:spPr/>
    </dgm:pt>
    <dgm:pt modelId="{739B229F-CE78-4EB9-9A36-5A00979A6317}" type="pres">
      <dgm:prSet presAssocID="{5D197054-AF5C-4480-9FA3-BDAC2B839FD8}" presName="sibTrans" presStyleLbl="sibTrans2D1" presStyleIdx="2" presStyleCnt="4"/>
      <dgm:spPr/>
    </dgm:pt>
    <dgm:pt modelId="{ECF85BF1-4801-4BEE-86DA-7E131B102846}" type="pres">
      <dgm:prSet presAssocID="{5D197054-AF5C-4480-9FA3-BDAC2B839FD8}" presName="connectorText" presStyleLbl="sibTrans2D1" presStyleIdx="2" presStyleCnt="4"/>
      <dgm:spPr/>
    </dgm:pt>
    <dgm:pt modelId="{388C7F54-CDA7-4D8A-A10C-FAD59A4E646F}" type="pres">
      <dgm:prSet presAssocID="{2195FED7-9DB7-4F78-89BC-760FF7B1436A}" presName="node" presStyleLbl="node1" presStyleIdx="3" presStyleCnt="5">
        <dgm:presLayoutVars>
          <dgm:bulletEnabled val="1"/>
        </dgm:presLayoutVars>
      </dgm:prSet>
      <dgm:spPr/>
    </dgm:pt>
    <dgm:pt modelId="{20FA00C6-10FD-496C-A87C-275BFDFDCFC6}" type="pres">
      <dgm:prSet presAssocID="{5FE8327E-F815-48E1-9B8E-9A7AC116FC0A}" presName="sibTrans" presStyleLbl="sibTrans2D1" presStyleIdx="3" presStyleCnt="4"/>
      <dgm:spPr/>
    </dgm:pt>
    <dgm:pt modelId="{0E06E705-066A-44E2-88BE-E18A921652DC}" type="pres">
      <dgm:prSet presAssocID="{5FE8327E-F815-48E1-9B8E-9A7AC116FC0A}" presName="connectorText" presStyleLbl="sibTrans2D1" presStyleIdx="3" presStyleCnt="4"/>
      <dgm:spPr/>
    </dgm:pt>
    <dgm:pt modelId="{65F0F28B-8B2A-428C-BA47-EC871BA78AAD}" type="pres">
      <dgm:prSet presAssocID="{B586F12B-772B-4B91-AAB2-02D82345748C}" presName="node" presStyleLbl="node1" presStyleIdx="4" presStyleCnt="5">
        <dgm:presLayoutVars>
          <dgm:bulletEnabled val="1"/>
        </dgm:presLayoutVars>
      </dgm:prSet>
      <dgm:spPr/>
    </dgm:pt>
  </dgm:ptLst>
  <dgm:cxnLst>
    <dgm:cxn modelId="{AE47F008-06D6-418D-9CAC-BDF021877ECC}" type="presOf" srcId="{5FE8327E-F815-48E1-9B8E-9A7AC116FC0A}" destId="{0E06E705-066A-44E2-88BE-E18A921652DC}" srcOrd="1" destOrd="0" presId="urn:microsoft.com/office/officeart/2005/8/layout/process2"/>
    <dgm:cxn modelId="{86073717-AF31-46A9-8A26-249C7588FE22}" type="presOf" srcId="{B341A102-A488-4AEE-A3CC-88F7ACCF9616}" destId="{BF449E44-1626-4190-B205-7653539AF072}" srcOrd="0" destOrd="0" presId="urn:microsoft.com/office/officeart/2005/8/layout/process2"/>
    <dgm:cxn modelId="{151FEE20-5217-48F3-94DC-5D826D20BBC2}" type="presOf" srcId="{5D197054-AF5C-4480-9FA3-BDAC2B839FD8}" destId="{739B229F-CE78-4EB9-9A36-5A00979A6317}" srcOrd="0" destOrd="0" presId="urn:microsoft.com/office/officeart/2005/8/layout/process2"/>
    <dgm:cxn modelId="{C2EB3F25-41D4-4516-9AB7-A243E5677CDA}" type="presOf" srcId="{6539ED03-2FCD-4887-8F0C-1A123CD38F9B}" destId="{9A28655E-737C-4421-B5BE-4F275185C5AC}" srcOrd="1" destOrd="0" presId="urn:microsoft.com/office/officeart/2005/8/layout/process2"/>
    <dgm:cxn modelId="{0C46B534-143A-4BA5-8771-F9E7316BC278}" type="presOf" srcId="{C0F01E46-FEBD-4033-BE08-AB9F0C5A451C}" destId="{0D9048DF-2C9E-4134-9D48-C02C46599638}" srcOrd="0" destOrd="0" presId="urn:microsoft.com/office/officeart/2005/8/layout/process2"/>
    <dgm:cxn modelId="{C80CA038-C65D-467C-A9EF-31A63E9B441F}" type="presOf" srcId="{3E6D2BA4-8FF1-4107-AA6C-4F85197426F7}" destId="{C5C13CF5-58FB-43CA-9C6D-E7ACC1534AB1}" srcOrd="0" destOrd="0" presId="urn:microsoft.com/office/officeart/2005/8/layout/process2"/>
    <dgm:cxn modelId="{793C3465-1D9E-4F6A-97D3-F5902EC8DCB6}" srcId="{3E6D2BA4-8FF1-4107-AA6C-4F85197426F7}" destId="{B341A102-A488-4AEE-A3CC-88F7ACCF9616}" srcOrd="1" destOrd="0" parTransId="{4B414A83-0744-49AC-BB9D-7280777BA5E0}" sibTransId="{6539ED03-2FCD-4887-8F0C-1A123CD38F9B}"/>
    <dgm:cxn modelId="{C132C349-5F1F-412F-905E-3A917608B530}" type="presOf" srcId="{5FE8327E-F815-48E1-9B8E-9A7AC116FC0A}" destId="{20FA00C6-10FD-496C-A87C-275BFDFDCFC6}" srcOrd="0" destOrd="0" presId="urn:microsoft.com/office/officeart/2005/8/layout/process2"/>
    <dgm:cxn modelId="{CC79A070-595F-4F6A-9431-B1B8A3119F32}" srcId="{3E6D2BA4-8FF1-4107-AA6C-4F85197426F7}" destId="{C0F01E46-FEBD-4033-BE08-AB9F0C5A451C}" srcOrd="2" destOrd="0" parTransId="{1E5555B0-C1D9-4532-992D-382B4283226E}" sibTransId="{5D197054-AF5C-4480-9FA3-BDAC2B839FD8}"/>
    <dgm:cxn modelId="{AF0A4875-43E9-40EC-9748-AAACA589E1D6}" srcId="{3E6D2BA4-8FF1-4107-AA6C-4F85197426F7}" destId="{2195FED7-9DB7-4F78-89BC-760FF7B1436A}" srcOrd="3" destOrd="0" parTransId="{85E36C6D-3716-41A3-AF71-A6CE9A6006FC}" sibTransId="{5FE8327E-F815-48E1-9B8E-9A7AC116FC0A}"/>
    <dgm:cxn modelId="{642A6C77-8B1C-4ACA-859F-2FFD734B3368}" type="presOf" srcId="{BF86F83F-A4C8-4AC0-9AC7-5E3D407B67F5}" destId="{538CD2BD-C4B1-4456-96DB-D1DE84FEF62C}" srcOrd="1" destOrd="0" presId="urn:microsoft.com/office/officeart/2005/8/layout/process2"/>
    <dgm:cxn modelId="{8395757C-995F-46A5-B0DF-384BDE7CD1C9}" type="presOf" srcId="{B586F12B-772B-4B91-AAB2-02D82345748C}" destId="{65F0F28B-8B2A-428C-BA47-EC871BA78AAD}" srcOrd="0" destOrd="0" presId="urn:microsoft.com/office/officeart/2005/8/layout/process2"/>
    <dgm:cxn modelId="{7B56E9A9-9F4B-4025-A1F6-86EBAAF65066}" type="presOf" srcId="{6539ED03-2FCD-4887-8F0C-1A123CD38F9B}" destId="{A436AC1C-ED6F-46E8-B42E-D5B22EF4B62F}" srcOrd="0" destOrd="0" presId="urn:microsoft.com/office/officeart/2005/8/layout/process2"/>
    <dgm:cxn modelId="{B2BE17B6-6FA4-41B1-8610-E3BC21526657}" type="presOf" srcId="{5D197054-AF5C-4480-9FA3-BDAC2B839FD8}" destId="{ECF85BF1-4801-4BEE-86DA-7E131B102846}" srcOrd="1" destOrd="0" presId="urn:microsoft.com/office/officeart/2005/8/layout/process2"/>
    <dgm:cxn modelId="{6F5761B6-54DE-4CA2-9A7A-47480B2F60FB}" type="presOf" srcId="{BF86F83F-A4C8-4AC0-9AC7-5E3D407B67F5}" destId="{C4A23A3A-2FB6-4F26-A087-9EBB1556831F}" srcOrd="0" destOrd="0" presId="urn:microsoft.com/office/officeart/2005/8/layout/process2"/>
    <dgm:cxn modelId="{8EB8D1BC-9166-443A-A720-B450552D3997}" srcId="{3E6D2BA4-8FF1-4107-AA6C-4F85197426F7}" destId="{B586F12B-772B-4B91-AAB2-02D82345748C}" srcOrd="4" destOrd="0" parTransId="{E0AB906A-DC9D-460D-B90C-43EBF4EFC459}" sibTransId="{85F4AB93-3201-43E8-83FB-0A0DA4E0F269}"/>
    <dgm:cxn modelId="{FD0220C3-D346-4BBE-93E1-F172F9BB511E}" type="presOf" srcId="{E77A10D0-A789-4B8B-9D63-0E4842BA1AF6}" destId="{52ACC273-7D32-451B-B886-F981FF4E5E82}" srcOrd="0" destOrd="0" presId="urn:microsoft.com/office/officeart/2005/8/layout/process2"/>
    <dgm:cxn modelId="{81E15BC8-96CA-4C86-91A2-83655A843D0D}" type="presOf" srcId="{2195FED7-9DB7-4F78-89BC-760FF7B1436A}" destId="{388C7F54-CDA7-4D8A-A10C-FAD59A4E646F}" srcOrd="0" destOrd="0" presId="urn:microsoft.com/office/officeart/2005/8/layout/process2"/>
    <dgm:cxn modelId="{A560A5E3-CBB1-4DA4-A239-2D4164DDF7FD}" srcId="{3E6D2BA4-8FF1-4107-AA6C-4F85197426F7}" destId="{E77A10D0-A789-4B8B-9D63-0E4842BA1AF6}" srcOrd="0" destOrd="0" parTransId="{A855817D-CA00-4FD0-9911-3914331F931D}" sibTransId="{BF86F83F-A4C8-4AC0-9AC7-5E3D407B67F5}"/>
    <dgm:cxn modelId="{DC8F6724-5E71-4E30-AF3C-118518F4D37A}" type="presParOf" srcId="{C5C13CF5-58FB-43CA-9C6D-E7ACC1534AB1}" destId="{52ACC273-7D32-451B-B886-F981FF4E5E82}" srcOrd="0" destOrd="0" presId="urn:microsoft.com/office/officeart/2005/8/layout/process2"/>
    <dgm:cxn modelId="{E4E9EF8B-09FE-4270-98F6-F287166A4178}" type="presParOf" srcId="{C5C13CF5-58FB-43CA-9C6D-E7ACC1534AB1}" destId="{C4A23A3A-2FB6-4F26-A087-9EBB1556831F}" srcOrd="1" destOrd="0" presId="urn:microsoft.com/office/officeart/2005/8/layout/process2"/>
    <dgm:cxn modelId="{974D1AB7-0402-4EF6-B30C-B635E8827FAA}" type="presParOf" srcId="{C4A23A3A-2FB6-4F26-A087-9EBB1556831F}" destId="{538CD2BD-C4B1-4456-96DB-D1DE84FEF62C}" srcOrd="0" destOrd="0" presId="urn:microsoft.com/office/officeart/2005/8/layout/process2"/>
    <dgm:cxn modelId="{2B2744F5-9C45-425E-AD00-6360267345A6}" type="presParOf" srcId="{C5C13CF5-58FB-43CA-9C6D-E7ACC1534AB1}" destId="{BF449E44-1626-4190-B205-7653539AF072}" srcOrd="2" destOrd="0" presId="urn:microsoft.com/office/officeart/2005/8/layout/process2"/>
    <dgm:cxn modelId="{819D60C1-F44F-4BB7-97D4-5B33D2E4E027}" type="presParOf" srcId="{C5C13CF5-58FB-43CA-9C6D-E7ACC1534AB1}" destId="{A436AC1C-ED6F-46E8-B42E-D5B22EF4B62F}" srcOrd="3" destOrd="0" presId="urn:microsoft.com/office/officeart/2005/8/layout/process2"/>
    <dgm:cxn modelId="{26352F7C-7558-4D11-B782-D154BE400F7D}" type="presParOf" srcId="{A436AC1C-ED6F-46E8-B42E-D5B22EF4B62F}" destId="{9A28655E-737C-4421-B5BE-4F275185C5AC}" srcOrd="0" destOrd="0" presId="urn:microsoft.com/office/officeart/2005/8/layout/process2"/>
    <dgm:cxn modelId="{8695DE55-9352-48D8-BC2A-34F2E21C0631}" type="presParOf" srcId="{C5C13CF5-58FB-43CA-9C6D-E7ACC1534AB1}" destId="{0D9048DF-2C9E-4134-9D48-C02C46599638}" srcOrd="4" destOrd="0" presId="urn:microsoft.com/office/officeart/2005/8/layout/process2"/>
    <dgm:cxn modelId="{F9FF9509-7D53-4D68-9B8A-4E87EFA95695}" type="presParOf" srcId="{C5C13CF5-58FB-43CA-9C6D-E7ACC1534AB1}" destId="{739B229F-CE78-4EB9-9A36-5A00979A6317}" srcOrd="5" destOrd="0" presId="urn:microsoft.com/office/officeart/2005/8/layout/process2"/>
    <dgm:cxn modelId="{D66DBA9E-8C31-437C-9014-EC45E77191C2}" type="presParOf" srcId="{739B229F-CE78-4EB9-9A36-5A00979A6317}" destId="{ECF85BF1-4801-4BEE-86DA-7E131B102846}" srcOrd="0" destOrd="0" presId="urn:microsoft.com/office/officeart/2005/8/layout/process2"/>
    <dgm:cxn modelId="{2B411387-648E-49A2-AC71-E7483FC9E922}" type="presParOf" srcId="{C5C13CF5-58FB-43CA-9C6D-E7ACC1534AB1}" destId="{388C7F54-CDA7-4D8A-A10C-FAD59A4E646F}" srcOrd="6" destOrd="0" presId="urn:microsoft.com/office/officeart/2005/8/layout/process2"/>
    <dgm:cxn modelId="{214542D1-6A9D-4552-9AF9-695B71CC46E0}" type="presParOf" srcId="{C5C13CF5-58FB-43CA-9C6D-E7ACC1534AB1}" destId="{20FA00C6-10FD-496C-A87C-275BFDFDCFC6}" srcOrd="7" destOrd="0" presId="urn:microsoft.com/office/officeart/2005/8/layout/process2"/>
    <dgm:cxn modelId="{08CB99D8-2B5B-4B63-A1CD-D579539FDD46}" type="presParOf" srcId="{20FA00C6-10FD-496C-A87C-275BFDFDCFC6}" destId="{0E06E705-066A-44E2-88BE-E18A921652DC}" srcOrd="0" destOrd="0" presId="urn:microsoft.com/office/officeart/2005/8/layout/process2"/>
    <dgm:cxn modelId="{2809FF50-4DA9-4516-B37F-E3777EAB3AB1}" type="presParOf" srcId="{C5C13CF5-58FB-43CA-9C6D-E7ACC1534AB1}" destId="{65F0F28B-8B2A-428C-BA47-EC871BA78AAD}"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CC273-7D32-451B-B886-F981FF4E5E82}">
      <dsp:nvSpPr>
        <dsp:cNvPr id="0" name=""/>
        <dsp:cNvSpPr/>
      </dsp:nvSpPr>
      <dsp:spPr>
        <a:xfrm>
          <a:off x="2233428" y="648"/>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Year wise loan amount</a:t>
          </a:r>
          <a:endParaRPr lang="en-US" sz="1700" kern="1200"/>
        </a:p>
      </dsp:txBody>
      <dsp:txXfrm>
        <a:off x="2255638" y="22858"/>
        <a:ext cx="2936659" cy="713883"/>
      </dsp:txXfrm>
    </dsp:sp>
    <dsp:sp modelId="{C4A23A3A-2FB6-4F26-A087-9EBB1556831F}">
      <dsp:nvSpPr>
        <dsp:cNvPr id="0" name=""/>
        <dsp:cNvSpPr/>
      </dsp:nvSpPr>
      <dsp:spPr>
        <a:xfrm rot="5400000">
          <a:off x="3581786" y="777908"/>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806345"/>
        <a:ext cx="204742" cy="199054"/>
      </dsp:txXfrm>
    </dsp:sp>
    <dsp:sp modelId="{BF449E44-1626-4190-B205-7653539AF072}">
      <dsp:nvSpPr>
        <dsp:cNvPr id="0" name=""/>
        <dsp:cNvSpPr/>
      </dsp:nvSpPr>
      <dsp:spPr>
        <a:xfrm>
          <a:off x="2233428" y="1138102"/>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Grade-Subgrade wise revolution balance</a:t>
          </a:r>
          <a:endParaRPr lang="en-US" sz="1700" kern="1200"/>
        </a:p>
      </dsp:txBody>
      <dsp:txXfrm>
        <a:off x="2255638" y="1160312"/>
        <a:ext cx="2936659" cy="713883"/>
      </dsp:txXfrm>
    </dsp:sp>
    <dsp:sp modelId="{A436AC1C-ED6F-46E8-B42E-D5B22EF4B62F}">
      <dsp:nvSpPr>
        <dsp:cNvPr id="0" name=""/>
        <dsp:cNvSpPr/>
      </dsp:nvSpPr>
      <dsp:spPr>
        <a:xfrm rot="5400000">
          <a:off x="3581786" y="1915363"/>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1943800"/>
        <a:ext cx="204742" cy="199054"/>
      </dsp:txXfrm>
    </dsp:sp>
    <dsp:sp modelId="{0D9048DF-2C9E-4134-9D48-C02C46599638}">
      <dsp:nvSpPr>
        <dsp:cNvPr id="0" name=""/>
        <dsp:cNvSpPr/>
      </dsp:nvSpPr>
      <dsp:spPr>
        <a:xfrm>
          <a:off x="2233428" y="2275557"/>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Total Payment For Verified Status Vs Non -Verified Status</a:t>
          </a:r>
          <a:endParaRPr lang="en-US" sz="1700" kern="1200"/>
        </a:p>
      </dsp:txBody>
      <dsp:txXfrm>
        <a:off x="2255638" y="2297767"/>
        <a:ext cx="2936659" cy="713883"/>
      </dsp:txXfrm>
    </dsp:sp>
    <dsp:sp modelId="{739B229F-CE78-4EB9-9A36-5A00979A6317}">
      <dsp:nvSpPr>
        <dsp:cNvPr id="0" name=""/>
        <dsp:cNvSpPr/>
      </dsp:nvSpPr>
      <dsp:spPr>
        <a:xfrm rot="5400000">
          <a:off x="3581786" y="3052818"/>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3081255"/>
        <a:ext cx="204742" cy="199054"/>
      </dsp:txXfrm>
    </dsp:sp>
    <dsp:sp modelId="{388C7F54-CDA7-4D8A-A10C-FAD59A4E646F}">
      <dsp:nvSpPr>
        <dsp:cNvPr id="0" name=""/>
        <dsp:cNvSpPr/>
      </dsp:nvSpPr>
      <dsp:spPr>
        <a:xfrm>
          <a:off x="2233428" y="3413012"/>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State Wise Last credit pull _d Wise Loan Status</a:t>
          </a:r>
          <a:endParaRPr lang="en-US" sz="1700" kern="1200"/>
        </a:p>
      </dsp:txBody>
      <dsp:txXfrm>
        <a:off x="2255638" y="3435222"/>
        <a:ext cx="2936659" cy="713883"/>
      </dsp:txXfrm>
    </dsp:sp>
    <dsp:sp modelId="{20FA00C6-10FD-496C-A87C-275BFDFDCFC6}">
      <dsp:nvSpPr>
        <dsp:cNvPr id="0" name=""/>
        <dsp:cNvSpPr/>
      </dsp:nvSpPr>
      <dsp:spPr>
        <a:xfrm rot="5400000">
          <a:off x="3581786" y="4190273"/>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4218710"/>
        <a:ext cx="204742" cy="199054"/>
      </dsp:txXfrm>
    </dsp:sp>
    <dsp:sp modelId="{65F0F28B-8B2A-428C-BA47-EC871BA78AAD}">
      <dsp:nvSpPr>
        <dsp:cNvPr id="0" name=""/>
        <dsp:cNvSpPr/>
      </dsp:nvSpPr>
      <dsp:spPr>
        <a:xfrm>
          <a:off x="2233428" y="4550467"/>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Home Ownership Vs Last Payment Date Stats.</a:t>
          </a:r>
          <a:endParaRPr lang="en-US" sz="1700" kern="1200"/>
        </a:p>
      </dsp:txBody>
      <dsp:txXfrm>
        <a:off x="2255638" y="4572677"/>
        <a:ext cx="2936659" cy="713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F1A61E-D1AE-4DD5-B27F-1C7AB818F843}"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30234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73543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74007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397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12631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1A61E-D1AE-4DD5-B27F-1C7AB818F843}"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215180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1A61E-D1AE-4DD5-B27F-1C7AB818F843}"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226612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147645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87956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6066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0776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92047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1A61E-D1AE-4DD5-B27F-1C7AB818F843}"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24392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1A61E-D1AE-4DD5-B27F-1C7AB818F843}"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565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1A61E-D1AE-4DD5-B27F-1C7AB818F843}"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73849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47254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01321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EF1A61E-D1AE-4DD5-B27F-1C7AB818F843}"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F379776-F43D-425C-B724-D405075505C7}" type="slidenum">
              <a:rPr lang="en-IN" smtClean="0"/>
              <a:t>‹#›</a:t>
            </a:fld>
            <a:endParaRPr lang="en-IN"/>
          </a:p>
        </p:txBody>
      </p:sp>
    </p:spTree>
    <p:extLst>
      <p:ext uri="{BB962C8B-B14F-4D97-AF65-F5344CB8AC3E}">
        <p14:creationId xmlns:p14="http://schemas.microsoft.com/office/powerpoint/2010/main" val="12688932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851E-5727-ED82-ED77-1C02468F0F45}"/>
              </a:ext>
            </a:extLst>
          </p:cNvPr>
          <p:cNvSpPr>
            <a:spLocks noGrp="1"/>
          </p:cNvSpPr>
          <p:nvPr>
            <p:ph type="title"/>
          </p:nvPr>
        </p:nvSpPr>
        <p:spPr>
          <a:xfrm>
            <a:off x="640080" y="325369"/>
            <a:ext cx="4368602" cy="2279913"/>
          </a:xfrm>
        </p:spPr>
        <p:txBody>
          <a:bodyPr vert="horz" lIns="91440" tIns="45720" rIns="91440" bIns="45720" rtlCol="0" anchor="b">
            <a:normAutofit/>
          </a:bodyPr>
          <a:lstStyle/>
          <a:p>
            <a:pPr marL="12700"/>
            <a:r>
              <a:rPr lang="en-US" sz="2400" b="1" dirty="0"/>
              <a:t>BANK ANALYTICS</a:t>
            </a:r>
            <a:br>
              <a:rPr lang="en-US" sz="2400" dirty="0"/>
            </a:br>
            <a:br>
              <a:rPr lang="en-US" sz="2400" dirty="0"/>
            </a:br>
            <a:r>
              <a:rPr lang="en-US" sz="2400" dirty="0"/>
              <a:t>Project :</a:t>
            </a:r>
            <a:r>
              <a:rPr lang="en-US" sz="2400" spc="-50" dirty="0"/>
              <a:t> </a:t>
            </a:r>
            <a:r>
              <a:rPr lang="en-US" sz="2400" dirty="0"/>
              <a:t>Bank</a:t>
            </a:r>
            <a:r>
              <a:rPr lang="en-US" sz="2400" spc="-40" dirty="0"/>
              <a:t> </a:t>
            </a:r>
            <a:r>
              <a:rPr lang="en-US" sz="2400" dirty="0"/>
              <a:t>loan</a:t>
            </a:r>
            <a:r>
              <a:rPr lang="en-US" sz="2400" spc="-40" dirty="0"/>
              <a:t> </a:t>
            </a:r>
            <a:r>
              <a:rPr lang="en-US" sz="2400" dirty="0"/>
              <a:t>of</a:t>
            </a:r>
            <a:r>
              <a:rPr lang="en-US" sz="2400" spc="-45" dirty="0"/>
              <a:t> </a:t>
            </a:r>
            <a:r>
              <a:rPr lang="en-US" sz="2400" spc="-10" dirty="0"/>
              <a:t>customers</a:t>
            </a:r>
            <a:br>
              <a:rPr lang="en-US" sz="2400" spc="-10" dirty="0"/>
            </a:br>
            <a:r>
              <a:rPr lang="en-US" sz="2400" spc="-10" dirty="0"/>
              <a:t>Domain : Finance</a:t>
            </a:r>
            <a:br>
              <a:rPr lang="en-US" sz="2400" dirty="0"/>
            </a:br>
            <a:endParaRPr lang="en-US" sz="2400" dirty="0"/>
          </a:p>
        </p:txBody>
      </p:sp>
      <p:pic>
        <p:nvPicPr>
          <p:cNvPr id="5" name="Picture Placeholder 4" descr="A person standing next to a computer with a graph and coins">
            <a:extLst>
              <a:ext uri="{FF2B5EF4-FFF2-40B4-BE49-F238E27FC236}">
                <a16:creationId xmlns:a16="http://schemas.microsoft.com/office/drawing/2014/main" id="{2868243C-EA96-8DEC-3671-4A55468D31E3}"/>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17025" r="17025"/>
          <a:stretch/>
        </p:blipFill>
        <p:spPr>
          <a:xfrm>
            <a:off x="5529416" y="655841"/>
            <a:ext cx="5563127" cy="554631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 Placeholder 3">
            <a:extLst>
              <a:ext uri="{FF2B5EF4-FFF2-40B4-BE49-F238E27FC236}">
                <a16:creationId xmlns:a16="http://schemas.microsoft.com/office/drawing/2014/main" id="{C4F27A85-9E80-7B31-42A8-1BDB6AA04AA8}"/>
              </a:ext>
            </a:extLst>
          </p:cNvPr>
          <p:cNvSpPr>
            <a:spLocks noGrp="1"/>
          </p:cNvSpPr>
          <p:nvPr>
            <p:ph type="body" sz="half" idx="2"/>
          </p:nvPr>
        </p:nvSpPr>
        <p:spPr>
          <a:xfrm>
            <a:off x="640080" y="2777640"/>
            <a:ext cx="2796294" cy="3536073"/>
          </a:xfrm>
        </p:spPr>
        <p:txBody>
          <a:bodyPr vert="horz" lIns="91440" tIns="45720" rIns="91440" bIns="45720" rtlCol="0">
            <a:noAutofit/>
          </a:bodyPr>
          <a:lstStyle/>
          <a:p>
            <a:pPr>
              <a:lnSpc>
                <a:spcPts val="3100"/>
              </a:lnSpc>
            </a:pPr>
            <a:r>
              <a:rPr lang="en-US" sz="2800" b="1" dirty="0"/>
              <a:t>Team Members</a:t>
            </a:r>
            <a:r>
              <a:rPr lang="en-US" sz="2800" b="1" spc="-50" dirty="0"/>
              <a:t>:</a:t>
            </a:r>
            <a:endParaRPr lang="en-US" sz="2800" b="1" dirty="0"/>
          </a:p>
          <a:p>
            <a:pPr algn="ctr">
              <a:lnSpc>
                <a:spcPts val="3100"/>
              </a:lnSpc>
            </a:pPr>
            <a:r>
              <a:rPr lang="en-US" sz="2800" b="1" dirty="0"/>
              <a:t>Tushti Ahuja</a:t>
            </a:r>
            <a:br>
              <a:rPr lang="en-US" sz="2800" b="1" dirty="0"/>
            </a:br>
            <a:r>
              <a:rPr lang="en-US" sz="2800" b="1" dirty="0"/>
              <a:t>Yogita</a:t>
            </a:r>
            <a:br>
              <a:rPr lang="en-US" sz="2800" b="1" dirty="0"/>
            </a:br>
            <a:r>
              <a:rPr lang="en-US" sz="2800" b="1" dirty="0"/>
              <a:t>Nagesh </a:t>
            </a:r>
            <a:br>
              <a:rPr lang="en-US" sz="2800" b="1" dirty="0"/>
            </a:br>
            <a:r>
              <a:rPr lang="en-US" sz="2800" b="1" dirty="0"/>
              <a:t>Sushmita</a:t>
            </a:r>
            <a:br>
              <a:rPr lang="en-US" sz="2800" b="1" dirty="0"/>
            </a:br>
            <a:r>
              <a:rPr lang="en-US" sz="2800" b="1" dirty="0"/>
              <a:t>Janvi</a:t>
            </a:r>
          </a:p>
          <a:p>
            <a:pPr algn="ctr">
              <a:lnSpc>
                <a:spcPts val="3100"/>
              </a:lnSpc>
            </a:pPr>
            <a:r>
              <a:rPr lang="en-US" sz="2800" b="1" dirty="0"/>
              <a:t>Abhishek</a:t>
            </a:r>
          </a:p>
          <a:p>
            <a:pPr algn="ctr">
              <a:lnSpc>
                <a:spcPts val="3100"/>
              </a:lnSpc>
            </a:pPr>
            <a:r>
              <a:rPr lang="en-US" sz="2800" b="1" dirty="0"/>
              <a:t>Vipin</a:t>
            </a:r>
          </a:p>
        </p:txBody>
      </p:sp>
    </p:spTree>
    <p:extLst>
      <p:ext uri="{BB962C8B-B14F-4D97-AF65-F5344CB8AC3E}">
        <p14:creationId xmlns:p14="http://schemas.microsoft.com/office/powerpoint/2010/main" val="774929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
            <a:extLst>
              <a:ext uri="{FF2B5EF4-FFF2-40B4-BE49-F238E27FC236}">
                <a16:creationId xmlns:a16="http://schemas.microsoft.com/office/drawing/2014/main" id="{4D11A9A0-EAC1-81A8-FE43-701EA13B3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057" y="557606"/>
            <a:ext cx="8207829" cy="5742788"/>
          </a:xfrm>
          <a:prstGeom prst="rect">
            <a:avLst/>
          </a:prstGeom>
        </p:spPr>
      </p:pic>
      <p:sp>
        <p:nvSpPr>
          <p:cNvPr id="2" name="TextBox 1">
            <a:extLst>
              <a:ext uri="{FF2B5EF4-FFF2-40B4-BE49-F238E27FC236}">
                <a16:creationId xmlns:a16="http://schemas.microsoft.com/office/drawing/2014/main" id="{71820B11-0439-5C6E-0D94-9D3602B84669}"/>
              </a:ext>
            </a:extLst>
          </p:cNvPr>
          <p:cNvSpPr txBox="1"/>
          <p:nvPr/>
        </p:nvSpPr>
        <p:spPr>
          <a:xfrm>
            <a:off x="370114" y="729343"/>
            <a:ext cx="2677886" cy="2123658"/>
          </a:xfrm>
          <a:prstGeom prst="rect">
            <a:avLst/>
          </a:prstGeom>
          <a:noFill/>
        </p:spPr>
        <p:txBody>
          <a:bodyPr wrap="square" rtlCol="0">
            <a:spAutoFit/>
          </a:bodyPr>
          <a:lstStyle/>
          <a:p>
            <a:r>
              <a:rPr lang="en-US" sz="4400" i="1" kern="1200" dirty="0">
                <a:solidFill>
                  <a:schemeClr val="tx1"/>
                </a:solidFill>
                <a:latin typeface="+mj-lt"/>
                <a:ea typeface="+mj-ea"/>
                <a:cs typeface="+mj-cs"/>
              </a:rPr>
              <a:t>KPI 1 </a:t>
            </a:r>
            <a:r>
              <a:rPr lang="en-US" sz="4400" i="1" kern="1200" dirty="0" err="1">
                <a:solidFill>
                  <a:schemeClr val="tx1"/>
                </a:solidFill>
                <a:latin typeface="+mj-lt"/>
                <a:ea typeface="+mj-ea"/>
                <a:cs typeface="+mj-cs"/>
              </a:rPr>
              <a:t>st</a:t>
            </a:r>
            <a:r>
              <a:rPr lang="en-US" sz="4400" i="1" kern="1200" dirty="0">
                <a:solidFill>
                  <a:schemeClr val="tx1"/>
                </a:solidFill>
                <a:latin typeface="+mj-lt"/>
                <a:ea typeface="+mj-ea"/>
                <a:cs typeface="+mj-cs"/>
              </a:rPr>
              <a:t> to 3rd  In </a:t>
            </a:r>
            <a:r>
              <a:rPr lang="en-US" sz="4400" i="1" dirty="0">
                <a:solidFill>
                  <a:schemeClr val="tx1"/>
                </a:solidFill>
              </a:rPr>
              <a:t>My</a:t>
            </a:r>
            <a:r>
              <a:rPr lang="en-US" sz="4400" i="1" kern="1200" dirty="0">
                <a:solidFill>
                  <a:schemeClr val="tx1"/>
                </a:solidFill>
                <a:latin typeface="+mj-lt"/>
                <a:ea typeface="+mj-ea"/>
                <a:cs typeface="+mj-cs"/>
              </a:rPr>
              <a:t>SQL-</a:t>
            </a:r>
            <a:endParaRPr lang="en-IN" sz="4400" dirty="0"/>
          </a:p>
        </p:txBody>
      </p:sp>
    </p:spTree>
    <p:extLst>
      <p:ext uri="{BB962C8B-B14F-4D97-AF65-F5344CB8AC3E}">
        <p14:creationId xmlns:p14="http://schemas.microsoft.com/office/powerpoint/2010/main" val="23436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18B4-5E0D-5297-7FC6-525E05B9E745}"/>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i="1" kern="1200" dirty="0">
                <a:solidFill>
                  <a:schemeClr val="tx1"/>
                </a:solidFill>
                <a:latin typeface="+mj-lt"/>
                <a:ea typeface="+mj-ea"/>
                <a:cs typeface="+mj-cs"/>
              </a:rPr>
              <a:t>KPI 4 &amp; 5 </a:t>
            </a:r>
            <a:r>
              <a:rPr lang="en-US" i="1" dirty="0">
                <a:solidFill>
                  <a:schemeClr val="tx1"/>
                </a:solidFill>
              </a:rPr>
              <a:t>My</a:t>
            </a:r>
            <a:r>
              <a:rPr lang="en-US" i="1" kern="1200" dirty="0">
                <a:solidFill>
                  <a:schemeClr val="tx1"/>
                </a:solidFill>
                <a:latin typeface="+mj-lt"/>
                <a:ea typeface="+mj-ea"/>
                <a:cs typeface="+mj-cs"/>
              </a:rPr>
              <a:t>SQL-</a:t>
            </a:r>
          </a:p>
        </p:txBody>
      </p:sp>
      <p:pic>
        <p:nvPicPr>
          <p:cNvPr id="9" name="Content Placeholder 8" descr="A screenshot of a computer program&#10;&#10;Description automatically generated">
            <a:extLst>
              <a:ext uri="{FF2B5EF4-FFF2-40B4-BE49-F238E27FC236}">
                <a16:creationId xmlns:a16="http://schemas.microsoft.com/office/drawing/2014/main" id="{BB1D5EE4-E011-C1AC-FF4C-B4334D06A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145" y="1061974"/>
            <a:ext cx="6409958" cy="4823493"/>
          </a:xfrm>
          <a:prstGeom prst="rect">
            <a:avLst/>
          </a:prstGeom>
          <a:ln>
            <a:solidFill>
              <a:schemeClr val="bg1"/>
            </a:solidFill>
          </a:ln>
        </p:spPr>
      </p:pic>
    </p:spTree>
    <p:extLst>
      <p:ext uri="{BB962C8B-B14F-4D97-AF65-F5344CB8AC3E}">
        <p14:creationId xmlns:p14="http://schemas.microsoft.com/office/powerpoint/2010/main" val="3248501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F926-D1BD-0ECE-3127-A561669D60C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i="1" kern="1200" dirty="0">
                <a:solidFill>
                  <a:schemeClr val="tx1"/>
                </a:solidFill>
                <a:latin typeface="+mj-lt"/>
                <a:ea typeface="+mj-ea"/>
                <a:cs typeface="+mj-cs"/>
              </a:rPr>
              <a:t>Power BI Dashboard</a:t>
            </a:r>
            <a:endParaRPr lang="en-US" sz="5400" i="1" kern="1200" dirty="0">
              <a:solidFill>
                <a:schemeClr val="tx1"/>
              </a:solidFill>
              <a:latin typeface="+mj-lt"/>
              <a:ea typeface="+mj-ea"/>
              <a:cs typeface="+mj-cs"/>
            </a:endParaRPr>
          </a:p>
        </p:txBody>
      </p:sp>
      <p:pic>
        <p:nvPicPr>
          <p:cNvPr id="5" name="Content Placeholder 4" descr="A blue circle with black text&#10;&#10;Description automatically generated">
            <a:extLst>
              <a:ext uri="{FF2B5EF4-FFF2-40B4-BE49-F238E27FC236}">
                <a16:creationId xmlns:a16="http://schemas.microsoft.com/office/drawing/2014/main" id="{1935E9E3-3953-8A47-C5E6-6C52BFCE0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616773"/>
            <a:ext cx="6903720" cy="3624453"/>
          </a:xfrm>
          <a:prstGeom prst="rect">
            <a:avLst/>
          </a:prstGeom>
        </p:spPr>
      </p:pic>
      <p:sp>
        <p:nvSpPr>
          <p:cNvPr id="7" name="TextBox 6">
            <a:extLst>
              <a:ext uri="{FF2B5EF4-FFF2-40B4-BE49-F238E27FC236}">
                <a16:creationId xmlns:a16="http://schemas.microsoft.com/office/drawing/2014/main" id="{B61AF001-6488-A6E0-8A2C-4A649569F6E7}"/>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12700" indent="-228600">
              <a:lnSpc>
                <a:spcPct val="90000"/>
              </a:lnSpc>
              <a:spcBef>
                <a:spcPts val="100"/>
              </a:spcBef>
              <a:buFont typeface="Arial" panose="020B0604020202020204" pitchFamily="34" charset="0"/>
              <a:buChar char="•"/>
            </a:pPr>
            <a:r>
              <a:rPr lang="en-US" sz="1700" b="1" dirty="0"/>
              <a:t>KPI</a:t>
            </a:r>
            <a:r>
              <a:rPr lang="en-US" sz="1700" b="1" spc="-5" dirty="0"/>
              <a:t> </a:t>
            </a:r>
            <a:r>
              <a:rPr lang="en-US" sz="1700" b="1" dirty="0"/>
              <a:t>3- </a:t>
            </a:r>
            <a:r>
              <a:rPr lang="en-US" sz="1700" b="1" spc="-10" dirty="0"/>
              <a:t>Suggestions</a:t>
            </a:r>
            <a:r>
              <a:rPr lang="en-US" sz="1700" b="1" dirty="0"/>
              <a:t> </a:t>
            </a:r>
            <a:r>
              <a:rPr lang="en-US" sz="1700" b="1" spc="-50" dirty="0"/>
              <a:t>:</a:t>
            </a:r>
            <a:endParaRPr lang="en-US" sz="1700" dirty="0"/>
          </a:p>
          <a:p>
            <a:pPr marL="12700" indent="-228600">
              <a:lnSpc>
                <a:spcPct val="90000"/>
              </a:lnSpc>
              <a:buFont typeface="Arial" panose="020B0604020202020204" pitchFamily="34" charset="0"/>
              <a:buChar char="•"/>
            </a:pPr>
            <a:r>
              <a:rPr lang="en-US" sz="1700" dirty="0"/>
              <a:t>Total</a:t>
            </a:r>
            <a:r>
              <a:rPr lang="en-US" sz="1700" spc="-25" dirty="0"/>
              <a:t> </a:t>
            </a:r>
            <a:r>
              <a:rPr lang="en-US" sz="1700" dirty="0"/>
              <a:t>Payment</a:t>
            </a:r>
            <a:r>
              <a:rPr lang="en-US" sz="1700" spc="-25" dirty="0"/>
              <a:t> </a:t>
            </a:r>
            <a:r>
              <a:rPr lang="en-US" sz="1700" dirty="0"/>
              <a:t>for</a:t>
            </a:r>
            <a:r>
              <a:rPr lang="en-US" sz="1700" spc="-10" dirty="0"/>
              <a:t> </a:t>
            </a:r>
            <a:r>
              <a:rPr lang="en-US" sz="1700" dirty="0"/>
              <a:t>Verified</a:t>
            </a:r>
            <a:r>
              <a:rPr lang="en-US" sz="1700" spc="-25" dirty="0"/>
              <a:t> </a:t>
            </a:r>
            <a:r>
              <a:rPr lang="en-US" sz="1700" dirty="0"/>
              <a:t>Vs.</a:t>
            </a:r>
            <a:r>
              <a:rPr lang="en-US" sz="1700" spc="-20" dirty="0"/>
              <a:t> </a:t>
            </a:r>
            <a:r>
              <a:rPr lang="en-US" sz="1700" spc="-10" dirty="0"/>
              <a:t>Non-</a:t>
            </a:r>
            <a:r>
              <a:rPr lang="en-US" sz="1700" dirty="0"/>
              <a:t>Verified</a:t>
            </a:r>
            <a:r>
              <a:rPr lang="en-US" sz="1700" spc="-25" dirty="0"/>
              <a:t> </a:t>
            </a:r>
            <a:r>
              <a:rPr lang="en-US" sz="1700" dirty="0"/>
              <a:t>Status</a:t>
            </a:r>
            <a:r>
              <a:rPr lang="en-US" sz="1700" spc="-25" dirty="0"/>
              <a:t> </a:t>
            </a:r>
            <a:r>
              <a:rPr lang="en-US" sz="1700" spc="-50" dirty="0"/>
              <a:t>–</a:t>
            </a:r>
            <a:endParaRPr lang="en-US" sz="1700" dirty="0"/>
          </a:p>
          <a:p>
            <a:pPr indent="-228600">
              <a:lnSpc>
                <a:spcPct val="90000"/>
              </a:lnSpc>
              <a:spcBef>
                <a:spcPts val="90"/>
              </a:spcBef>
              <a:buFont typeface="Arial" panose="020B0604020202020204" pitchFamily="34" charset="0"/>
              <a:buChar char="•"/>
            </a:pPr>
            <a:endParaRPr lang="en-US" sz="1700" dirty="0"/>
          </a:p>
          <a:p>
            <a:pPr marL="12700" marR="5080" indent="-228600">
              <a:lnSpc>
                <a:spcPct val="90000"/>
              </a:lnSpc>
              <a:buClr>
                <a:srgbClr val="000000"/>
              </a:buClr>
              <a:buFont typeface="Arial" panose="020B0604020202020204" pitchFamily="34" charset="0"/>
              <a:buChar char="•"/>
              <a:tabLst>
                <a:tab pos="92710" algn="l"/>
              </a:tabLst>
            </a:pPr>
            <a:r>
              <a:rPr lang="en-US" sz="1700" dirty="0"/>
              <a:t>Examine</a:t>
            </a:r>
            <a:r>
              <a:rPr lang="en-US" sz="1700" spc="-20" dirty="0"/>
              <a:t> </a:t>
            </a:r>
            <a:r>
              <a:rPr lang="en-US" sz="1700" dirty="0"/>
              <a:t>the</a:t>
            </a:r>
            <a:r>
              <a:rPr lang="en-US" sz="1700" spc="-20" dirty="0"/>
              <a:t> </a:t>
            </a:r>
            <a:r>
              <a:rPr lang="en-US" sz="1700" spc="-10" dirty="0"/>
              <a:t>performance</a:t>
            </a:r>
            <a:r>
              <a:rPr lang="en-US" sz="1700" spc="-20" dirty="0"/>
              <a:t> </a:t>
            </a:r>
            <a:r>
              <a:rPr lang="en-US" sz="1700" dirty="0"/>
              <a:t>of</a:t>
            </a:r>
            <a:r>
              <a:rPr lang="en-US" sz="1700" spc="-20" dirty="0"/>
              <a:t> </a:t>
            </a:r>
            <a:r>
              <a:rPr lang="en-US" sz="1700" dirty="0"/>
              <a:t>verified</a:t>
            </a:r>
            <a:r>
              <a:rPr lang="en-US" sz="1700" spc="-25" dirty="0"/>
              <a:t> </a:t>
            </a:r>
            <a:r>
              <a:rPr lang="en-US" sz="1700" dirty="0"/>
              <a:t>vs.</a:t>
            </a:r>
            <a:r>
              <a:rPr lang="en-US" sz="1700" spc="-25" dirty="0"/>
              <a:t> </a:t>
            </a:r>
            <a:r>
              <a:rPr lang="en-US" sz="1700" spc="-10" dirty="0"/>
              <a:t>non-</a:t>
            </a:r>
            <a:r>
              <a:rPr lang="en-US" sz="1700" dirty="0"/>
              <a:t>verified</a:t>
            </a:r>
            <a:r>
              <a:rPr lang="en-US" sz="1700" spc="-25" dirty="0"/>
              <a:t> </a:t>
            </a:r>
            <a:r>
              <a:rPr lang="en-US" sz="1700" dirty="0"/>
              <a:t>loans.</a:t>
            </a:r>
            <a:r>
              <a:rPr lang="en-US" sz="1700" spc="-25" dirty="0"/>
              <a:t> </a:t>
            </a:r>
            <a:r>
              <a:rPr lang="en-US" sz="1700" dirty="0"/>
              <a:t>If</a:t>
            </a:r>
            <a:r>
              <a:rPr lang="en-US" sz="1700" spc="-20" dirty="0"/>
              <a:t> </a:t>
            </a:r>
            <a:r>
              <a:rPr lang="en-US" sz="1700" dirty="0"/>
              <a:t>verified</a:t>
            </a:r>
            <a:r>
              <a:rPr lang="en-US" sz="1700" spc="-25" dirty="0"/>
              <a:t> </a:t>
            </a:r>
            <a:r>
              <a:rPr lang="en-US" sz="1700" dirty="0"/>
              <a:t>loans</a:t>
            </a:r>
            <a:r>
              <a:rPr lang="en-US" sz="1700" spc="-25" dirty="0"/>
              <a:t> </a:t>
            </a:r>
            <a:r>
              <a:rPr lang="en-US" sz="1700" dirty="0"/>
              <a:t>perform</a:t>
            </a:r>
            <a:r>
              <a:rPr lang="en-US" sz="1700" spc="-20" dirty="0"/>
              <a:t> </a:t>
            </a:r>
            <a:r>
              <a:rPr lang="en-US" sz="1700" dirty="0"/>
              <a:t>better,</a:t>
            </a:r>
            <a:r>
              <a:rPr lang="en-US" sz="1700" spc="-20" dirty="0"/>
              <a:t> </a:t>
            </a:r>
            <a:r>
              <a:rPr lang="en-US" sz="1700" spc="-10" dirty="0"/>
              <a:t>consider </a:t>
            </a:r>
            <a:r>
              <a:rPr lang="en-US" sz="1700" dirty="0"/>
              <a:t>emphasizing</a:t>
            </a:r>
            <a:r>
              <a:rPr lang="en-US" sz="1700" spc="-35" dirty="0"/>
              <a:t> </a:t>
            </a:r>
            <a:r>
              <a:rPr lang="en-US" sz="1700" dirty="0"/>
              <a:t>verification</a:t>
            </a:r>
            <a:r>
              <a:rPr lang="en-US" sz="1700" spc="-30" dirty="0"/>
              <a:t> </a:t>
            </a:r>
            <a:r>
              <a:rPr lang="en-US" sz="1700" dirty="0"/>
              <a:t>in</a:t>
            </a:r>
            <a:r>
              <a:rPr lang="en-US" sz="1700" spc="-30" dirty="0"/>
              <a:t> </a:t>
            </a:r>
            <a:r>
              <a:rPr lang="en-US" sz="1700" dirty="0"/>
              <a:t>the</a:t>
            </a:r>
            <a:r>
              <a:rPr lang="en-US" sz="1700" spc="-30" dirty="0"/>
              <a:t> </a:t>
            </a:r>
            <a:r>
              <a:rPr lang="en-US" sz="1700" dirty="0"/>
              <a:t>lending</a:t>
            </a:r>
            <a:r>
              <a:rPr lang="en-US" sz="1700" spc="-30" dirty="0"/>
              <a:t> </a:t>
            </a:r>
            <a:r>
              <a:rPr lang="en-US" sz="1700" spc="-10" dirty="0"/>
              <a:t>process.</a:t>
            </a:r>
            <a:endParaRPr lang="en-US" sz="1700" dirty="0"/>
          </a:p>
          <a:p>
            <a:pPr marL="92710" indent="-228600">
              <a:lnSpc>
                <a:spcPct val="90000"/>
              </a:lnSpc>
              <a:buClr>
                <a:srgbClr val="000000"/>
              </a:buClr>
              <a:buFont typeface="Arial" panose="020B0604020202020204" pitchFamily="34" charset="0"/>
              <a:buChar char="•"/>
              <a:tabLst>
                <a:tab pos="92710" algn="l"/>
              </a:tabLst>
            </a:pPr>
            <a:r>
              <a:rPr lang="en-US" sz="1700" dirty="0"/>
              <a:t>Ensure</a:t>
            </a:r>
            <a:r>
              <a:rPr lang="en-US" sz="1700" spc="-20" dirty="0"/>
              <a:t> </a:t>
            </a:r>
            <a:r>
              <a:rPr lang="en-US" sz="1700" dirty="0"/>
              <a:t>that</a:t>
            </a:r>
            <a:r>
              <a:rPr lang="en-US" sz="1700" spc="-20" dirty="0"/>
              <a:t> </a:t>
            </a:r>
            <a:r>
              <a:rPr lang="en-US" sz="1700" dirty="0"/>
              <a:t>the</a:t>
            </a:r>
            <a:r>
              <a:rPr lang="en-US" sz="1700" spc="-15" dirty="0"/>
              <a:t> </a:t>
            </a:r>
            <a:r>
              <a:rPr lang="en-US" sz="1700" spc="-10" dirty="0"/>
              <a:t>verification</a:t>
            </a:r>
            <a:r>
              <a:rPr lang="en-US" sz="1700" spc="-25" dirty="0"/>
              <a:t> </a:t>
            </a:r>
            <a:r>
              <a:rPr lang="en-US" sz="1700" dirty="0"/>
              <a:t>process</a:t>
            </a:r>
            <a:r>
              <a:rPr lang="en-US" sz="1700" spc="-20" dirty="0"/>
              <a:t> </a:t>
            </a:r>
            <a:r>
              <a:rPr lang="en-US" sz="1700" dirty="0"/>
              <a:t>is</a:t>
            </a:r>
            <a:r>
              <a:rPr lang="en-US" sz="1700" spc="-20" dirty="0"/>
              <a:t> </a:t>
            </a:r>
            <a:r>
              <a:rPr lang="en-US" sz="1700" dirty="0"/>
              <a:t>efficient</a:t>
            </a:r>
            <a:r>
              <a:rPr lang="en-US" sz="1700" spc="-20" dirty="0"/>
              <a:t> </a:t>
            </a:r>
            <a:r>
              <a:rPr lang="en-US" sz="1700" dirty="0"/>
              <a:t>to</a:t>
            </a:r>
            <a:r>
              <a:rPr lang="en-US" sz="1700" spc="-25" dirty="0"/>
              <a:t> </a:t>
            </a:r>
            <a:r>
              <a:rPr lang="en-US" sz="1700" dirty="0"/>
              <a:t>handle</a:t>
            </a:r>
            <a:r>
              <a:rPr lang="en-US" sz="1700" spc="-15" dirty="0"/>
              <a:t> </a:t>
            </a:r>
            <a:r>
              <a:rPr lang="en-US" sz="1700" dirty="0"/>
              <a:t>the</a:t>
            </a:r>
            <a:r>
              <a:rPr lang="en-US" sz="1700" spc="-15" dirty="0"/>
              <a:t> </a:t>
            </a:r>
            <a:r>
              <a:rPr lang="en-US" sz="1700" dirty="0"/>
              <a:t>large</a:t>
            </a:r>
            <a:r>
              <a:rPr lang="en-US" sz="1700" spc="-15" dirty="0"/>
              <a:t> </a:t>
            </a:r>
            <a:r>
              <a:rPr lang="en-US" sz="1700" dirty="0"/>
              <a:t>volume</a:t>
            </a:r>
            <a:r>
              <a:rPr lang="en-US" sz="1700" spc="-20" dirty="0"/>
              <a:t> </a:t>
            </a:r>
            <a:r>
              <a:rPr lang="en-US" sz="1700" dirty="0"/>
              <a:t>of</a:t>
            </a:r>
            <a:r>
              <a:rPr lang="en-US" sz="1700" spc="-15" dirty="0"/>
              <a:t> </a:t>
            </a:r>
            <a:r>
              <a:rPr lang="en-US" sz="1700" dirty="0"/>
              <a:t>verified</a:t>
            </a:r>
            <a:r>
              <a:rPr lang="en-US" sz="1700" spc="-20" dirty="0"/>
              <a:t> </a:t>
            </a:r>
            <a:r>
              <a:rPr lang="en-US" sz="1700" spc="-10" dirty="0"/>
              <a:t>loans</a:t>
            </a:r>
            <a:endParaRPr lang="en-US" sz="1700" dirty="0"/>
          </a:p>
        </p:txBody>
      </p:sp>
    </p:spTree>
    <p:extLst>
      <p:ext uri="{BB962C8B-B14F-4D97-AF65-F5344CB8AC3E}">
        <p14:creationId xmlns:p14="http://schemas.microsoft.com/office/powerpoint/2010/main" val="8100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graph">
            <a:extLst>
              <a:ext uri="{FF2B5EF4-FFF2-40B4-BE49-F238E27FC236}">
                <a16:creationId xmlns:a16="http://schemas.microsoft.com/office/drawing/2014/main" id="{591E0C26-FA12-9D34-A89C-B191D4708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4360"/>
            <a:ext cx="12192000" cy="7452360"/>
          </a:xfrm>
        </p:spPr>
      </p:pic>
    </p:spTree>
    <p:extLst>
      <p:ext uri="{BB962C8B-B14F-4D97-AF65-F5344CB8AC3E}">
        <p14:creationId xmlns:p14="http://schemas.microsoft.com/office/powerpoint/2010/main" val="14385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202B-2B53-CC69-1CC1-0B1568FC1D1F}"/>
              </a:ext>
            </a:extLst>
          </p:cNvPr>
          <p:cNvSpPr>
            <a:spLocks noGrp="1"/>
          </p:cNvSpPr>
          <p:nvPr>
            <p:ph type="title"/>
          </p:nvPr>
        </p:nvSpPr>
        <p:spPr/>
        <p:txBody>
          <a:bodyPr>
            <a:normAutofit fontScale="90000"/>
          </a:bodyPr>
          <a:lstStyle/>
          <a:p>
            <a:pPr marL="12700">
              <a:lnSpc>
                <a:spcPct val="100000"/>
              </a:lnSpc>
              <a:spcBef>
                <a:spcPts val="100"/>
              </a:spcBef>
            </a:pPr>
            <a:r>
              <a:rPr lang="en-US" sz="2000" b="1" i="1" dirty="0">
                <a:solidFill>
                  <a:schemeClr val="tx1"/>
                </a:solidFill>
                <a:latin typeface="Arial" panose="020B0604020202020204" pitchFamily="34" charset="0"/>
                <a:cs typeface="Arial" panose="020B0604020202020204" pitchFamily="34" charset="0"/>
              </a:rPr>
              <a:t>KPI</a:t>
            </a:r>
            <a:r>
              <a:rPr lang="en-US" sz="2000" b="1" i="1" spc="-15" dirty="0">
                <a:solidFill>
                  <a:schemeClr val="tx1"/>
                </a:solidFill>
                <a:latin typeface="Arial" panose="020B0604020202020204" pitchFamily="34" charset="0"/>
                <a:cs typeface="Arial" panose="020B0604020202020204" pitchFamily="34" charset="0"/>
              </a:rPr>
              <a:t> </a:t>
            </a:r>
            <a:r>
              <a:rPr lang="en-US" sz="2000" b="1" i="1" dirty="0">
                <a:solidFill>
                  <a:schemeClr val="tx1"/>
                </a:solidFill>
                <a:latin typeface="Arial" panose="020B0604020202020204" pitchFamily="34" charset="0"/>
                <a:cs typeface="Arial" panose="020B0604020202020204" pitchFamily="34" charset="0"/>
              </a:rPr>
              <a:t>4,5 -</a:t>
            </a:r>
            <a:r>
              <a:rPr lang="en-US" sz="2000" b="1" i="1" spc="-5" dirty="0">
                <a:solidFill>
                  <a:schemeClr val="tx1"/>
                </a:solidFill>
                <a:latin typeface="Arial" panose="020B0604020202020204" pitchFamily="34" charset="0"/>
                <a:cs typeface="Arial" panose="020B0604020202020204" pitchFamily="34" charset="0"/>
              </a:rPr>
              <a:t> </a:t>
            </a:r>
            <a:r>
              <a:rPr lang="en-US" sz="2000" b="1" i="1" spc="-10" dirty="0">
                <a:solidFill>
                  <a:schemeClr val="tx1"/>
                </a:solidFill>
                <a:latin typeface="Arial" panose="020B0604020202020204" pitchFamily="34" charset="0"/>
                <a:cs typeface="Arial" panose="020B0604020202020204" pitchFamily="34" charset="0"/>
              </a:rPr>
              <a:t>Suggestions</a:t>
            </a:r>
            <a:r>
              <a:rPr lang="en-US" sz="2000" b="1" i="1" spc="-5" dirty="0">
                <a:solidFill>
                  <a:schemeClr val="tx1"/>
                </a:solidFill>
                <a:latin typeface="Arial" panose="020B0604020202020204" pitchFamily="34" charset="0"/>
                <a:cs typeface="Arial" panose="020B0604020202020204" pitchFamily="34" charset="0"/>
              </a:rPr>
              <a:t> </a:t>
            </a:r>
            <a:r>
              <a:rPr lang="en-US" sz="2000" b="1" i="1" spc="-50" dirty="0">
                <a:solidFill>
                  <a:schemeClr val="tx1"/>
                </a:solidFill>
                <a:latin typeface="Arial" panose="020B0604020202020204" pitchFamily="34" charset="0"/>
                <a:cs typeface="Arial" panose="020B0604020202020204" pitchFamily="34" charset="0"/>
              </a:rPr>
              <a:t>:</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Focus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on</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understanding</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the</a:t>
            </a:r>
            <a:r>
              <a:rPr lang="en-US" sz="2000" spc="-1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factors</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contributing</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charged-</a:t>
            </a:r>
            <a:r>
              <a:rPr lang="en-US" sz="2000" dirty="0">
                <a:solidFill>
                  <a:schemeClr val="tx1"/>
                </a:solidFill>
                <a:latin typeface="Arial" panose="020B0604020202020204" pitchFamily="34" charset="0"/>
                <a:cs typeface="Arial" panose="020B0604020202020204" pitchFamily="34" charset="0"/>
              </a:rPr>
              <a:t>off</a:t>
            </a:r>
            <a:r>
              <a:rPr lang="en-US" sz="2000" spc="-1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loans</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certain</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states</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and</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years.</a:t>
            </a:r>
            <a:r>
              <a:rPr lang="en-US" sz="2000" spc="-1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This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could</a:t>
            </a:r>
            <a:r>
              <a:rPr lang="en-US" sz="2000" spc="-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involve</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assessing</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the</a:t>
            </a:r>
            <a:r>
              <a:rPr lang="en-US" sz="2000" spc="-2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creditworthiness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of</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borrowers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a:t>
            </a:r>
            <a:r>
              <a:rPr lang="en-US" sz="2000" spc="-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those</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areas.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Consider</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offering</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incentives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or</a:t>
            </a:r>
            <a:r>
              <a:rPr lang="en-US" sz="2000" spc="-3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promotions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borrowers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with</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different</a:t>
            </a:r>
            <a:r>
              <a:rPr lang="en-US" sz="2000" spc="-4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home</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ownership</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statuses</a:t>
            </a:r>
            <a:r>
              <a:rPr lang="en-US" sz="2000" spc="-35" dirty="0">
                <a:solidFill>
                  <a:schemeClr val="tx1"/>
                </a:solidFill>
                <a:latin typeface="Arial" panose="020B0604020202020204" pitchFamily="34" charset="0"/>
                <a:cs typeface="Arial" panose="020B0604020202020204" pitchFamily="34" charset="0"/>
              </a:rPr>
              <a:t> </a:t>
            </a:r>
            <a:r>
              <a:rPr lang="en-US" sz="2000" spc="-25" dirty="0">
                <a:solidFill>
                  <a:schemeClr val="tx1"/>
                </a:solidFill>
                <a:latin typeface="Arial" panose="020B0604020202020204" pitchFamily="34" charset="0"/>
                <a:cs typeface="Arial" panose="020B0604020202020204" pitchFamily="34" charset="0"/>
              </a:rPr>
              <a:t>to </a:t>
            </a:r>
            <a:r>
              <a:rPr lang="en-US" sz="2000" dirty="0">
                <a:solidFill>
                  <a:schemeClr val="tx1"/>
                </a:solidFill>
                <a:latin typeface="Arial" panose="020B0604020202020204" pitchFamily="34" charset="0"/>
                <a:cs typeface="Arial" panose="020B0604020202020204" pitchFamily="34" charset="0"/>
              </a:rPr>
              <a:t>encourage</a:t>
            </a:r>
            <a:r>
              <a:rPr lang="en-US" sz="2000" spc="-4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timely</a:t>
            </a:r>
            <a:r>
              <a:rPr lang="en-US" sz="2000" spc="-4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payments.</a:t>
            </a:r>
            <a:br>
              <a:rPr lang="en-US" sz="2000" dirty="0">
                <a:solidFill>
                  <a:schemeClr val="tx1"/>
                </a:solidFill>
                <a:latin typeface="Arial" panose="020B0604020202020204" pitchFamily="34" charset="0"/>
                <a:cs typeface="Arial" panose="020B0604020202020204" pitchFamily="34" charset="0"/>
              </a:rPr>
            </a:br>
            <a:endParaRPr lang="en-IN" sz="2000" dirty="0">
              <a:solidFill>
                <a:schemeClr val="tx1"/>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BA19137-F6ED-B280-880E-B44AA98DE5B0}"/>
              </a:ext>
            </a:extLst>
          </p:cNvPr>
          <p:cNvGraphicFramePr>
            <a:graphicFrameLocks noGrp="1"/>
          </p:cNvGraphicFramePr>
          <p:nvPr>
            <p:ph idx="1"/>
            <p:extLst>
              <p:ext uri="{D42A27DB-BD31-4B8C-83A1-F6EECF244321}">
                <p14:modId xmlns:p14="http://schemas.microsoft.com/office/powerpoint/2010/main" val="3533455908"/>
              </p:ext>
            </p:extLst>
          </p:nvPr>
        </p:nvGraphicFramePr>
        <p:xfrm>
          <a:off x="572729" y="1987857"/>
          <a:ext cx="4928419" cy="411797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screenshot of a spreadsheet">
            <a:extLst>
              <a:ext uri="{FF2B5EF4-FFF2-40B4-BE49-F238E27FC236}">
                <a16:creationId xmlns:a16="http://schemas.microsoft.com/office/drawing/2014/main" id="{105B62AF-A922-F21A-AE8C-E349895E0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435" y="2413307"/>
            <a:ext cx="5722836" cy="3738920"/>
          </a:xfrm>
          <a:prstGeom prst="rect">
            <a:avLst/>
          </a:prstGeom>
        </p:spPr>
      </p:pic>
    </p:spTree>
    <p:extLst>
      <p:ext uri="{BB962C8B-B14F-4D97-AF65-F5344CB8AC3E}">
        <p14:creationId xmlns:p14="http://schemas.microsoft.com/office/powerpoint/2010/main" val="11210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3BC2-34C3-4B92-426C-FE8B327B2706}"/>
              </a:ext>
            </a:extLst>
          </p:cNvPr>
          <p:cNvSpPr>
            <a:spLocks noGrp="1"/>
          </p:cNvSpPr>
          <p:nvPr>
            <p:ph type="title"/>
          </p:nvPr>
        </p:nvSpPr>
        <p:spPr>
          <a:xfrm>
            <a:off x="630936" y="639520"/>
            <a:ext cx="3429000" cy="1719072"/>
          </a:xfrm>
        </p:spPr>
        <p:txBody>
          <a:bodyPr anchor="b">
            <a:normAutofit/>
          </a:bodyPr>
          <a:lstStyle/>
          <a:p>
            <a:r>
              <a:rPr lang="en-IN" sz="5000" b="1" i="1" dirty="0">
                <a:latin typeface="Roboto"/>
                <a:cs typeface="Roboto"/>
              </a:rPr>
              <a:t>Tableau Dashboard</a:t>
            </a:r>
            <a:endParaRPr lang="en-IN" sz="5000" i="1" dirty="0"/>
          </a:p>
        </p:txBody>
      </p:sp>
      <p:sp>
        <p:nvSpPr>
          <p:cNvPr id="3" name="Content Placeholder 2">
            <a:extLst>
              <a:ext uri="{FF2B5EF4-FFF2-40B4-BE49-F238E27FC236}">
                <a16:creationId xmlns:a16="http://schemas.microsoft.com/office/drawing/2014/main" id="{CEBE1424-15A8-8328-5DA6-B054139EFAC7}"/>
              </a:ext>
            </a:extLst>
          </p:cNvPr>
          <p:cNvSpPr>
            <a:spLocks noGrp="1"/>
          </p:cNvSpPr>
          <p:nvPr>
            <p:ph idx="1"/>
          </p:nvPr>
        </p:nvSpPr>
        <p:spPr>
          <a:xfrm>
            <a:off x="554736" y="2794053"/>
            <a:ext cx="3429000" cy="3410712"/>
          </a:xfrm>
        </p:spPr>
        <p:txBody>
          <a:bodyPr anchor="t">
            <a:normAutofit/>
          </a:bodyPr>
          <a:lstStyle/>
          <a:p>
            <a:pPr marL="12700">
              <a:spcBef>
                <a:spcPts val="100"/>
              </a:spcBef>
            </a:pPr>
            <a:r>
              <a:rPr lang="en-US" sz="1700" b="1" dirty="0">
                <a:latin typeface="Calibri"/>
                <a:cs typeface="Calibri"/>
              </a:rPr>
              <a:t>KPI</a:t>
            </a:r>
            <a:r>
              <a:rPr lang="en-US" sz="1700" b="1" spc="-5" dirty="0">
                <a:latin typeface="Calibri"/>
                <a:cs typeface="Calibri"/>
              </a:rPr>
              <a:t> </a:t>
            </a:r>
            <a:r>
              <a:rPr lang="en-US" sz="1700" b="1" spc="-10" dirty="0">
                <a:latin typeface="Calibri"/>
                <a:cs typeface="Calibri"/>
              </a:rPr>
              <a:t>1-Suggestions:</a:t>
            </a:r>
            <a:br>
              <a:rPr lang="en-US" sz="1700" b="1" spc="-10" dirty="0">
                <a:latin typeface="Calibri"/>
                <a:cs typeface="Calibri"/>
              </a:rPr>
            </a:br>
            <a:br>
              <a:rPr lang="en-US" sz="1700" b="1" spc="-10" dirty="0">
                <a:latin typeface="Calibri"/>
                <a:cs typeface="Calibri"/>
              </a:rPr>
            </a:br>
            <a:r>
              <a:rPr lang="en-US" sz="1700" dirty="0">
                <a:latin typeface="Calibri"/>
                <a:cs typeface="Calibri"/>
              </a:rPr>
              <a:t>Investigate</a:t>
            </a:r>
            <a:r>
              <a:rPr lang="en-US" sz="1700" spc="-30" dirty="0">
                <a:latin typeface="Calibri"/>
                <a:cs typeface="Calibri"/>
              </a:rPr>
              <a:t> </a:t>
            </a:r>
            <a:r>
              <a:rPr lang="en-US" sz="1700" dirty="0">
                <a:latin typeface="Calibri"/>
                <a:cs typeface="Calibri"/>
              </a:rPr>
              <a:t>the</a:t>
            </a:r>
            <a:r>
              <a:rPr lang="en-US" sz="1700" spc="-30" dirty="0">
                <a:latin typeface="Calibri"/>
                <a:cs typeface="Calibri"/>
              </a:rPr>
              <a:t> </a:t>
            </a:r>
            <a:r>
              <a:rPr lang="en-US" sz="1700" dirty="0">
                <a:latin typeface="Calibri"/>
                <a:cs typeface="Calibri"/>
              </a:rPr>
              <a:t>reasons</a:t>
            </a:r>
            <a:r>
              <a:rPr lang="en-US" sz="1700" spc="-30" dirty="0">
                <a:latin typeface="Calibri"/>
                <a:cs typeface="Calibri"/>
              </a:rPr>
              <a:t> </a:t>
            </a:r>
            <a:r>
              <a:rPr lang="en-US" sz="1700" dirty="0">
                <a:latin typeface="Calibri"/>
                <a:cs typeface="Calibri"/>
              </a:rPr>
              <a:t>behind</a:t>
            </a:r>
            <a:r>
              <a:rPr lang="en-US" sz="1700" spc="-35" dirty="0">
                <a:latin typeface="Calibri"/>
                <a:cs typeface="Calibri"/>
              </a:rPr>
              <a:t> </a:t>
            </a:r>
            <a:r>
              <a:rPr lang="en-US" sz="1700" dirty="0">
                <a:latin typeface="Calibri"/>
                <a:cs typeface="Calibri"/>
              </a:rPr>
              <a:t>the</a:t>
            </a:r>
            <a:r>
              <a:rPr lang="en-US" sz="1700" spc="-30" dirty="0">
                <a:latin typeface="Calibri"/>
                <a:cs typeface="Calibri"/>
              </a:rPr>
              <a:t> </a:t>
            </a:r>
            <a:r>
              <a:rPr lang="en-US" sz="1700" dirty="0">
                <a:latin typeface="Calibri"/>
                <a:cs typeface="Calibri"/>
              </a:rPr>
              <a:t>significant</a:t>
            </a:r>
            <a:r>
              <a:rPr lang="en-US" sz="1700" spc="-30" dirty="0">
                <a:latin typeface="Calibri"/>
                <a:cs typeface="Calibri"/>
              </a:rPr>
              <a:t> </a:t>
            </a:r>
            <a:r>
              <a:rPr lang="en-US" sz="1700" dirty="0">
                <a:latin typeface="Calibri"/>
                <a:cs typeface="Calibri"/>
              </a:rPr>
              <a:t>increase</a:t>
            </a:r>
            <a:r>
              <a:rPr lang="en-US" sz="1700" spc="-30" dirty="0">
                <a:latin typeface="Calibri"/>
                <a:cs typeface="Calibri"/>
              </a:rPr>
              <a:t> </a:t>
            </a:r>
            <a:r>
              <a:rPr lang="en-US" sz="1700" dirty="0">
                <a:latin typeface="Calibri"/>
                <a:cs typeface="Calibri"/>
              </a:rPr>
              <a:t>in</a:t>
            </a:r>
            <a:r>
              <a:rPr lang="en-US" sz="1700" spc="-40" dirty="0">
                <a:latin typeface="Calibri"/>
                <a:cs typeface="Calibri"/>
              </a:rPr>
              <a:t> </a:t>
            </a:r>
            <a:r>
              <a:rPr lang="en-US" sz="1700" dirty="0">
                <a:latin typeface="Calibri"/>
                <a:cs typeface="Calibri"/>
              </a:rPr>
              <a:t>loan</a:t>
            </a:r>
            <a:r>
              <a:rPr lang="en-US" sz="1700" spc="-35" dirty="0">
                <a:latin typeface="Calibri"/>
                <a:cs typeface="Calibri"/>
              </a:rPr>
              <a:t> </a:t>
            </a:r>
            <a:r>
              <a:rPr lang="en-US" sz="1700" dirty="0">
                <a:latin typeface="Calibri"/>
                <a:cs typeface="Calibri"/>
              </a:rPr>
              <a:t>amount</a:t>
            </a:r>
            <a:r>
              <a:rPr lang="en-US" sz="1700" spc="-35" dirty="0">
                <a:latin typeface="Calibri"/>
                <a:cs typeface="Calibri"/>
              </a:rPr>
              <a:t> </a:t>
            </a:r>
            <a:r>
              <a:rPr lang="en-US" sz="1700" dirty="0">
                <a:latin typeface="Calibri"/>
                <a:cs typeface="Calibri"/>
              </a:rPr>
              <a:t>from</a:t>
            </a:r>
            <a:r>
              <a:rPr lang="en-US" sz="1700" spc="-25" dirty="0">
                <a:latin typeface="Calibri"/>
                <a:cs typeface="Calibri"/>
              </a:rPr>
              <a:t> </a:t>
            </a:r>
            <a:r>
              <a:rPr lang="en-US" sz="1700" dirty="0">
                <a:latin typeface="Calibri"/>
                <a:cs typeface="Calibri"/>
              </a:rPr>
              <a:t>2009</a:t>
            </a:r>
            <a:r>
              <a:rPr lang="en-US" sz="1700" spc="-30" dirty="0">
                <a:latin typeface="Calibri"/>
                <a:cs typeface="Calibri"/>
              </a:rPr>
              <a:t> </a:t>
            </a:r>
            <a:r>
              <a:rPr lang="en-US" sz="1700" spc="-25" dirty="0">
                <a:latin typeface="Calibri"/>
                <a:cs typeface="Calibri"/>
              </a:rPr>
              <a:t>to </a:t>
            </a:r>
            <a:r>
              <a:rPr lang="en-US" sz="1700" dirty="0">
                <a:latin typeface="Calibri"/>
                <a:cs typeface="Calibri"/>
              </a:rPr>
              <a:t>2010.</a:t>
            </a:r>
            <a:r>
              <a:rPr lang="en-US" sz="1700" spc="-25" dirty="0">
                <a:latin typeface="Calibri"/>
                <a:cs typeface="Calibri"/>
              </a:rPr>
              <a:t> </a:t>
            </a:r>
            <a:r>
              <a:rPr lang="en-US" sz="1700" dirty="0">
                <a:latin typeface="Calibri"/>
                <a:cs typeface="Calibri"/>
              </a:rPr>
              <a:t>It</a:t>
            </a:r>
            <a:r>
              <a:rPr lang="en-US" sz="1700" spc="-20" dirty="0">
                <a:latin typeface="Calibri"/>
                <a:cs typeface="Calibri"/>
              </a:rPr>
              <a:t> </a:t>
            </a:r>
            <a:r>
              <a:rPr lang="en-US" sz="1700" dirty="0">
                <a:latin typeface="Calibri"/>
                <a:cs typeface="Calibri"/>
              </a:rPr>
              <a:t>could</a:t>
            </a:r>
            <a:r>
              <a:rPr lang="en-US" sz="1700" spc="-30" dirty="0">
                <a:latin typeface="Calibri"/>
                <a:cs typeface="Calibri"/>
              </a:rPr>
              <a:t> </a:t>
            </a:r>
            <a:r>
              <a:rPr lang="en-US" sz="1700" dirty="0">
                <a:latin typeface="Calibri"/>
                <a:cs typeface="Calibri"/>
              </a:rPr>
              <a:t>be</a:t>
            </a:r>
            <a:r>
              <a:rPr lang="en-US" sz="1700" spc="-15" dirty="0">
                <a:latin typeface="Calibri"/>
                <a:cs typeface="Calibri"/>
              </a:rPr>
              <a:t> </a:t>
            </a:r>
            <a:r>
              <a:rPr lang="en-US" sz="1700" dirty="0">
                <a:latin typeface="Calibri"/>
                <a:cs typeface="Calibri"/>
              </a:rPr>
              <a:t>due</a:t>
            </a:r>
            <a:r>
              <a:rPr lang="en-US" sz="1700" spc="-20" dirty="0">
                <a:latin typeface="Calibri"/>
                <a:cs typeface="Calibri"/>
              </a:rPr>
              <a:t> </a:t>
            </a:r>
            <a:r>
              <a:rPr lang="en-US" sz="1700" dirty="0">
                <a:latin typeface="Calibri"/>
                <a:cs typeface="Calibri"/>
              </a:rPr>
              <a:t>to</a:t>
            </a:r>
            <a:r>
              <a:rPr lang="en-US" sz="1700" spc="-15" dirty="0">
                <a:latin typeface="Calibri"/>
                <a:cs typeface="Calibri"/>
              </a:rPr>
              <a:t> </a:t>
            </a:r>
            <a:r>
              <a:rPr lang="en-US" sz="1700" dirty="0">
                <a:latin typeface="Calibri"/>
                <a:cs typeface="Calibri"/>
              </a:rPr>
              <a:t>increased</a:t>
            </a:r>
            <a:r>
              <a:rPr lang="en-US" sz="1700" spc="-30" dirty="0">
                <a:latin typeface="Calibri"/>
                <a:cs typeface="Calibri"/>
              </a:rPr>
              <a:t> </a:t>
            </a:r>
            <a:r>
              <a:rPr lang="en-US" sz="1700" dirty="0">
                <a:latin typeface="Calibri"/>
                <a:cs typeface="Calibri"/>
              </a:rPr>
              <a:t>demand</a:t>
            </a:r>
            <a:r>
              <a:rPr lang="en-US" sz="1700" spc="-25" dirty="0">
                <a:latin typeface="Calibri"/>
                <a:cs typeface="Calibri"/>
              </a:rPr>
              <a:t> </a:t>
            </a:r>
            <a:r>
              <a:rPr lang="en-US" sz="1700" dirty="0">
                <a:latin typeface="Calibri"/>
                <a:cs typeface="Calibri"/>
              </a:rPr>
              <a:t>or</a:t>
            </a:r>
            <a:r>
              <a:rPr lang="en-US" sz="1700" spc="-25" dirty="0">
                <a:latin typeface="Calibri"/>
                <a:cs typeface="Calibri"/>
              </a:rPr>
              <a:t> </a:t>
            </a:r>
            <a:r>
              <a:rPr lang="en-US" sz="1700" dirty="0">
                <a:latin typeface="Calibri"/>
                <a:cs typeface="Calibri"/>
              </a:rPr>
              <a:t>a</a:t>
            </a:r>
            <a:r>
              <a:rPr lang="en-US" sz="1700" spc="-25" dirty="0">
                <a:latin typeface="Calibri"/>
                <a:cs typeface="Calibri"/>
              </a:rPr>
              <a:t> </a:t>
            </a:r>
            <a:r>
              <a:rPr lang="en-US" sz="1700" dirty="0">
                <a:latin typeface="Calibri"/>
                <a:cs typeface="Calibri"/>
              </a:rPr>
              <a:t>change</a:t>
            </a:r>
            <a:r>
              <a:rPr lang="en-US" sz="1700" spc="-15" dirty="0">
                <a:latin typeface="Calibri"/>
                <a:cs typeface="Calibri"/>
              </a:rPr>
              <a:t> </a:t>
            </a:r>
            <a:r>
              <a:rPr lang="en-US" sz="1700" dirty="0">
                <a:latin typeface="Calibri"/>
                <a:cs typeface="Calibri"/>
              </a:rPr>
              <a:t>in</a:t>
            </a:r>
            <a:r>
              <a:rPr lang="en-US" sz="1700" spc="-30" dirty="0">
                <a:latin typeface="Calibri"/>
                <a:cs typeface="Calibri"/>
              </a:rPr>
              <a:t> </a:t>
            </a:r>
            <a:r>
              <a:rPr lang="en-US" sz="1700" dirty="0">
                <a:latin typeface="Calibri"/>
                <a:cs typeface="Calibri"/>
              </a:rPr>
              <a:t>lending</a:t>
            </a:r>
            <a:r>
              <a:rPr lang="en-US" sz="1700" spc="-20" dirty="0">
                <a:latin typeface="Calibri"/>
                <a:cs typeface="Calibri"/>
              </a:rPr>
              <a:t> </a:t>
            </a:r>
            <a:r>
              <a:rPr lang="en-US" sz="1700" spc="-10" dirty="0">
                <a:latin typeface="Calibri"/>
                <a:cs typeface="Calibri"/>
              </a:rPr>
              <a:t>policies.</a:t>
            </a:r>
            <a:endParaRPr lang="en-US" sz="1700" dirty="0">
              <a:latin typeface="Calibri"/>
              <a:cs typeface="Calibri"/>
            </a:endParaRPr>
          </a:p>
          <a:p>
            <a:pPr marL="12700" indent="0">
              <a:buClr>
                <a:srgbClr val="000000"/>
              </a:buClr>
              <a:buNone/>
              <a:tabLst>
                <a:tab pos="101600" algn="l"/>
              </a:tabLst>
            </a:pPr>
            <a:r>
              <a:rPr lang="en-US" sz="1700" dirty="0">
                <a:latin typeface="Calibri"/>
                <a:cs typeface="Calibri"/>
              </a:rPr>
              <a:t>Monitor</a:t>
            </a:r>
            <a:r>
              <a:rPr lang="en-US" sz="1700" spc="-30" dirty="0">
                <a:latin typeface="Calibri"/>
                <a:cs typeface="Calibri"/>
              </a:rPr>
              <a:t> </a:t>
            </a:r>
            <a:r>
              <a:rPr lang="en-US" sz="1700" dirty="0">
                <a:latin typeface="Calibri"/>
                <a:cs typeface="Calibri"/>
              </a:rPr>
              <a:t>the</a:t>
            </a:r>
            <a:r>
              <a:rPr lang="en-US" sz="1700" spc="-20" dirty="0">
                <a:latin typeface="Calibri"/>
                <a:cs typeface="Calibri"/>
              </a:rPr>
              <a:t> </a:t>
            </a:r>
            <a:r>
              <a:rPr lang="en-US" sz="1700" dirty="0">
                <a:latin typeface="Calibri"/>
                <a:cs typeface="Calibri"/>
              </a:rPr>
              <a:t>trend</a:t>
            </a:r>
            <a:r>
              <a:rPr lang="en-US" sz="1700" spc="-30" dirty="0">
                <a:latin typeface="Calibri"/>
                <a:cs typeface="Calibri"/>
              </a:rPr>
              <a:t> </a:t>
            </a:r>
            <a:r>
              <a:rPr lang="en-US" sz="1700" dirty="0">
                <a:latin typeface="Calibri"/>
                <a:cs typeface="Calibri"/>
              </a:rPr>
              <a:t>in</a:t>
            </a:r>
            <a:r>
              <a:rPr lang="en-US" sz="1700" spc="-25" dirty="0">
                <a:latin typeface="Calibri"/>
                <a:cs typeface="Calibri"/>
              </a:rPr>
              <a:t> </a:t>
            </a:r>
            <a:r>
              <a:rPr lang="en-US" sz="1700" dirty="0">
                <a:latin typeface="Calibri"/>
                <a:cs typeface="Calibri"/>
              </a:rPr>
              <a:t>loan</a:t>
            </a:r>
            <a:r>
              <a:rPr lang="en-US" sz="1700" spc="-30" dirty="0">
                <a:latin typeface="Calibri"/>
                <a:cs typeface="Calibri"/>
              </a:rPr>
              <a:t> </a:t>
            </a:r>
            <a:r>
              <a:rPr lang="en-US" sz="1700" dirty="0">
                <a:latin typeface="Calibri"/>
                <a:cs typeface="Calibri"/>
              </a:rPr>
              <a:t>amount</a:t>
            </a:r>
            <a:r>
              <a:rPr lang="en-US" sz="1700" spc="-25" dirty="0">
                <a:latin typeface="Calibri"/>
                <a:cs typeface="Calibri"/>
              </a:rPr>
              <a:t> </a:t>
            </a:r>
            <a:r>
              <a:rPr lang="en-US" sz="1700" dirty="0">
                <a:latin typeface="Calibri"/>
                <a:cs typeface="Calibri"/>
              </a:rPr>
              <a:t>issuance</a:t>
            </a:r>
            <a:r>
              <a:rPr lang="en-US" sz="1700" spc="-15" dirty="0">
                <a:latin typeface="Calibri"/>
                <a:cs typeface="Calibri"/>
              </a:rPr>
              <a:t> </a:t>
            </a:r>
            <a:r>
              <a:rPr lang="en-US" sz="1700" dirty="0">
                <a:latin typeface="Calibri"/>
                <a:cs typeface="Calibri"/>
              </a:rPr>
              <a:t>to</a:t>
            </a:r>
            <a:r>
              <a:rPr lang="en-US" sz="1700" spc="-20" dirty="0">
                <a:latin typeface="Calibri"/>
                <a:cs typeface="Calibri"/>
              </a:rPr>
              <a:t> </a:t>
            </a:r>
            <a:r>
              <a:rPr lang="en-US" sz="1700" dirty="0">
                <a:latin typeface="Calibri"/>
                <a:cs typeface="Calibri"/>
              </a:rPr>
              <a:t>ensure</a:t>
            </a:r>
            <a:r>
              <a:rPr lang="en-US" sz="1700" spc="-20" dirty="0">
                <a:latin typeface="Calibri"/>
                <a:cs typeface="Calibri"/>
              </a:rPr>
              <a:t> </a:t>
            </a:r>
            <a:r>
              <a:rPr lang="en-US" sz="1700" dirty="0">
                <a:latin typeface="Calibri"/>
                <a:cs typeface="Calibri"/>
              </a:rPr>
              <a:t>it</a:t>
            </a:r>
            <a:r>
              <a:rPr lang="en-US" sz="1700" spc="-25" dirty="0">
                <a:latin typeface="Calibri"/>
                <a:cs typeface="Calibri"/>
              </a:rPr>
              <a:t> </a:t>
            </a:r>
            <a:r>
              <a:rPr lang="en-US" sz="1700" dirty="0">
                <a:latin typeface="Calibri"/>
                <a:cs typeface="Calibri"/>
              </a:rPr>
              <a:t>aligns</a:t>
            </a:r>
            <a:r>
              <a:rPr lang="en-US" sz="1700" spc="-15" dirty="0">
                <a:latin typeface="Calibri"/>
                <a:cs typeface="Calibri"/>
              </a:rPr>
              <a:t> </a:t>
            </a:r>
            <a:r>
              <a:rPr lang="en-US" sz="1700" dirty="0">
                <a:latin typeface="Calibri"/>
                <a:cs typeface="Calibri"/>
              </a:rPr>
              <a:t>with</a:t>
            </a:r>
            <a:r>
              <a:rPr lang="en-US" sz="1700" spc="-30" dirty="0">
                <a:latin typeface="Calibri"/>
                <a:cs typeface="Calibri"/>
              </a:rPr>
              <a:t> </a:t>
            </a:r>
            <a:r>
              <a:rPr lang="en-US" sz="1700" dirty="0">
                <a:latin typeface="Calibri"/>
                <a:cs typeface="Calibri"/>
              </a:rPr>
              <a:t>the</a:t>
            </a:r>
            <a:r>
              <a:rPr lang="en-US" sz="1700" spc="-20" dirty="0">
                <a:latin typeface="Calibri"/>
                <a:cs typeface="Calibri"/>
              </a:rPr>
              <a:t> </a:t>
            </a:r>
            <a:r>
              <a:rPr lang="en-US" sz="1700" dirty="0">
                <a:latin typeface="Calibri"/>
                <a:cs typeface="Calibri"/>
              </a:rPr>
              <a:t>company's</a:t>
            </a:r>
            <a:r>
              <a:rPr lang="en-US" sz="1700" spc="-20" dirty="0">
                <a:latin typeface="Calibri"/>
                <a:cs typeface="Calibri"/>
              </a:rPr>
              <a:t> risk</a:t>
            </a:r>
            <a:endParaRPr lang="en-US" sz="1700" dirty="0">
              <a:latin typeface="Calibri"/>
              <a:cs typeface="Calibri"/>
            </a:endParaRPr>
          </a:p>
          <a:p>
            <a:pPr marL="0" indent="0">
              <a:spcBef>
                <a:spcPts val="75"/>
              </a:spcBef>
              <a:buNone/>
            </a:pPr>
            <a:r>
              <a:rPr lang="en-US" sz="1700" dirty="0">
                <a:latin typeface="Calibri"/>
                <a:cs typeface="Calibri"/>
              </a:rPr>
              <a:t>tolerance</a:t>
            </a:r>
            <a:r>
              <a:rPr lang="en-US" sz="1700" spc="-35" dirty="0">
                <a:latin typeface="Calibri"/>
                <a:cs typeface="Calibri"/>
              </a:rPr>
              <a:t> </a:t>
            </a:r>
            <a:r>
              <a:rPr lang="en-US" sz="1700" dirty="0">
                <a:latin typeface="Calibri"/>
                <a:cs typeface="Calibri"/>
              </a:rPr>
              <a:t>and</a:t>
            </a:r>
            <a:r>
              <a:rPr lang="en-US" sz="1700" spc="-45" dirty="0">
                <a:latin typeface="Calibri"/>
                <a:cs typeface="Calibri"/>
              </a:rPr>
              <a:t> </a:t>
            </a:r>
            <a:r>
              <a:rPr lang="en-US" sz="1700" dirty="0">
                <a:latin typeface="Calibri"/>
                <a:cs typeface="Calibri"/>
              </a:rPr>
              <a:t>financial</a:t>
            </a:r>
            <a:r>
              <a:rPr lang="en-US" sz="1700" spc="-35" dirty="0">
                <a:latin typeface="Calibri"/>
                <a:cs typeface="Calibri"/>
              </a:rPr>
              <a:t> </a:t>
            </a:r>
            <a:r>
              <a:rPr lang="en-US" sz="1700" spc="-10" dirty="0">
                <a:latin typeface="Calibri"/>
                <a:cs typeface="Calibri"/>
              </a:rPr>
              <a:t>stability.</a:t>
            </a:r>
            <a:endParaRPr lang="en-US" sz="1700" dirty="0">
              <a:latin typeface="Calibri"/>
              <a:cs typeface="Calibri"/>
            </a:endParaRPr>
          </a:p>
          <a:p>
            <a:endParaRPr lang="en-IN" sz="1700" dirty="0"/>
          </a:p>
        </p:txBody>
      </p:sp>
      <p:pic>
        <p:nvPicPr>
          <p:cNvPr id="8" name="Picture 7">
            <a:extLst>
              <a:ext uri="{FF2B5EF4-FFF2-40B4-BE49-F238E27FC236}">
                <a16:creationId xmlns:a16="http://schemas.microsoft.com/office/drawing/2014/main" id="{EBD3769B-43AD-D5A0-6FFB-45FADDFFB71B}"/>
              </a:ext>
            </a:extLst>
          </p:cNvPr>
          <p:cNvPicPr>
            <a:picLocks noChangeAspect="1"/>
          </p:cNvPicPr>
          <p:nvPr/>
        </p:nvPicPr>
        <p:blipFill>
          <a:blip r:embed="rId2"/>
          <a:stretch>
            <a:fillRect/>
          </a:stretch>
        </p:blipFill>
        <p:spPr>
          <a:xfrm>
            <a:off x="3983736" y="166761"/>
            <a:ext cx="8132064" cy="6328533"/>
          </a:xfrm>
          <a:prstGeom prst="rect">
            <a:avLst/>
          </a:prstGeom>
        </p:spPr>
      </p:pic>
    </p:spTree>
    <p:extLst>
      <p:ext uri="{BB962C8B-B14F-4D97-AF65-F5344CB8AC3E}">
        <p14:creationId xmlns:p14="http://schemas.microsoft.com/office/powerpoint/2010/main" val="141786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069B8-7ED0-B33D-8ADF-7669E634851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7B699567-8143-E860-CC68-22B25C0B47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57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73C4-9DBB-30A5-2D39-F5E629BA985E}"/>
              </a:ext>
            </a:extLst>
          </p:cNvPr>
          <p:cNvSpPr>
            <a:spLocks noGrp="1"/>
          </p:cNvSpPr>
          <p:nvPr>
            <p:ph type="ctrTitle"/>
          </p:nvPr>
        </p:nvSpPr>
        <p:spPr>
          <a:xfrm>
            <a:off x="6949711" y="327415"/>
            <a:ext cx="4603001" cy="1087819"/>
          </a:xfrm>
        </p:spPr>
        <p:txBody>
          <a:bodyPr vert="horz" lIns="91440" tIns="45720" rIns="91440" bIns="45720" rtlCol="0" anchor="b">
            <a:normAutofit/>
          </a:bodyPr>
          <a:lstStyle/>
          <a:p>
            <a:pPr algn="l"/>
            <a:r>
              <a:rPr lang="en-US" sz="3400" i="1" kern="1200" dirty="0">
                <a:solidFill>
                  <a:schemeClr val="tx1"/>
                </a:solidFill>
                <a:latin typeface="+mj-lt"/>
                <a:ea typeface="+mj-ea"/>
                <a:cs typeface="+mj-cs"/>
              </a:rPr>
              <a:t>Conclusion</a:t>
            </a:r>
          </a:p>
        </p:txBody>
      </p:sp>
      <p:sp>
        <p:nvSpPr>
          <p:cNvPr id="3" name="Subtitle 2">
            <a:extLst>
              <a:ext uri="{FF2B5EF4-FFF2-40B4-BE49-F238E27FC236}">
                <a16:creationId xmlns:a16="http://schemas.microsoft.com/office/drawing/2014/main" id="{16E4E741-CCAD-5BF9-794D-8B58F3AB0C76}"/>
              </a:ext>
            </a:extLst>
          </p:cNvPr>
          <p:cNvSpPr>
            <a:spLocks noGrp="1"/>
          </p:cNvSpPr>
          <p:nvPr>
            <p:ph type="subTitle" idx="1"/>
          </p:nvPr>
        </p:nvSpPr>
        <p:spPr>
          <a:xfrm>
            <a:off x="7112997" y="1415234"/>
            <a:ext cx="4603001" cy="4576763"/>
          </a:xfrm>
        </p:spPr>
        <p:txBody>
          <a:bodyPr vert="horz" lIns="91440" tIns="45720" rIns="91440" bIns="45720" rtlCol="0">
            <a:normAutofit/>
          </a:bodyPr>
          <a:lstStyle/>
          <a:p>
            <a:pPr marL="354965" indent="-228600" algn="l">
              <a:spcBef>
                <a:spcPts val="100"/>
              </a:spcBef>
              <a:buClr>
                <a:srgbClr val="434343"/>
              </a:buClr>
              <a:buSzPct val="112500"/>
              <a:buFont typeface="Arial" panose="020B0604020202020204" pitchFamily="34" charset="0"/>
              <a:buChar char="•"/>
              <a:tabLst>
                <a:tab pos="354965" algn="l"/>
              </a:tabLst>
            </a:pPr>
            <a:r>
              <a:rPr lang="en-US" sz="2000" dirty="0"/>
              <a:t>Regularly</a:t>
            </a:r>
            <a:r>
              <a:rPr lang="en-US" sz="2000" spc="-30" dirty="0"/>
              <a:t> </a:t>
            </a:r>
            <a:r>
              <a:rPr lang="en-US" sz="2000" dirty="0"/>
              <a:t>monitor</a:t>
            </a:r>
            <a:r>
              <a:rPr lang="en-US" sz="2000" spc="-20" dirty="0"/>
              <a:t> </a:t>
            </a:r>
            <a:r>
              <a:rPr lang="en-US" sz="2000" dirty="0"/>
              <a:t>and</a:t>
            </a:r>
            <a:r>
              <a:rPr lang="en-US" sz="2000" spc="-30" dirty="0"/>
              <a:t> </a:t>
            </a:r>
            <a:r>
              <a:rPr lang="en-US" sz="2000" dirty="0"/>
              <a:t>analyze</a:t>
            </a:r>
            <a:r>
              <a:rPr lang="en-US" sz="2000" spc="-20" dirty="0"/>
              <a:t> </a:t>
            </a:r>
            <a:r>
              <a:rPr lang="en-US" sz="2000" dirty="0"/>
              <a:t>these</a:t>
            </a:r>
            <a:r>
              <a:rPr lang="en-US" sz="2000" spc="-20" dirty="0"/>
              <a:t> </a:t>
            </a:r>
            <a:r>
              <a:rPr lang="en-US" sz="2000" dirty="0"/>
              <a:t>KPIs</a:t>
            </a:r>
            <a:r>
              <a:rPr lang="en-US" sz="2000" spc="-25" dirty="0"/>
              <a:t> </a:t>
            </a:r>
            <a:r>
              <a:rPr lang="en-US" sz="2000" dirty="0"/>
              <a:t>to</a:t>
            </a:r>
            <a:r>
              <a:rPr lang="en-US" sz="2000" spc="-20" dirty="0"/>
              <a:t> </a:t>
            </a:r>
            <a:r>
              <a:rPr lang="en-US" sz="2000" dirty="0"/>
              <a:t>identify</a:t>
            </a:r>
            <a:r>
              <a:rPr lang="en-US" sz="2000" spc="-25" dirty="0"/>
              <a:t> </a:t>
            </a:r>
            <a:r>
              <a:rPr lang="en-US" sz="2000" dirty="0"/>
              <a:t>trends</a:t>
            </a:r>
            <a:r>
              <a:rPr lang="en-US" sz="2000" spc="-25" dirty="0"/>
              <a:t> </a:t>
            </a:r>
            <a:r>
              <a:rPr lang="en-US" sz="2000" dirty="0"/>
              <a:t>and</a:t>
            </a:r>
            <a:r>
              <a:rPr lang="en-US" sz="2000" spc="-30" dirty="0"/>
              <a:t> </a:t>
            </a:r>
            <a:r>
              <a:rPr lang="en-US" sz="2000" spc="-10" dirty="0"/>
              <a:t>anomalies.</a:t>
            </a:r>
            <a:endParaRPr lang="en-US" sz="2000" dirty="0"/>
          </a:p>
          <a:p>
            <a:pPr marL="355600" marR="494030" indent="-228600" algn="l">
              <a:spcBef>
                <a:spcPts val="95"/>
              </a:spcBef>
              <a:buClr>
                <a:srgbClr val="434343"/>
              </a:buClr>
              <a:buSzPct val="112500"/>
              <a:buFont typeface="Arial" panose="020B0604020202020204" pitchFamily="34" charset="0"/>
              <a:buChar char="•"/>
              <a:tabLst>
                <a:tab pos="355600" algn="l"/>
              </a:tabLst>
            </a:pPr>
            <a:r>
              <a:rPr lang="en-US" sz="2000" dirty="0"/>
              <a:t>Use</a:t>
            </a:r>
            <a:r>
              <a:rPr lang="en-US" sz="2000" spc="-30" dirty="0"/>
              <a:t> </a:t>
            </a:r>
            <a:r>
              <a:rPr lang="en-US" sz="2000" spc="-10" dirty="0"/>
              <a:t>data-</a:t>
            </a:r>
            <a:r>
              <a:rPr lang="en-US" sz="2000" dirty="0"/>
              <a:t>driven</a:t>
            </a:r>
            <a:r>
              <a:rPr lang="en-US" sz="2000" spc="-30" dirty="0"/>
              <a:t> </a:t>
            </a:r>
            <a:r>
              <a:rPr lang="en-US" sz="2000" dirty="0"/>
              <a:t>insights</a:t>
            </a:r>
            <a:r>
              <a:rPr lang="en-US" sz="2000" spc="-25" dirty="0"/>
              <a:t> </a:t>
            </a:r>
            <a:r>
              <a:rPr lang="en-US" sz="2000" dirty="0"/>
              <a:t>to</a:t>
            </a:r>
            <a:r>
              <a:rPr lang="en-US" sz="2000" spc="-25" dirty="0"/>
              <a:t> </a:t>
            </a:r>
            <a:r>
              <a:rPr lang="en-US" sz="2000" dirty="0"/>
              <a:t>make</a:t>
            </a:r>
            <a:r>
              <a:rPr lang="en-US" sz="2000" spc="-20" dirty="0"/>
              <a:t> </a:t>
            </a:r>
            <a:r>
              <a:rPr lang="en-US" sz="2000" dirty="0"/>
              <a:t>informed</a:t>
            </a:r>
            <a:r>
              <a:rPr lang="en-US" sz="2000" spc="-30" dirty="0"/>
              <a:t> </a:t>
            </a:r>
            <a:r>
              <a:rPr lang="en-US" sz="2000" dirty="0"/>
              <a:t>lending</a:t>
            </a:r>
            <a:r>
              <a:rPr lang="en-US" sz="2000" spc="-30" dirty="0"/>
              <a:t> </a:t>
            </a:r>
            <a:r>
              <a:rPr lang="en-US" sz="2000" dirty="0"/>
              <a:t>decisions</a:t>
            </a:r>
            <a:r>
              <a:rPr lang="en-US" sz="2000" spc="-30" dirty="0"/>
              <a:t> </a:t>
            </a:r>
            <a:r>
              <a:rPr lang="en-US" sz="2000" dirty="0"/>
              <a:t>and</a:t>
            </a:r>
            <a:r>
              <a:rPr lang="en-US" sz="2000" spc="-30" dirty="0"/>
              <a:t> </a:t>
            </a:r>
            <a:r>
              <a:rPr lang="en-US" sz="2000" dirty="0"/>
              <a:t>adjustments</a:t>
            </a:r>
            <a:r>
              <a:rPr lang="en-US" sz="2000" spc="-30" dirty="0"/>
              <a:t> </a:t>
            </a:r>
            <a:r>
              <a:rPr lang="en-US" sz="2000" dirty="0"/>
              <a:t>to</a:t>
            </a:r>
            <a:r>
              <a:rPr lang="en-US" sz="2000" spc="-20" dirty="0"/>
              <a:t> </a:t>
            </a:r>
            <a:r>
              <a:rPr lang="en-US" sz="2000" spc="-10" dirty="0"/>
              <a:t>lending policies.</a:t>
            </a:r>
            <a:endParaRPr lang="en-US" sz="2000" dirty="0"/>
          </a:p>
          <a:p>
            <a:pPr marL="355600" marR="586105" indent="-228600" algn="l">
              <a:spcBef>
                <a:spcPts val="20"/>
              </a:spcBef>
              <a:buClr>
                <a:srgbClr val="434343"/>
              </a:buClr>
              <a:buSzPct val="112500"/>
              <a:buFont typeface="Arial" panose="020B0604020202020204" pitchFamily="34" charset="0"/>
              <a:buChar char="•"/>
              <a:tabLst>
                <a:tab pos="355600" algn="l"/>
              </a:tabLst>
            </a:pPr>
            <a:r>
              <a:rPr lang="en-US" sz="2000" dirty="0"/>
              <a:t>Continuously</a:t>
            </a:r>
            <a:r>
              <a:rPr lang="en-US" sz="2000" spc="-45" dirty="0"/>
              <a:t> </a:t>
            </a:r>
            <a:r>
              <a:rPr lang="en-US" sz="2000" dirty="0"/>
              <a:t>evaluate</a:t>
            </a:r>
            <a:r>
              <a:rPr lang="en-US" sz="2000" spc="-40" dirty="0"/>
              <a:t> </a:t>
            </a:r>
            <a:r>
              <a:rPr lang="en-US" sz="2000" dirty="0"/>
              <a:t>and</a:t>
            </a:r>
            <a:r>
              <a:rPr lang="en-US" sz="2000" spc="-45" dirty="0"/>
              <a:t> </a:t>
            </a:r>
            <a:r>
              <a:rPr lang="en-US" sz="2000" dirty="0"/>
              <a:t>improve</a:t>
            </a:r>
            <a:r>
              <a:rPr lang="en-US" sz="2000" spc="-40" dirty="0"/>
              <a:t> </a:t>
            </a:r>
            <a:r>
              <a:rPr lang="en-US" sz="2000" dirty="0"/>
              <a:t>the</a:t>
            </a:r>
            <a:r>
              <a:rPr lang="en-US" sz="2000" spc="-40" dirty="0"/>
              <a:t> </a:t>
            </a:r>
            <a:r>
              <a:rPr lang="en-US" sz="2000" dirty="0"/>
              <a:t>verification</a:t>
            </a:r>
            <a:r>
              <a:rPr lang="en-US" sz="2000" spc="-45" dirty="0"/>
              <a:t> </a:t>
            </a:r>
            <a:r>
              <a:rPr lang="en-US" sz="2000" dirty="0"/>
              <a:t>and</a:t>
            </a:r>
            <a:r>
              <a:rPr lang="en-US" sz="2000" spc="-45" dirty="0"/>
              <a:t> </a:t>
            </a:r>
            <a:r>
              <a:rPr lang="en-US" sz="2000" dirty="0"/>
              <a:t>credit</a:t>
            </a:r>
            <a:r>
              <a:rPr lang="en-US" sz="2000" spc="-40" dirty="0"/>
              <a:t> </a:t>
            </a:r>
            <a:r>
              <a:rPr lang="en-US" sz="2000" dirty="0"/>
              <a:t>assessment</a:t>
            </a:r>
            <a:r>
              <a:rPr lang="en-US" sz="2000" spc="-40" dirty="0"/>
              <a:t> </a:t>
            </a:r>
            <a:r>
              <a:rPr lang="en-US" sz="2000" dirty="0"/>
              <a:t>processes</a:t>
            </a:r>
            <a:r>
              <a:rPr lang="en-US" sz="2000" spc="-45" dirty="0"/>
              <a:t> </a:t>
            </a:r>
            <a:r>
              <a:rPr lang="en-US" sz="2000" spc="-25" dirty="0"/>
              <a:t>to </a:t>
            </a:r>
            <a:r>
              <a:rPr lang="en-US" sz="2000" dirty="0"/>
              <a:t>mitigate</a:t>
            </a:r>
            <a:r>
              <a:rPr lang="en-US" sz="2000" spc="-30" dirty="0"/>
              <a:t> </a:t>
            </a:r>
            <a:r>
              <a:rPr lang="en-US" sz="2000" spc="-10" dirty="0"/>
              <a:t>risks.</a:t>
            </a:r>
            <a:endParaRPr lang="en-US" sz="2000" dirty="0"/>
          </a:p>
          <a:p>
            <a:pPr marL="355600" marR="5080" indent="-228600" algn="l">
              <a:buClr>
                <a:srgbClr val="434343"/>
              </a:buClr>
              <a:buSzPct val="112500"/>
              <a:buFont typeface="Arial" panose="020B0604020202020204" pitchFamily="34" charset="0"/>
              <a:buChar char="•"/>
              <a:tabLst>
                <a:tab pos="355600" algn="l"/>
              </a:tabLst>
            </a:pPr>
            <a:r>
              <a:rPr lang="en-US" sz="2000" dirty="0"/>
              <a:t>Stay</a:t>
            </a:r>
            <a:r>
              <a:rPr lang="en-US" sz="2000" spc="-30" dirty="0"/>
              <a:t> </a:t>
            </a:r>
            <a:r>
              <a:rPr lang="en-US" sz="2000" dirty="0"/>
              <a:t>responsive</a:t>
            </a:r>
            <a:r>
              <a:rPr lang="en-US" sz="2000" spc="-25" dirty="0"/>
              <a:t> </a:t>
            </a:r>
            <a:r>
              <a:rPr lang="en-US" sz="2000" dirty="0"/>
              <a:t>to</a:t>
            </a:r>
            <a:r>
              <a:rPr lang="en-US" sz="2000" spc="-25" dirty="0"/>
              <a:t> </a:t>
            </a:r>
            <a:r>
              <a:rPr lang="en-US" sz="2000" dirty="0"/>
              <a:t>changes</a:t>
            </a:r>
            <a:r>
              <a:rPr lang="en-US" sz="2000" spc="-25" dirty="0"/>
              <a:t> </a:t>
            </a:r>
            <a:r>
              <a:rPr lang="en-US" sz="2000" dirty="0"/>
              <a:t>in</a:t>
            </a:r>
            <a:r>
              <a:rPr lang="en-US" sz="2000" spc="-35" dirty="0"/>
              <a:t> </a:t>
            </a:r>
            <a:r>
              <a:rPr lang="en-US" sz="2000" dirty="0"/>
              <a:t>borrower</a:t>
            </a:r>
            <a:r>
              <a:rPr lang="en-US" sz="2000" spc="-25" dirty="0"/>
              <a:t> </a:t>
            </a:r>
            <a:r>
              <a:rPr lang="en-US" sz="2000" dirty="0"/>
              <a:t>demographics</a:t>
            </a:r>
            <a:r>
              <a:rPr lang="en-US" sz="2000" spc="-30" dirty="0"/>
              <a:t> </a:t>
            </a:r>
            <a:r>
              <a:rPr lang="en-US" sz="2000" dirty="0"/>
              <a:t>and</a:t>
            </a:r>
            <a:r>
              <a:rPr lang="en-US" sz="2000" spc="-30" dirty="0"/>
              <a:t> </a:t>
            </a:r>
            <a:r>
              <a:rPr lang="en-US" sz="2000" dirty="0"/>
              <a:t>market</a:t>
            </a:r>
            <a:r>
              <a:rPr lang="en-US" sz="2000" spc="-30" dirty="0"/>
              <a:t> </a:t>
            </a:r>
            <a:r>
              <a:rPr lang="en-US" sz="2000" dirty="0"/>
              <a:t>conditions</a:t>
            </a:r>
            <a:r>
              <a:rPr lang="en-US" sz="2000" spc="-30" dirty="0"/>
              <a:t> </a:t>
            </a:r>
            <a:r>
              <a:rPr lang="en-US" sz="2000" dirty="0"/>
              <a:t>to</a:t>
            </a:r>
            <a:r>
              <a:rPr lang="en-US" sz="2000" spc="-20" dirty="0"/>
              <a:t> </a:t>
            </a:r>
            <a:r>
              <a:rPr lang="en-US" sz="2000" dirty="0"/>
              <a:t>adapt</a:t>
            </a:r>
            <a:r>
              <a:rPr lang="en-US" sz="2000" spc="-30" dirty="0"/>
              <a:t> </a:t>
            </a:r>
            <a:r>
              <a:rPr lang="en-US" sz="2000" spc="-10" dirty="0"/>
              <a:t>lending </a:t>
            </a:r>
            <a:r>
              <a:rPr lang="en-US" sz="2000" dirty="0"/>
              <a:t>strategies</a:t>
            </a:r>
            <a:r>
              <a:rPr lang="en-US" sz="2000" spc="-55" dirty="0"/>
              <a:t> </a:t>
            </a:r>
            <a:r>
              <a:rPr lang="en-US" sz="2000" spc="-10" dirty="0"/>
              <a:t>accordingly</a:t>
            </a:r>
            <a:r>
              <a:rPr lang="en-US" sz="1800" spc="-10" dirty="0"/>
              <a:t>.</a:t>
            </a:r>
            <a:endParaRPr lang="en-US" sz="1800" dirty="0"/>
          </a:p>
          <a:p>
            <a:pPr indent="-228600" algn="l">
              <a:buFont typeface="Arial" panose="020B0604020202020204" pitchFamily="34" charset="0"/>
              <a:buChar char="•"/>
            </a:pPr>
            <a:endParaRPr lang="en-US" sz="1800" dirty="0"/>
          </a:p>
        </p:txBody>
      </p:sp>
      <p:pic>
        <p:nvPicPr>
          <p:cNvPr id="4" name="object 2">
            <a:extLst>
              <a:ext uri="{FF2B5EF4-FFF2-40B4-BE49-F238E27FC236}">
                <a16:creationId xmlns:a16="http://schemas.microsoft.com/office/drawing/2014/main" id="{29485535-F1F8-23CE-4FB1-AAC56C302F08}"/>
              </a:ext>
            </a:extLst>
          </p:cNvPr>
          <p:cNvPicPr/>
          <p:nvPr/>
        </p:nvPicPr>
        <p:blipFill>
          <a:blip r:embed="rId2" cstate="print"/>
          <a:stretch>
            <a:fillRect/>
          </a:stretch>
        </p:blipFill>
        <p:spPr>
          <a:xfrm>
            <a:off x="367145" y="1807030"/>
            <a:ext cx="6250063" cy="3857066"/>
          </a:xfrm>
          <a:prstGeom prst="rect">
            <a:avLst/>
          </a:prstGeom>
        </p:spPr>
      </p:pic>
    </p:spTree>
    <p:extLst>
      <p:ext uri="{BB962C8B-B14F-4D97-AF65-F5344CB8AC3E}">
        <p14:creationId xmlns:p14="http://schemas.microsoft.com/office/powerpoint/2010/main" val="106462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mph" presetSubtype="0" grpId="0" nodeType="clickEffect">
                                  <p:stCondLst>
                                    <p:cond delay="0"/>
                                  </p:stCondLst>
                                  <p:iterate type="lt">
                                    <p:tmAbs val="25"/>
                                  </p:iterate>
                                  <p:childTnLst>
                                    <p:set>
                                      <p:cBhvr override="childStyle">
                                        <p:cTn id="16" dur="indefinite"/>
                                        <p:tgtEl>
                                          <p:spTgt spid="3">
                                            <p:txEl>
                                              <p:pRg st="0" end="0"/>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grpId="0" nodeType="clickEffect">
                                  <p:stCondLst>
                                    <p:cond delay="0"/>
                                  </p:stCondLst>
                                  <p:iterate type="lt">
                                    <p:tmAbs val="25"/>
                                  </p:iterate>
                                  <p:childTnLst>
                                    <p:set>
                                      <p:cBhvr override="childStyle">
                                        <p:cTn id="20" dur="indefinite"/>
                                        <p:tgtEl>
                                          <p:spTgt spid="3">
                                            <p:txEl>
                                              <p:pRg st="1" end="1"/>
                                            </p:txEl>
                                          </p:spTgt>
                                        </p:tgtEl>
                                        <p:attrNameLst>
                                          <p:attrName>style.fontWeight</p:attrName>
                                        </p:attrNameLst>
                                      </p:cBhvr>
                                      <p:to>
                                        <p:strVal val="bold"/>
                                      </p:to>
                                    </p:set>
                                  </p:childTnLst>
                                </p:cTn>
                              </p:par>
                            </p:childTnLst>
                          </p:cTn>
                        </p:par>
                      </p:childTnLst>
                    </p:cTn>
                  </p:par>
                  <p:par>
                    <p:cTn id="21" fill="hold">
                      <p:stCondLst>
                        <p:cond delay="indefinite"/>
                      </p:stCondLst>
                      <p:childTnLst>
                        <p:par>
                          <p:cTn id="22" fill="hold">
                            <p:stCondLst>
                              <p:cond delay="0"/>
                            </p:stCondLst>
                            <p:childTnLst>
                              <p:par>
                                <p:cTn id="23" presetID="15" presetClass="emph" presetSubtype="0" grpId="0" nodeType="clickEffect">
                                  <p:stCondLst>
                                    <p:cond delay="0"/>
                                  </p:stCondLst>
                                  <p:iterate type="lt">
                                    <p:tmAbs val="25"/>
                                  </p:iterate>
                                  <p:childTnLst>
                                    <p:set>
                                      <p:cBhvr override="childStyle">
                                        <p:cTn id="24" dur="indefinite"/>
                                        <p:tgtEl>
                                          <p:spTgt spid="3">
                                            <p:txEl>
                                              <p:pRg st="2" end="2"/>
                                            </p:txEl>
                                          </p:spTgt>
                                        </p:tgtEl>
                                        <p:attrNameLst>
                                          <p:attrName>style.fontWeight</p:attrName>
                                        </p:attrNameLst>
                                      </p:cBhvr>
                                      <p:to>
                                        <p:strVal val="bold"/>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grpId="0" nodeType="clickEffect">
                                  <p:stCondLst>
                                    <p:cond delay="0"/>
                                  </p:stCondLst>
                                  <p:iterate type="lt">
                                    <p:tmAbs val="25"/>
                                  </p:iterate>
                                  <p:childTnLst>
                                    <p:set>
                                      <p:cBhvr override="childStyle">
                                        <p:cTn id="28"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DCD6BD2-0A43-3CBB-180A-86C0E4575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201" y="734615"/>
            <a:ext cx="5388770" cy="5388770"/>
          </a:xfrm>
          <a:prstGeom prst="rect">
            <a:avLst/>
          </a:prstGeom>
        </p:spPr>
      </p:pic>
    </p:spTree>
    <p:extLst>
      <p:ext uri="{BB962C8B-B14F-4D97-AF65-F5344CB8AC3E}">
        <p14:creationId xmlns:p14="http://schemas.microsoft.com/office/powerpoint/2010/main" val="135643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538C-8EE5-9E3E-4C09-EE5C9648D1A5}"/>
              </a:ext>
            </a:extLst>
          </p:cNvPr>
          <p:cNvSpPr>
            <a:spLocks noGrp="1"/>
          </p:cNvSpPr>
          <p:nvPr>
            <p:ph type="ctrTitle"/>
          </p:nvPr>
        </p:nvSpPr>
        <p:spPr>
          <a:xfrm>
            <a:off x="1524000" y="339213"/>
            <a:ext cx="9144000" cy="1386348"/>
          </a:xfrm>
        </p:spPr>
        <p:txBody>
          <a:bodyPr>
            <a:normAutofit/>
          </a:bodyPr>
          <a:lstStyle/>
          <a:p>
            <a:r>
              <a:rPr lang="en-IN" sz="6000" b="1" i="1" dirty="0">
                <a:solidFill>
                  <a:schemeClr val="tx1"/>
                </a:solidFill>
                <a:latin typeface="+mn-lt"/>
              </a:rPr>
              <a:t>Understanding</a:t>
            </a:r>
            <a:r>
              <a:rPr lang="en-IN" sz="6000" b="1" i="1" spc="-75" dirty="0">
                <a:solidFill>
                  <a:schemeClr val="tx1"/>
                </a:solidFill>
                <a:latin typeface="+mn-lt"/>
              </a:rPr>
              <a:t> </a:t>
            </a:r>
            <a:r>
              <a:rPr lang="en-IN" sz="6000" b="1" i="1" dirty="0">
                <a:solidFill>
                  <a:schemeClr val="tx1"/>
                </a:solidFill>
                <a:latin typeface="+mn-lt"/>
              </a:rPr>
              <a:t>Bank</a:t>
            </a:r>
            <a:r>
              <a:rPr lang="en-IN" sz="6000" b="1" i="1" spc="-75" dirty="0">
                <a:solidFill>
                  <a:schemeClr val="tx1"/>
                </a:solidFill>
                <a:latin typeface="+mn-lt"/>
              </a:rPr>
              <a:t> </a:t>
            </a:r>
            <a:r>
              <a:rPr lang="en-IN" sz="6000" b="1" i="1" spc="-10" dirty="0">
                <a:solidFill>
                  <a:schemeClr val="tx1"/>
                </a:solidFill>
                <a:latin typeface="+mn-lt"/>
              </a:rPr>
              <a:t>Loans</a:t>
            </a:r>
            <a:endParaRPr lang="en-IN" i="1" dirty="0">
              <a:solidFill>
                <a:schemeClr val="tx1"/>
              </a:solidFill>
            </a:endParaRPr>
          </a:p>
        </p:txBody>
      </p:sp>
      <p:sp>
        <p:nvSpPr>
          <p:cNvPr id="4" name="TextBox 3">
            <a:extLst>
              <a:ext uri="{FF2B5EF4-FFF2-40B4-BE49-F238E27FC236}">
                <a16:creationId xmlns:a16="http://schemas.microsoft.com/office/drawing/2014/main" id="{E3033F45-D77F-FBB5-007E-382B58BEFA68}"/>
              </a:ext>
            </a:extLst>
          </p:cNvPr>
          <p:cNvSpPr txBox="1"/>
          <p:nvPr/>
        </p:nvSpPr>
        <p:spPr>
          <a:xfrm>
            <a:off x="587829" y="1611086"/>
            <a:ext cx="11027228" cy="4319131"/>
          </a:xfrm>
          <a:prstGeom prst="rect">
            <a:avLst/>
          </a:prstGeom>
          <a:noFill/>
        </p:spPr>
        <p:txBody>
          <a:bodyPr wrap="square" rtlCol="0">
            <a:spAutoFit/>
          </a:bodyPr>
          <a:lstStyle/>
          <a:p>
            <a:pPr marL="12700">
              <a:lnSpc>
                <a:spcPct val="100000"/>
              </a:lnSpc>
              <a:spcBef>
                <a:spcPts val="100"/>
              </a:spcBef>
            </a:pPr>
            <a:r>
              <a:rPr lang="en-US" sz="2000" i="1" dirty="0">
                <a:latin typeface="Amasis MT Pro Medium" panose="02040604050005020304" pitchFamily="18" charset="0"/>
                <a:cs typeface="Arial"/>
              </a:rPr>
              <a:t>Introduction</a:t>
            </a:r>
            <a:r>
              <a:rPr lang="en-US" sz="2000" i="1" spc="-30" dirty="0">
                <a:latin typeface="Amasis MT Pro Medium" panose="02040604050005020304" pitchFamily="18" charset="0"/>
                <a:cs typeface="Arial"/>
              </a:rPr>
              <a:t> </a:t>
            </a:r>
            <a:r>
              <a:rPr lang="en-US" sz="2000" i="1" dirty="0">
                <a:latin typeface="Amasis MT Pro Medium" panose="02040604050005020304" pitchFamily="18" charset="0"/>
                <a:cs typeface="Arial"/>
              </a:rPr>
              <a:t>to</a:t>
            </a:r>
            <a:r>
              <a:rPr lang="en-US" sz="2000" i="1" spc="-30" dirty="0">
                <a:latin typeface="Amasis MT Pro Medium" panose="02040604050005020304" pitchFamily="18" charset="0"/>
                <a:cs typeface="Arial"/>
              </a:rPr>
              <a:t> </a:t>
            </a:r>
            <a:r>
              <a:rPr lang="en-US" sz="2000" i="1" dirty="0">
                <a:latin typeface="Amasis MT Pro Medium" panose="02040604050005020304" pitchFamily="18" charset="0"/>
                <a:cs typeface="Arial"/>
              </a:rPr>
              <a:t>Bank</a:t>
            </a:r>
            <a:r>
              <a:rPr lang="en-US" sz="2000" i="1" spc="-30" dirty="0">
                <a:latin typeface="Amasis MT Pro Medium" panose="02040604050005020304" pitchFamily="18" charset="0"/>
                <a:cs typeface="Arial"/>
              </a:rPr>
              <a:t> </a:t>
            </a:r>
            <a:r>
              <a:rPr lang="en-US" sz="2000" i="1" spc="-20" dirty="0">
                <a:latin typeface="Amasis MT Pro Medium" panose="02040604050005020304" pitchFamily="18" charset="0"/>
                <a:cs typeface="Arial"/>
              </a:rPr>
              <a:t>Loans</a:t>
            </a:r>
          </a:p>
          <a:p>
            <a:pPr marL="12700">
              <a:lnSpc>
                <a:spcPct val="100000"/>
              </a:lnSpc>
              <a:spcBef>
                <a:spcPts val="100"/>
              </a:spcBef>
            </a:pPr>
            <a:endParaRPr lang="en-US" sz="2000" i="1" spc="-20" dirty="0">
              <a:latin typeface="Amasis MT Pro Medium" panose="02040604050005020304" pitchFamily="18" charset="0"/>
              <a:cs typeface="Arial"/>
            </a:endParaRPr>
          </a:p>
          <a:p>
            <a:pPr marL="298450" indent="-285750">
              <a:lnSpc>
                <a:spcPct val="100000"/>
              </a:lnSpc>
              <a:spcBef>
                <a:spcPts val="100"/>
              </a:spcBef>
              <a:buFont typeface="Wingdings" panose="05000000000000000000" pitchFamily="2" charset="2"/>
              <a:buChar char="Ø"/>
            </a:pPr>
            <a:r>
              <a:rPr lang="en-US" sz="1800" dirty="0">
                <a:latin typeface="Amasis MT Pro Medium" panose="02040604050005020304" pitchFamily="18" charset="0"/>
                <a:cs typeface="Arial MT"/>
              </a:rPr>
              <a:t>Bank</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are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fundamental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instrument</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offered</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by</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institutions</a:t>
            </a:r>
            <a:r>
              <a:rPr lang="en-US" sz="1800" spc="-3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worldwide.</a:t>
            </a:r>
            <a:endParaRPr lang="en-US" sz="1800" dirty="0">
              <a:latin typeface="Amasis MT Pro Medium" panose="02040604050005020304" pitchFamily="18" charset="0"/>
              <a:cs typeface="Arial MT"/>
            </a:endParaRPr>
          </a:p>
          <a:p>
            <a:pPr marL="298450" indent="-285750">
              <a:lnSpc>
                <a:spcPct val="100000"/>
              </a:lnSpc>
              <a:spcBef>
                <a:spcPts val="25"/>
              </a:spcBef>
              <a:buClr>
                <a:srgbClr val="000000"/>
              </a:buClr>
              <a:buFont typeface="Wingdings" panose="05000000000000000000" pitchFamily="2" charset="2"/>
              <a:buChar char="Ø"/>
              <a:tabLst>
                <a:tab pos="297815" algn="l"/>
              </a:tabLst>
            </a:pPr>
            <a:r>
              <a:rPr lang="en-US" sz="1800" dirty="0">
                <a:latin typeface="Amasis MT Pro Medium" panose="02040604050005020304" pitchFamily="18" charset="0"/>
                <a:cs typeface="Arial MT"/>
              </a:rPr>
              <a:t>They</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provide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individuals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businesses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with</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access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funds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various</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purposes.</a:t>
            </a:r>
            <a:endParaRPr lang="en-US" sz="1800" dirty="0">
              <a:latin typeface="Amasis MT Pro Medium" panose="02040604050005020304" pitchFamily="18" charset="0"/>
              <a:cs typeface="Arial MT"/>
            </a:endParaRPr>
          </a:p>
          <a:p>
            <a:pPr marL="297815" marR="400050" indent="-285750">
              <a:lnSpc>
                <a:spcPct val="100000"/>
              </a:lnSpc>
              <a:spcBef>
                <a:spcPts val="25"/>
              </a:spcBef>
              <a:buClr>
                <a:srgbClr val="000000"/>
              </a:buClr>
              <a:buFont typeface="Wingdings" panose="05000000000000000000" pitchFamily="2" charset="2"/>
              <a:buChar char="Ø"/>
              <a:tabLst>
                <a:tab pos="297815" algn="l"/>
              </a:tabLst>
            </a:pPr>
            <a:r>
              <a:rPr lang="en-US" sz="1800" dirty="0">
                <a:latin typeface="Amasis MT Pro Medium" panose="02040604050005020304" pitchFamily="18" charset="0"/>
                <a:cs typeface="Arial MT"/>
              </a:rPr>
              <a:t>This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presentation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delves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into</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key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aspects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of</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bank</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their</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significance,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their </a:t>
            </a:r>
            <a:r>
              <a:rPr lang="en-US" sz="1800" dirty="0">
                <a:latin typeface="Amasis MT Pro Medium" panose="02040604050005020304" pitchFamily="18" charset="0"/>
                <a:cs typeface="Arial MT"/>
              </a:rPr>
              <a:t>impact</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on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borrowers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lenders.</a:t>
            </a:r>
          </a:p>
          <a:p>
            <a:pPr marL="12065" marR="400050">
              <a:lnSpc>
                <a:spcPct val="100000"/>
              </a:lnSpc>
              <a:spcBef>
                <a:spcPts val="25"/>
              </a:spcBef>
              <a:buClr>
                <a:srgbClr val="000000"/>
              </a:buClr>
              <a:tabLst>
                <a:tab pos="297815" algn="l"/>
              </a:tabLst>
            </a:pPr>
            <a:endParaRPr lang="en-US" sz="1800" dirty="0">
              <a:latin typeface="Amasis MT Pro Medium" panose="02040604050005020304" pitchFamily="18" charset="0"/>
              <a:cs typeface="Arial MT"/>
            </a:endParaRPr>
          </a:p>
          <a:p>
            <a:pPr marL="12700">
              <a:lnSpc>
                <a:spcPct val="100000"/>
              </a:lnSpc>
            </a:pPr>
            <a:r>
              <a:rPr lang="en-US" sz="2000" i="1" dirty="0">
                <a:latin typeface="Amasis MT Pro Medium" panose="02040604050005020304" pitchFamily="18" charset="0"/>
                <a:cs typeface="Arial"/>
              </a:rPr>
              <a:t>Why</a:t>
            </a:r>
            <a:r>
              <a:rPr lang="en-US" sz="2000" i="1" spc="-25" dirty="0">
                <a:latin typeface="Amasis MT Pro Medium" panose="02040604050005020304" pitchFamily="18" charset="0"/>
                <a:cs typeface="Arial"/>
              </a:rPr>
              <a:t> </a:t>
            </a:r>
            <a:r>
              <a:rPr lang="en-US" sz="2000" i="1" dirty="0">
                <a:latin typeface="Amasis MT Pro Medium" panose="02040604050005020304" pitchFamily="18" charset="0"/>
                <a:cs typeface="Arial"/>
              </a:rPr>
              <a:t>Bank</a:t>
            </a:r>
            <a:r>
              <a:rPr lang="en-US" sz="2000" i="1" spc="-25" dirty="0">
                <a:latin typeface="Amasis MT Pro Medium" panose="02040604050005020304" pitchFamily="18" charset="0"/>
                <a:cs typeface="Arial"/>
              </a:rPr>
              <a:t> </a:t>
            </a:r>
            <a:r>
              <a:rPr lang="en-US" sz="2000" i="1" dirty="0">
                <a:latin typeface="Amasis MT Pro Medium" panose="02040604050005020304" pitchFamily="18" charset="0"/>
                <a:cs typeface="Arial"/>
              </a:rPr>
              <a:t>Loans</a:t>
            </a:r>
            <a:r>
              <a:rPr lang="en-US" sz="2000" i="1" spc="-25" dirty="0">
                <a:latin typeface="Amasis MT Pro Medium" panose="02040604050005020304" pitchFamily="18" charset="0"/>
                <a:cs typeface="Arial"/>
              </a:rPr>
              <a:t> </a:t>
            </a:r>
            <a:r>
              <a:rPr lang="en-US" sz="2000" i="1" spc="-10" dirty="0">
                <a:latin typeface="Amasis MT Pro Medium" panose="02040604050005020304" pitchFamily="18" charset="0"/>
                <a:cs typeface="Arial"/>
              </a:rPr>
              <a:t>Matter</a:t>
            </a:r>
            <a:endParaRPr lang="en-US" sz="2000" dirty="0">
              <a:latin typeface="Amasis MT Pro Medium" panose="02040604050005020304" pitchFamily="18" charset="0"/>
              <a:cs typeface="Arial"/>
            </a:endParaRPr>
          </a:p>
          <a:p>
            <a:pPr>
              <a:lnSpc>
                <a:spcPct val="100000"/>
              </a:lnSpc>
              <a:spcBef>
                <a:spcPts val="204"/>
              </a:spcBef>
            </a:pPr>
            <a:endParaRPr lang="en-US" sz="2000" dirty="0">
              <a:latin typeface="Amasis MT Pro Medium" panose="02040604050005020304" pitchFamily="18" charset="0"/>
              <a:cs typeface="Arial"/>
            </a:endParaRPr>
          </a:p>
          <a:p>
            <a:pPr marL="298450" marR="842010" indent="-285750">
              <a:lnSpc>
                <a:spcPts val="1610"/>
              </a:lnSpc>
              <a:buFont typeface="Wingdings" panose="05000000000000000000" pitchFamily="2" charset="2"/>
              <a:buChar char="Ø"/>
            </a:pPr>
            <a:r>
              <a:rPr lang="en-US" sz="1800" dirty="0">
                <a:latin typeface="Amasis MT Pro Medium" panose="02040604050005020304" pitchFamily="18" charset="0"/>
                <a:cs typeface="Arial MT"/>
              </a:rPr>
              <a:t>Bank</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play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pivotal</a:t>
            </a:r>
            <a:r>
              <a:rPr lang="en-US" sz="1800" spc="-20" dirty="0">
                <a:latin typeface="Amasis MT Pro Medium" panose="02040604050005020304" pitchFamily="18" charset="0"/>
                <a:cs typeface="Arial MT"/>
              </a:rPr>
              <a:t> </a:t>
            </a:r>
            <a:r>
              <a:rPr lang="en-US" sz="1800" dirty="0">
                <a:latin typeface="Amasis MT Pro Medium" panose="02040604050005020304" pitchFamily="18" charset="0"/>
                <a:cs typeface="Arial MT"/>
              </a:rPr>
              <a:t>role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economy,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driving</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growth,</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facilitating</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financial  stability.</a:t>
            </a:r>
            <a:endParaRPr lang="en-US" sz="1800" dirty="0">
              <a:latin typeface="Amasis MT Pro Medium" panose="02040604050005020304" pitchFamily="18" charset="0"/>
              <a:cs typeface="Arial MT"/>
            </a:endParaRPr>
          </a:p>
          <a:p>
            <a:pPr marL="298450" marR="57150" indent="-285750">
              <a:lnSpc>
                <a:spcPts val="1700"/>
              </a:lnSpc>
              <a:spcBef>
                <a:spcPts val="20"/>
              </a:spcBef>
              <a:buFont typeface="Wingdings" panose="05000000000000000000" pitchFamily="2" charset="2"/>
              <a:buChar char="Ø"/>
            </a:pPr>
            <a:r>
              <a:rPr lang="en-US" sz="1800" dirty="0">
                <a:latin typeface="Amasis MT Pro Medium" panose="02040604050005020304" pitchFamily="18" charset="0"/>
                <a:cs typeface="Arial MT"/>
              </a:rPr>
              <a:t>They</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empower</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individuals</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realize</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personal</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aspirations</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(e.g.,</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homeownership,</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education)</a:t>
            </a:r>
            <a:r>
              <a:rPr lang="en-US" sz="1800" spc="-45" dirty="0">
                <a:latin typeface="Amasis MT Pro Medium" panose="02040604050005020304" pitchFamily="18" charset="0"/>
                <a:cs typeface="Arial MT"/>
              </a:rPr>
              <a:t> </a:t>
            </a:r>
            <a:r>
              <a:rPr lang="en-US" sz="1800" spc="-25" dirty="0">
                <a:latin typeface="Amasis MT Pro Medium" panose="02040604050005020304" pitchFamily="18" charset="0"/>
                <a:cs typeface="Arial MT"/>
              </a:rPr>
              <a:t>and </a:t>
            </a:r>
            <a:r>
              <a:rPr lang="en-US" sz="1800" dirty="0">
                <a:latin typeface="Amasis MT Pro Medium" panose="02040604050005020304" pitchFamily="18" charset="0"/>
                <a:cs typeface="Arial MT"/>
              </a:rPr>
              <a:t>enable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businesses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expand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innovate.</a:t>
            </a:r>
            <a:endParaRPr lang="en-US" sz="1800" dirty="0">
              <a:latin typeface="Amasis MT Pro Medium" panose="02040604050005020304" pitchFamily="18" charset="0"/>
              <a:cs typeface="Arial MT"/>
            </a:endParaRPr>
          </a:p>
          <a:p>
            <a:pPr marL="298450" marR="547370" indent="-285750">
              <a:lnSpc>
                <a:spcPts val="1680"/>
              </a:lnSpc>
              <a:spcBef>
                <a:spcPts val="25"/>
              </a:spcBef>
              <a:buFont typeface="Wingdings" panose="05000000000000000000" pitchFamily="2" charset="2"/>
              <a:buChar char="Ø"/>
            </a:pPr>
            <a:r>
              <a:rPr lang="en-US" sz="1800" dirty="0">
                <a:latin typeface="Amasis MT Pro Medium" panose="02040604050005020304" pitchFamily="18" charset="0"/>
                <a:cs typeface="Arial MT"/>
              </a:rPr>
              <a:t>Understanding</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bank</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is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essential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making</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informed</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decisions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40" dirty="0">
                <a:latin typeface="Amasis MT Pro Medium" panose="02040604050005020304" pitchFamily="18" charset="0"/>
                <a:cs typeface="Arial MT"/>
              </a:rPr>
              <a:t> </a:t>
            </a:r>
            <a:r>
              <a:rPr lang="en-US" sz="1800" spc="-25" dirty="0">
                <a:latin typeface="Amasis MT Pro Medium" panose="02040604050005020304" pitchFamily="18" charset="0"/>
                <a:cs typeface="Arial MT"/>
              </a:rPr>
              <a:t>the </a:t>
            </a:r>
            <a:r>
              <a:rPr lang="en-US" sz="1800" dirty="0">
                <a:latin typeface="Amasis MT Pro Medium" panose="02040604050005020304" pitchFamily="18" charset="0"/>
                <a:cs typeface="Arial MT"/>
              </a:rPr>
              <a:t>sustainable</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development</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of</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sector.</a:t>
            </a:r>
            <a:endParaRPr lang="en-US" sz="1800" dirty="0">
              <a:latin typeface="Amasis MT Pro Medium" panose="02040604050005020304" pitchFamily="18" charset="0"/>
              <a:cs typeface="Arial MT"/>
            </a:endParaRPr>
          </a:p>
          <a:p>
            <a:endParaRPr lang="en-IN" dirty="0"/>
          </a:p>
        </p:txBody>
      </p:sp>
    </p:spTree>
    <p:extLst>
      <p:ext uri="{BB962C8B-B14F-4D97-AF65-F5344CB8AC3E}">
        <p14:creationId xmlns:p14="http://schemas.microsoft.com/office/powerpoint/2010/main" val="411633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28DE-B306-B806-CAE3-3A5517ED01E4}"/>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b="1" i="1" dirty="0"/>
              <a:t>Tools Used</a:t>
            </a:r>
          </a:p>
        </p:txBody>
      </p:sp>
      <p:pic>
        <p:nvPicPr>
          <p:cNvPr id="8" name="object 11" descr="A logo with a dolphin&#10;&#10;Description automatically generated">
            <a:extLst>
              <a:ext uri="{FF2B5EF4-FFF2-40B4-BE49-F238E27FC236}">
                <a16:creationId xmlns:a16="http://schemas.microsoft.com/office/drawing/2014/main" id="{99F219A5-D4A9-A7DD-2D81-ADFFCEA1B09A}"/>
              </a:ext>
            </a:extLst>
          </p:cNvPr>
          <p:cNvPicPr>
            <a:picLocks/>
          </p:cNvPicPr>
          <p:nvPr/>
        </p:nvPicPr>
        <p:blipFill>
          <a:blip r:embed="rId2" cstate="print"/>
          <a:stretch>
            <a:fillRect/>
          </a:stretch>
        </p:blipFill>
        <p:spPr>
          <a:xfrm>
            <a:off x="376180" y="2412955"/>
            <a:ext cx="3591040" cy="3600041"/>
          </a:xfrm>
          <a:prstGeom prst="rect">
            <a:avLst/>
          </a:prstGeom>
        </p:spPr>
      </p:pic>
      <p:pic>
        <p:nvPicPr>
          <p:cNvPr id="9" name="object 7" descr="A blue letters on a black background&#10;&#10;Description automatically generated">
            <a:extLst>
              <a:ext uri="{FF2B5EF4-FFF2-40B4-BE49-F238E27FC236}">
                <a16:creationId xmlns:a16="http://schemas.microsoft.com/office/drawing/2014/main" id="{486F1FE6-94F0-3424-B937-1707E8BBBF34}"/>
              </a:ext>
            </a:extLst>
          </p:cNvPr>
          <p:cNvPicPr/>
          <p:nvPr/>
        </p:nvPicPr>
        <p:blipFill>
          <a:blip r:embed="rId3" cstate="print"/>
          <a:stretch>
            <a:fillRect/>
          </a:stretch>
        </p:blipFill>
        <p:spPr>
          <a:xfrm>
            <a:off x="8169779" y="4060601"/>
            <a:ext cx="3758184" cy="779822"/>
          </a:xfrm>
          <a:prstGeom prst="rect">
            <a:avLst/>
          </a:prstGeom>
        </p:spPr>
      </p:pic>
      <p:grpSp>
        <p:nvGrpSpPr>
          <p:cNvPr id="5" name="object 8">
            <a:extLst>
              <a:ext uri="{FF2B5EF4-FFF2-40B4-BE49-F238E27FC236}">
                <a16:creationId xmlns:a16="http://schemas.microsoft.com/office/drawing/2014/main" id="{E7F85DA9-81F1-A73A-9601-57F57EAB3973}"/>
              </a:ext>
            </a:extLst>
          </p:cNvPr>
          <p:cNvGrpSpPr/>
          <p:nvPr/>
        </p:nvGrpSpPr>
        <p:grpSpPr>
          <a:xfrm>
            <a:off x="3967220" y="2619784"/>
            <a:ext cx="3758185" cy="2638764"/>
            <a:chOff x="0" y="368808"/>
            <a:chExt cx="3343656" cy="2941320"/>
          </a:xfrm>
        </p:grpSpPr>
        <p:pic>
          <p:nvPicPr>
            <p:cNvPr id="6" name="object 9" descr="A yellow bar chart on a black background&#10;&#10;Description automatically generated">
              <a:extLst>
                <a:ext uri="{FF2B5EF4-FFF2-40B4-BE49-F238E27FC236}">
                  <a16:creationId xmlns:a16="http://schemas.microsoft.com/office/drawing/2014/main" id="{253560CF-88EA-18AC-6C27-938E003BEBDE}"/>
                </a:ext>
              </a:extLst>
            </p:cNvPr>
            <p:cNvPicPr/>
            <p:nvPr/>
          </p:nvPicPr>
          <p:blipFill>
            <a:blip r:embed="rId4" cstate="print"/>
            <a:stretch>
              <a:fillRect/>
            </a:stretch>
          </p:blipFill>
          <p:spPr>
            <a:xfrm>
              <a:off x="0" y="1508760"/>
              <a:ext cx="2215896" cy="1801368"/>
            </a:xfrm>
            <a:prstGeom prst="rect">
              <a:avLst/>
            </a:prstGeom>
          </p:spPr>
        </p:pic>
        <p:pic>
          <p:nvPicPr>
            <p:cNvPr id="7" name="object 10" descr="A green square with a white x on it&#10;&#10;Description automatically generated">
              <a:extLst>
                <a:ext uri="{FF2B5EF4-FFF2-40B4-BE49-F238E27FC236}">
                  <a16:creationId xmlns:a16="http://schemas.microsoft.com/office/drawing/2014/main" id="{A29DDABC-8A49-F127-8166-38E87143EC11}"/>
                </a:ext>
              </a:extLst>
            </p:cNvPr>
            <p:cNvPicPr/>
            <p:nvPr/>
          </p:nvPicPr>
          <p:blipFill>
            <a:blip r:embed="rId5" cstate="print"/>
            <a:stretch>
              <a:fillRect/>
            </a:stretch>
          </p:blipFill>
          <p:spPr>
            <a:xfrm>
              <a:off x="2033016" y="368808"/>
              <a:ext cx="1310640" cy="1216152"/>
            </a:xfrm>
            <a:prstGeom prst="rect">
              <a:avLst/>
            </a:prstGeom>
          </p:spPr>
        </p:pic>
      </p:grpSp>
    </p:spTree>
    <p:extLst>
      <p:ext uri="{BB962C8B-B14F-4D97-AF65-F5344CB8AC3E}">
        <p14:creationId xmlns:p14="http://schemas.microsoft.com/office/powerpoint/2010/main" val="42070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C5B0-19C0-868E-5574-7BF4395DDDA2}"/>
              </a:ext>
            </a:extLst>
          </p:cNvPr>
          <p:cNvSpPr>
            <a:spLocks noGrp="1"/>
          </p:cNvSpPr>
          <p:nvPr>
            <p:ph type="ctrTitle"/>
          </p:nvPr>
        </p:nvSpPr>
        <p:spPr>
          <a:xfrm>
            <a:off x="5381625" y="609600"/>
            <a:ext cx="5816361" cy="1330839"/>
          </a:xfrm>
        </p:spPr>
        <p:txBody>
          <a:bodyPr vert="horz" lIns="91440" tIns="45720" rIns="91440" bIns="45720" rtlCol="0" anchor="ctr">
            <a:normAutofit/>
          </a:bodyPr>
          <a:lstStyle/>
          <a:p>
            <a:pPr algn="l"/>
            <a:r>
              <a:rPr lang="en-US" sz="4400" b="1" i="1" kern="1200" spc="-85" dirty="0">
                <a:solidFill>
                  <a:schemeClr val="tx1"/>
                </a:solidFill>
                <a:latin typeface="+mj-lt"/>
                <a:ea typeface="+mj-ea"/>
                <a:cs typeface="+mj-cs"/>
              </a:rPr>
              <a:t>Inception</a:t>
            </a:r>
            <a:r>
              <a:rPr lang="en-US" sz="4400" b="1" i="1" kern="1200" spc="-40" dirty="0">
                <a:solidFill>
                  <a:schemeClr val="tx1"/>
                </a:solidFill>
                <a:latin typeface="+mj-lt"/>
                <a:ea typeface="+mj-ea"/>
                <a:cs typeface="+mj-cs"/>
              </a:rPr>
              <a:t> </a:t>
            </a:r>
            <a:r>
              <a:rPr lang="en-US" sz="4400" b="1" i="1" kern="1200" spc="-90" dirty="0">
                <a:solidFill>
                  <a:schemeClr val="tx1"/>
                </a:solidFill>
                <a:latin typeface="+mj-lt"/>
                <a:ea typeface="+mj-ea"/>
                <a:cs typeface="+mj-cs"/>
              </a:rPr>
              <a:t>of</a:t>
            </a:r>
            <a:r>
              <a:rPr lang="en-US" sz="4400" b="1" i="1" kern="1200" spc="-15" dirty="0">
                <a:solidFill>
                  <a:schemeClr val="tx1"/>
                </a:solidFill>
                <a:latin typeface="+mj-lt"/>
                <a:ea typeface="+mj-ea"/>
                <a:cs typeface="+mj-cs"/>
              </a:rPr>
              <a:t> </a:t>
            </a:r>
            <a:r>
              <a:rPr lang="en-US" sz="4400" b="1" i="1" kern="1200" spc="-35" dirty="0">
                <a:solidFill>
                  <a:schemeClr val="tx1"/>
                </a:solidFill>
                <a:latin typeface="+mj-lt"/>
                <a:ea typeface="+mj-ea"/>
                <a:cs typeface="+mj-cs"/>
              </a:rPr>
              <a:t>Data</a:t>
            </a:r>
            <a:endParaRPr lang="en-US" sz="4400" i="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F391F7ED-53AA-C7B0-EAB8-B573AED16812}"/>
              </a:ext>
            </a:extLst>
          </p:cNvPr>
          <p:cNvSpPr>
            <a:spLocks noGrp="1"/>
          </p:cNvSpPr>
          <p:nvPr>
            <p:ph type="subTitle" idx="1"/>
          </p:nvPr>
        </p:nvSpPr>
        <p:spPr>
          <a:xfrm>
            <a:off x="5381625" y="2073613"/>
            <a:ext cx="5816362" cy="4029075"/>
          </a:xfrm>
        </p:spPr>
        <p:txBody>
          <a:bodyPr vert="horz" lIns="91440" tIns="45720" rIns="91440" bIns="45720" rtlCol="0">
            <a:normAutofit/>
          </a:bodyPr>
          <a:lstStyle/>
          <a:p>
            <a:pPr marL="0" indent="-228600" algn="l">
              <a:buFont typeface="Arial" panose="020B0604020202020204" pitchFamily="34" charset="0"/>
              <a:buChar char="•"/>
            </a:pPr>
            <a:r>
              <a:rPr lang="en-US" sz="2800" b="1" spc="-25" dirty="0"/>
              <a:t>Total</a:t>
            </a:r>
            <a:r>
              <a:rPr lang="en-US" sz="2800" b="1" spc="-20" dirty="0"/>
              <a:t> </a:t>
            </a:r>
            <a:r>
              <a:rPr lang="en-US" sz="2800" b="1" dirty="0"/>
              <a:t>Number</a:t>
            </a:r>
            <a:r>
              <a:rPr lang="en-US" sz="2800" b="1" spc="-60" dirty="0"/>
              <a:t> </a:t>
            </a:r>
            <a:r>
              <a:rPr lang="en-US" sz="2800" b="1" dirty="0"/>
              <a:t>of</a:t>
            </a:r>
            <a:r>
              <a:rPr lang="en-US" sz="2800" b="1" spc="-25" dirty="0"/>
              <a:t> </a:t>
            </a:r>
            <a:r>
              <a:rPr lang="en-US" sz="2800" b="1" dirty="0"/>
              <a:t>Loan</a:t>
            </a:r>
            <a:r>
              <a:rPr lang="en-US" sz="2800" b="1" spc="-40" dirty="0"/>
              <a:t> </a:t>
            </a:r>
            <a:r>
              <a:rPr lang="en-US" sz="2800" b="1" spc="-10" dirty="0"/>
              <a:t>Accounts-     39717</a:t>
            </a:r>
            <a:endParaRPr lang="en-US" sz="2800" b="1" dirty="0"/>
          </a:p>
          <a:p>
            <a:pPr marL="0" indent="-228600" algn="l">
              <a:buFont typeface="Arial" panose="020B0604020202020204" pitchFamily="34" charset="0"/>
              <a:buChar char="•"/>
            </a:pPr>
            <a:r>
              <a:rPr lang="en-US" sz="2800" b="1" dirty="0"/>
              <a:t>The</a:t>
            </a:r>
            <a:r>
              <a:rPr lang="en-US" sz="2800" b="1" spc="-60" dirty="0"/>
              <a:t> </a:t>
            </a:r>
            <a:r>
              <a:rPr lang="en-US" sz="2800" b="1" spc="-30" dirty="0"/>
              <a:t>Total</a:t>
            </a:r>
            <a:r>
              <a:rPr lang="en-US" sz="2800" b="1" spc="-55" dirty="0"/>
              <a:t> </a:t>
            </a:r>
            <a:r>
              <a:rPr lang="en-US" sz="2800" b="1" dirty="0"/>
              <a:t>Loan</a:t>
            </a:r>
            <a:r>
              <a:rPr lang="en-US" sz="2800" b="1" spc="-45" dirty="0"/>
              <a:t> </a:t>
            </a:r>
            <a:r>
              <a:rPr lang="en-US" sz="2800" b="1" spc="-10" dirty="0"/>
              <a:t>amount-$445,602,650</a:t>
            </a:r>
          </a:p>
          <a:p>
            <a:pPr marL="0" indent="-228600" algn="l">
              <a:buFont typeface="Arial" panose="020B0604020202020204" pitchFamily="34" charset="0"/>
              <a:buChar char="•"/>
            </a:pPr>
            <a:r>
              <a:rPr lang="en-US" sz="2800" b="1" spc="-10" dirty="0"/>
              <a:t>Loan Tenure-30 &amp;60 Month</a:t>
            </a:r>
          </a:p>
          <a:p>
            <a:pPr marL="0" indent="-228600" algn="l">
              <a:buFont typeface="Arial" panose="020B0604020202020204" pitchFamily="34" charset="0"/>
              <a:buChar char="•"/>
            </a:pPr>
            <a:r>
              <a:rPr lang="en-US" sz="2800" b="1" spc="-10" dirty="0"/>
              <a:t>Avg interest rate-12.02%</a:t>
            </a:r>
          </a:p>
          <a:p>
            <a:pPr marL="0" indent="-228600" algn="l">
              <a:buFont typeface="Arial" panose="020B0604020202020204" pitchFamily="34" charset="0"/>
              <a:buChar char="•"/>
            </a:pPr>
            <a:r>
              <a:rPr lang="en-US" sz="2800" b="1" spc="-10" dirty="0"/>
              <a:t>The total revolutionary balance-39717</a:t>
            </a:r>
          </a:p>
          <a:p>
            <a:pPr indent="-228600" algn="l">
              <a:buFont typeface="Arial" panose="020B0604020202020204" pitchFamily="34" charset="0"/>
              <a:buChar char="•"/>
            </a:pPr>
            <a:endParaRPr lang="en-US" sz="2000" dirty="0"/>
          </a:p>
        </p:txBody>
      </p:sp>
      <p:pic>
        <p:nvPicPr>
          <p:cNvPr id="7" name="Graphic 6" descr="Bar chart">
            <a:extLst>
              <a:ext uri="{FF2B5EF4-FFF2-40B4-BE49-F238E27FC236}">
                <a16:creationId xmlns:a16="http://schemas.microsoft.com/office/drawing/2014/main" id="{168D9DC9-AD29-5F21-A26A-DB703B191B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899" y="1627071"/>
            <a:ext cx="4029075" cy="4029075"/>
          </a:xfrm>
          <a:prstGeom prst="rect">
            <a:avLst/>
          </a:prstGeom>
        </p:spPr>
      </p:pic>
    </p:spTree>
    <p:extLst>
      <p:ext uri="{BB962C8B-B14F-4D97-AF65-F5344CB8AC3E}">
        <p14:creationId xmlns:p14="http://schemas.microsoft.com/office/powerpoint/2010/main" val="395646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8798-98DA-A822-6E15-FA1FF687531C}"/>
              </a:ext>
            </a:extLst>
          </p:cNvPr>
          <p:cNvSpPr>
            <a:spLocks noGrp="1"/>
          </p:cNvSpPr>
          <p:nvPr>
            <p:ph type="ctrTitle"/>
          </p:nvPr>
        </p:nvSpPr>
        <p:spPr>
          <a:xfrm>
            <a:off x="664030" y="533400"/>
            <a:ext cx="4775926" cy="5681132"/>
          </a:xfrm>
        </p:spPr>
        <p:txBody>
          <a:bodyPr anchor="ctr">
            <a:normAutofit/>
          </a:bodyPr>
          <a:lstStyle/>
          <a:p>
            <a:pPr algn="l"/>
            <a:r>
              <a:rPr lang="en-IN" sz="6100" b="1" i="1" dirty="0">
                <a:solidFill>
                  <a:schemeClr val="tx1"/>
                </a:solidFill>
                <a:latin typeface="Calibri"/>
                <a:cs typeface="Calibri"/>
              </a:rPr>
              <a:t>Data</a:t>
            </a:r>
            <a:r>
              <a:rPr lang="en-IN" sz="6100" b="1" i="1" spc="-25" dirty="0">
                <a:solidFill>
                  <a:schemeClr val="tx1"/>
                </a:solidFill>
                <a:latin typeface="Calibri"/>
                <a:cs typeface="Calibri"/>
              </a:rPr>
              <a:t> </a:t>
            </a:r>
            <a:r>
              <a:rPr lang="en-IN" sz="6100" b="1" i="1" spc="-10" dirty="0">
                <a:solidFill>
                  <a:schemeClr val="tx1"/>
                </a:solidFill>
                <a:latin typeface="Calibri"/>
                <a:cs typeface="Calibri"/>
              </a:rPr>
              <a:t>Description:</a:t>
            </a:r>
            <a:endParaRPr lang="en-IN" sz="6100" i="1" dirty="0">
              <a:solidFill>
                <a:schemeClr val="tx1"/>
              </a:solidFill>
            </a:endParaRPr>
          </a:p>
        </p:txBody>
      </p:sp>
      <p:sp>
        <p:nvSpPr>
          <p:cNvPr id="3" name="Subtitle 2">
            <a:extLst>
              <a:ext uri="{FF2B5EF4-FFF2-40B4-BE49-F238E27FC236}">
                <a16:creationId xmlns:a16="http://schemas.microsoft.com/office/drawing/2014/main" id="{2C1F0637-91E8-0109-2C69-7BEE9CD4A9E8}"/>
              </a:ext>
            </a:extLst>
          </p:cNvPr>
          <p:cNvSpPr>
            <a:spLocks noGrp="1"/>
          </p:cNvSpPr>
          <p:nvPr>
            <p:ph type="subTitle" idx="1"/>
          </p:nvPr>
        </p:nvSpPr>
        <p:spPr>
          <a:xfrm>
            <a:off x="6739464" y="637762"/>
            <a:ext cx="4305881" cy="5860946"/>
          </a:xfrm>
        </p:spPr>
        <p:txBody>
          <a:bodyPr anchor="ctr">
            <a:normAutofit/>
          </a:bodyPr>
          <a:lstStyle/>
          <a:p>
            <a:pPr marL="387350" marR="55244" indent="-342900" algn="l">
              <a:spcBef>
                <a:spcPts val="50"/>
              </a:spcBef>
              <a:buClr>
                <a:srgbClr val="434343"/>
              </a:buClr>
              <a:buFont typeface="Times New Roman"/>
              <a:buChar char="●"/>
              <a:tabLst>
                <a:tab pos="387985" algn="l"/>
              </a:tabLst>
            </a:pPr>
            <a:r>
              <a:rPr lang="en-US" sz="1900" dirty="0"/>
              <a:t>The</a:t>
            </a:r>
            <a:r>
              <a:rPr lang="en-US" sz="1900" spc="-35" dirty="0"/>
              <a:t> </a:t>
            </a:r>
            <a:r>
              <a:rPr lang="en-US" sz="1900" dirty="0"/>
              <a:t>provided</a:t>
            </a:r>
            <a:r>
              <a:rPr lang="en-US" sz="1900" spc="-30" dirty="0"/>
              <a:t> </a:t>
            </a:r>
            <a:r>
              <a:rPr lang="en-US" sz="1900" dirty="0"/>
              <a:t>dataset</a:t>
            </a:r>
            <a:r>
              <a:rPr lang="en-US" sz="1900" spc="-45" dirty="0"/>
              <a:t> </a:t>
            </a:r>
            <a:r>
              <a:rPr lang="en-US" sz="1900" dirty="0"/>
              <a:t>contains</a:t>
            </a:r>
            <a:r>
              <a:rPr lang="en-US" sz="1900" spc="-40" dirty="0"/>
              <a:t> </a:t>
            </a:r>
            <a:r>
              <a:rPr lang="en-US" sz="1900" dirty="0"/>
              <a:t>information</a:t>
            </a:r>
            <a:r>
              <a:rPr lang="en-US" sz="1900" spc="-30" dirty="0"/>
              <a:t> </a:t>
            </a:r>
            <a:r>
              <a:rPr lang="en-US" sz="1900" dirty="0"/>
              <a:t>about</a:t>
            </a:r>
            <a:r>
              <a:rPr lang="en-US" sz="1900" spc="-45" dirty="0"/>
              <a:t> </a:t>
            </a:r>
            <a:r>
              <a:rPr lang="en-US" sz="1900" dirty="0"/>
              <a:t>bank</a:t>
            </a:r>
            <a:r>
              <a:rPr lang="en-US" sz="1900" spc="-45" dirty="0"/>
              <a:t> </a:t>
            </a:r>
            <a:r>
              <a:rPr lang="en-US" sz="1900" dirty="0"/>
              <a:t>loans.</a:t>
            </a:r>
            <a:r>
              <a:rPr lang="en-US" sz="1900" spc="-40" dirty="0"/>
              <a:t> </a:t>
            </a:r>
            <a:r>
              <a:rPr lang="en-US" sz="1900" dirty="0"/>
              <a:t>It</a:t>
            </a:r>
            <a:r>
              <a:rPr lang="en-US" sz="1900" spc="-40" dirty="0"/>
              <a:t> </a:t>
            </a:r>
            <a:r>
              <a:rPr lang="en-US" sz="1900" spc="-10" dirty="0"/>
              <a:t>encompasses </a:t>
            </a:r>
            <a:r>
              <a:rPr lang="en-US" sz="1900" dirty="0"/>
              <a:t>various</a:t>
            </a:r>
            <a:r>
              <a:rPr lang="en-US" sz="1900" spc="-50" dirty="0"/>
              <a:t> </a:t>
            </a:r>
            <a:r>
              <a:rPr lang="en-US" sz="1900" dirty="0"/>
              <a:t>attributes</a:t>
            </a:r>
            <a:r>
              <a:rPr lang="en-US" sz="1900" spc="-45" dirty="0"/>
              <a:t> </a:t>
            </a:r>
            <a:r>
              <a:rPr lang="en-US" sz="1900" dirty="0"/>
              <a:t>associated</a:t>
            </a:r>
            <a:r>
              <a:rPr lang="en-US" sz="1900" spc="-40" dirty="0"/>
              <a:t> </a:t>
            </a:r>
            <a:r>
              <a:rPr lang="en-US" sz="1900" dirty="0"/>
              <a:t>with</a:t>
            </a:r>
            <a:r>
              <a:rPr lang="en-US" sz="1900" spc="-40" dirty="0"/>
              <a:t> </a:t>
            </a:r>
            <a:r>
              <a:rPr lang="en-US" sz="1900" dirty="0"/>
              <a:t>loan</a:t>
            </a:r>
            <a:r>
              <a:rPr lang="en-US" sz="1900" spc="-40" dirty="0"/>
              <a:t> </a:t>
            </a:r>
            <a:r>
              <a:rPr lang="en-US" sz="1900" dirty="0"/>
              <a:t>applicants,</a:t>
            </a:r>
            <a:r>
              <a:rPr lang="en-US" sz="1900" spc="-40" dirty="0"/>
              <a:t> </a:t>
            </a:r>
            <a:r>
              <a:rPr lang="en-US" sz="1900" dirty="0"/>
              <a:t>their</a:t>
            </a:r>
            <a:r>
              <a:rPr lang="en-US" sz="1900" spc="-50" dirty="0"/>
              <a:t> </a:t>
            </a:r>
            <a:r>
              <a:rPr lang="en-US" sz="1900" dirty="0"/>
              <a:t>credit</a:t>
            </a:r>
            <a:r>
              <a:rPr lang="en-US" sz="1900" spc="-45" dirty="0"/>
              <a:t> </a:t>
            </a:r>
            <a:r>
              <a:rPr lang="en-US" sz="1900" dirty="0"/>
              <a:t>histories,</a:t>
            </a:r>
            <a:r>
              <a:rPr lang="en-US" sz="1900" spc="-45" dirty="0"/>
              <a:t> </a:t>
            </a:r>
            <a:r>
              <a:rPr lang="en-US" sz="1900" dirty="0"/>
              <a:t>loan</a:t>
            </a:r>
            <a:r>
              <a:rPr lang="en-US" sz="1900" spc="-35" dirty="0"/>
              <a:t> </a:t>
            </a:r>
            <a:r>
              <a:rPr lang="en-US" sz="1900" spc="-10" dirty="0"/>
              <a:t>terms, </a:t>
            </a:r>
            <a:r>
              <a:rPr lang="en-US" sz="1900" dirty="0"/>
              <a:t>repayment</a:t>
            </a:r>
            <a:r>
              <a:rPr lang="en-US" sz="1900" spc="-50" dirty="0"/>
              <a:t> </a:t>
            </a:r>
            <a:r>
              <a:rPr lang="en-US" sz="1900" dirty="0"/>
              <a:t>specifics,</a:t>
            </a:r>
            <a:r>
              <a:rPr lang="en-US" sz="1900" spc="-45" dirty="0"/>
              <a:t> </a:t>
            </a:r>
            <a:r>
              <a:rPr lang="en-US" sz="1900" dirty="0"/>
              <a:t>and</a:t>
            </a:r>
            <a:r>
              <a:rPr lang="en-US" sz="1900" spc="-40" dirty="0"/>
              <a:t> </a:t>
            </a:r>
            <a:r>
              <a:rPr lang="en-US" sz="1900" dirty="0"/>
              <a:t>other</a:t>
            </a:r>
            <a:r>
              <a:rPr lang="en-US" sz="1900" spc="-50" dirty="0"/>
              <a:t> </a:t>
            </a:r>
            <a:r>
              <a:rPr lang="en-US" sz="1900" dirty="0"/>
              <a:t>pertinent</a:t>
            </a:r>
            <a:r>
              <a:rPr lang="en-US" sz="1900" spc="-50" dirty="0"/>
              <a:t> </a:t>
            </a:r>
            <a:r>
              <a:rPr lang="en-US" sz="1900" spc="-10" dirty="0"/>
              <a:t>data.</a:t>
            </a:r>
          </a:p>
          <a:p>
            <a:pPr marL="387350" marR="5080" indent="-342900" algn="l">
              <a:buClr>
                <a:srgbClr val="434343"/>
              </a:buClr>
              <a:buFont typeface="Times New Roman"/>
              <a:buChar char="●"/>
              <a:tabLst>
                <a:tab pos="387985" algn="l"/>
              </a:tabLst>
            </a:pPr>
            <a:r>
              <a:rPr lang="en-US" sz="1900" dirty="0"/>
              <a:t>The</a:t>
            </a:r>
            <a:r>
              <a:rPr lang="en-US" sz="1900" spc="-35" dirty="0"/>
              <a:t> </a:t>
            </a:r>
            <a:r>
              <a:rPr lang="en-US" sz="1900" dirty="0"/>
              <a:t>dataset</a:t>
            </a:r>
            <a:r>
              <a:rPr lang="en-US" sz="1900" spc="-40" dirty="0"/>
              <a:t> </a:t>
            </a:r>
            <a:r>
              <a:rPr lang="en-US" sz="1900" dirty="0"/>
              <a:t>covers</a:t>
            </a:r>
            <a:r>
              <a:rPr lang="en-US" sz="1900" spc="-40" dirty="0"/>
              <a:t> </a:t>
            </a:r>
            <a:r>
              <a:rPr lang="en-US" sz="1900" dirty="0"/>
              <a:t>factors</a:t>
            </a:r>
            <a:r>
              <a:rPr lang="en-US" sz="1900" spc="-35" dirty="0"/>
              <a:t> </a:t>
            </a:r>
            <a:r>
              <a:rPr lang="en-US" sz="1900" dirty="0"/>
              <a:t>such</a:t>
            </a:r>
            <a:r>
              <a:rPr lang="en-US" sz="1900" spc="-35" dirty="0"/>
              <a:t> </a:t>
            </a:r>
            <a:r>
              <a:rPr lang="en-US" sz="1900" dirty="0"/>
              <a:t>as</a:t>
            </a:r>
            <a:r>
              <a:rPr lang="en-US" sz="1900" spc="-40" dirty="0"/>
              <a:t> </a:t>
            </a:r>
            <a:r>
              <a:rPr lang="en-US" sz="1900" dirty="0"/>
              <a:t>the</a:t>
            </a:r>
            <a:r>
              <a:rPr lang="en-US" sz="1900" spc="-30" dirty="0"/>
              <a:t> </a:t>
            </a:r>
            <a:r>
              <a:rPr lang="en-US" sz="1900" dirty="0"/>
              <a:t>number</a:t>
            </a:r>
            <a:r>
              <a:rPr lang="en-US" sz="1900" spc="-40" dirty="0"/>
              <a:t> </a:t>
            </a:r>
            <a:r>
              <a:rPr lang="en-US" sz="1900" dirty="0"/>
              <a:t>of</a:t>
            </a:r>
            <a:r>
              <a:rPr lang="en-US" sz="1900" spc="-35" dirty="0"/>
              <a:t> </a:t>
            </a:r>
            <a:r>
              <a:rPr lang="en-US" sz="1900" dirty="0"/>
              <a:t>delinquencies,</a:t>
            </a:r>
            <a:r>
              <a:rPr lang="en-US" sz="1900" spc="-35" dirty="0"/>
              <a:t> </a:t>
            </a:r>
            <a:r>
              <a:rPr lang="en-US" sz="1900" dirty="0"/>
              <a:t>inquiries,</a:t>
            </a:r>
            <a:r>
              <a:rPr lang="en-US" sz="1900" spc="-35" dirty="0"/>
              <a:t> </a:t>
            </a:r>
            <a:r>
              <a:rPr lang="en-US" sz="1900" spc="-10" dirty="0"/>
              <a:t>credit </a:t>
            </a:r>
            <a:r>
              <a:rPr lang="en-US" sz="1900" dirty="0"/>
              <a:t>utilization,</a:t>
            </a:r>
            <a:r>
              <a:rPr lang="en-US" sz="1900" spc="-50" dirty="0"/>
              <a:t> </a:t>
            </a:r>
            <a:r>
              <a:rPr lang="en-US" sz="1900" dirty="0"/>
              <a:t>loan</a:t>
            </a:r>
            <a:r>
              <a:rPr lang="en-US" sz="1900" spc="-40" dirty="0"/>
              <a:t> </a:t>
            </a:r>
            <a:r>
              <a:rPr lang="en-US" sz="1900" dirty="0"/>
              <a:t>amounts,</a:t>
            </a:r>
            <a:r>
              <a:rPr lang="en-US" sz="1900" spc="-45" dirty="0"/>
              <a:t> </a:t>
            </a:r>
            <a:r>
              <a:rPr lang="en-US" sz="1900" dirty="0"/>
              <a:t>interest</a:t>
            </a:r>
            <a:r>
              <a:rPr lang="en-US" sz="1900" spc="-55" dirty="0"/>
              <a:t> </a:t>
            </a:r>
            <a:r>
              <a:rPr lang="en-US" sz="1900" dirty="0"/>
              <a:t>rates,</a:t>
            </a:r>
            <a:r>
              <a:rPr lang="en-US" sz="1900" spc="-45" dirty="0"/>
              <a:t> </a:t>
            </a:r>
            <a:r>
              <a:rPr lang="en-US" sz="1900" dirty="0"/>
              <a:t>loan</a:t>
            </a:r>
            <a:r>
              <a:rPr lang="en-US" sz="1900" spc="-40" dirty="0"/>
              <a:t> </a:t>
            </a:r>
            <a:r>
              <a:rPr lang="en-US" sz="1900" dirty="0"/>
              <a:t>grades,</a:t>
            </a:r>
            <a:r>
              <a:rPr lang="en-US" sz="1900" spc="-50" dirty="0"/>
              <a:t> </a:t>
            </a:r>
            <a:r>
              <a:rPr lang="en-US" sz="1900" dirty="0"/>
              <a:t>borrower</a:t>
            </a:r>
            <a:r>
              <a:rPr lang="en-US" sz="1900" spc="-50" dirty="0"/>
              <a:t> </a:t>
            </a:r>
            <a:r>
              <a:rPr lang="en-US" sz="1900" dirty="0"/>
              <a:t>employment</a:t>
            </a:r>
            <a:r>
              <a:rPr lang="en-US" sz="1900" spc="-50" dirty="0"/>
              <a:t> </a:t>
            </a:r>
            <a:r>
              <a:rPr lang="en-US" sz="1900" spc="-10" dirty="0"/>
              <a:t>details, </a:t>
            </a:r>
            <a:r>
              <a:rPr lang="en-US" sz="1900" dirty="0"/>
              <a:t>annual</a:t>
            </a:r>
            <a:r>
              <a:rPr lang="en-US" sz="1900" spc="-40" dirty="0"/>
              <a:t> </a:t>
            </a:r>
            <a:r>
              <a:rPr lang="en-US" sz="1900" dirty="0"/>
              <a:t>incomes,</a:t>
            </a:r>
            <a:r>
              <a:rPr lang="en-US" sz="1900" spc="-35" dirty="0"/>
              <a:t> </a:t>
            </a:r>
            <a:r>
              <a:rPr lang="en-US" sz="1900" dirty="0"/>
              <a:t>loan</a:t>
            </a:r>
            <a:r>
              <a:rPr lang="en-US" sz="1900" spc="-35" dirty="0"/>
              <a:t> </a:t>
            </a:r>
            <a:r>
              <a:rPr lang="en-US" sz="1900" dirty="0"/>
              <a:t>issuance</a:t>
            </a:r>
            <a:r>
              <a:rPr lang="en-US" sz="1900" spc="-30" dirty="0"/>
              <a:t> </a:t>
            </a:r>
            <a:r>
              <a:rPr lang="en-US" sz="1900" dirty="0"/>
              <a:t>dates,</a:t>
            </a:r>
            <a:r>
              <a:rPr lang="en-US" sz="1900" spc="-35" dirty="0"/>
              <a:t> </a:t>
            </a:r>
            <a:r>
              <a:rPr lang="en-US" sz="1900" dirty="0"/>
              <a:t>loan</a:t>
            </a:r>
            <a:r>
              <a:rPr lang="en-US" sz="1900" spc="-35" dirty="0"/>
              <a:t> </a:t>
            </a:r>
            <a:r>
              <a:rPr lang="en-US" sz="1900" dirty="0"/>
              <a:t>statuses,</a:t>
            </a:r>
            <a:r>
              <a:rPr lang="en-US" sz="1900" spc="-35" dirty="0"/>
              <a:t> </a:t>
            </a:r>
            <a:r>
              <a:rPr lang="en-US" sz="1900" dirty="0"/>
              <a:t>and</a:t>
            </a:r>
            <a:r>
              <a:rPr lang="en-US" sz="1900" spc="-30" dirty="0"/>
              <a:t> </a:t>
            </a:r>
            <a:r>
              <a:rPr lang="en-US" sz="1900" dirty="0"/>
              <a:t>more.</a:t>
            </a:r>
            <a:r>
              <a:rPr lang="en-US" sz="1900" spc="-45" dirty="0"/>
              <a:t> </a:t>
            </a:r>
            <a:r>
              <a:rPr lang="en-US" sz="1900" dirty="0"/>
              <a:t>These</a:t>
            </a:r>
            <a:r>
              <a:rPr lang="en-US" sz="1900" spc="-30" dirty="0"/>
              <a:t> </a:t>
            </a:r>
            <a:r>
              <a:rPr lang="en-US" sz="1900" spc="-10" dirty="0"/>
              <a:t>attributes </a:t>
            </a:r>
            <a:r>
              <a:rPr lang="en-US" sz="1900" dirty="0"/>
              <a:t>collectively</a:t>
            </a:r>
            <a:r>
              <a:rPr lang="en-US" sz="1900" spc="-50" dirty="0"/>
              <a:t> </a:t>
            </a:r>
            <a:r>
              <a:rPr lang="en-US" sz="1900" dirty="0"/>
              <a:t>offer</a:t>
            </a:r>
            <a:r>
              <a:rPr lang="en-US" sz="1900" spc="-50" dirty="0"/>
              <a:t> </a:t>
            </a:r>
            <a:r>
              <a:rPr lang="en-US" sz="1900" dirty="0"/>
              <a:t>insights</a:t>
            </a:r>
            <a:r>
              <a:rPr lang="en-US" sz="1900" spc="-45" dirty="0"/>
              <a:t> </a:t>
            </a:r>
            <a:r>
              <a:rPr lang="en-US" sz="1900" dirty="0"/>
              <a:t>into</a:t>
            </a:r>
            <a:r>
              <a:rPr lang="en-US" sz="1900" spc="-45" dirty="0"/>
              <a:t> </a:t>
            </a:r>
            <a:r>
              <a:rPr lang="en-US" sz="1900" dirty="0"/>
              <a:t>the</a:t>
            </a:r>
            <a:r>
              <a:rPr lang="en-US" sz="1900" spc="-35" dirty="0"/>
              <a:t> </a:t>
            </a:r>
            <a:r>
              <a:rPr lang="en-US" sz="1900" dirty="0"/>
              <a:t>loan</a:t>
            </a:r>
            <a:r>
              <a:rPr lang="en-US" sz="1900" spc="-40" dirty="0"/>
              <a:t> </a:t>
            </a:r>
            <a:r>
              <a:rPr lang="en-US" sz="1900" dirty="0"/>
              <a:t>application</a:t>
            </a:r>
            <a:r>
              <a:rPr lang="en-US" sz="1900" spc="-40" dirty="0"/>
              <a:t> </a:t>
            </a:r>
            <a:r>
              <a:rPr lang="en-US" sz="1900" dirty="0"/>
              <a:t>process,</a:t>
            </a:r>
            <a:r>
              <a:rPr lang="en-US" sz="1900" spc="-45" dirty="0"/>
              <a:t> </a:t>
            </a:r>
            <a:r>
              <a:rPr lang="en-US" sz="1900" dirty="0"/>
              <a:t>borrower</a:t>
            </a:r>
            <a:r>
              <a:rPr lang="en-US" sz="1900" spc="-45" dirty="0"/>
              <a:t> </a:t>
            </a:r>
            <a:r>
              <a:rPr lang="en-US" sz="1900" spc="-10" dirty="0"/>
              <a:t>profiles, </a:t>
            </a:r>
            <a:r>
              <a:rPr lang="en-US" sz="1900" dirty="0"/>
              <a:t>repayment</a:t>
            </a:r>
            <a:r>
              <a:rPr lang="en-US" sz="1900" spc="-50" dirty="0"/>
              <a:t> </a:t>
            </a:r>
            <a:r>
              <a:rPr lang="en-US" sz="1900" dirty="0"/>
              <a:t>behaviours,</a:t>
            </a:r>
            <a:r>
              <a:rPr lang="en-US" sz="1900" spc="-45" dirty="0"/>
              <a:t> </a:t>
            </a:r>
            <a:r>
              <a:rPr lang="en-US" sz="1900" dirty="0"/>
              <a:t>and</a:t>
            </a:r>
            <a:r>
              <a:rPr lang="en-US" sz="1900" spc="-45" dirty="0"/>
              <a:t> </a:t>
            </a:r>
            <a:r>
              <a:rPr lang="en-US" sz="1900" dirty="0"/>
              <a:t>loan</a:t>
            </a:r>
            <a:r>
              <a:rPr lang="en-US" sz="1900" spc="-40" dirty="0"/>
              <a:t> </a:t>
            </a:r>
            <a:r>
              <a:rPr lang="en-US" sz="1900" spc="-10" dirty="0"/>
              <a:t>performance.</a:t>
            </a:r>
          </a:p>
          <a:p>
            <a:pPr marL="386715" indent="-342265" algn="l">
              <a:spcBef>
                <a:spcPts val="240"/>
              </a:spcBef>
              <a:buClr>
                <a:srgbClr val="434343"/>
              </a:buClr>
              <a:buFont typeface="Times New Roman"/>
              <a:buChar char="●"/>
              <a:tabLst>
                <a:tab pos="387350" algn="l"/>
              </a:tabLst>
            </a:pPr>
            <a:r>
              <a:rPr lang="en-US" sz="1900" dirty="0"/>
              <a:t>Dataset</a:t>
            </a:r>
            <a:r>
              <a:rPr lang="en-US" sz="1900" spc="-35" dirty="0"/>
              <a:t> </a:t>
            </a:r>
            <a:r>
              <a:rPr lang="en-US" sz="1900" dirty="0"/>
              <a:t>Size:</a:t>
            </a:r>
            <a:r>
              <a:rPr lang="en-US" sz="1900" spc="-20" dirty="0"/>
              <a:t> </a:t>
            </a:r>
            <a:r>
              <a:rPr lang="en-US" sz="1900" dirty="0"/>
              <a:t>Each</a:t>
            </a:r>
            <a:r>
              <a:rPr lang="en-US" sz="1900" spc="-20" dirty="0"/>
              <a:t> </a:t>
            </a:r>
            <a:r>
              <a:rPr lang="en-US" sz="1900" dirty="0"/>
              <a:t>Excel</a:t>
            </a:r>
            <a:r>
              <a:rPr lang="en-US" sz="1900" spc="-35" dirty="0"/>
              <a:t> </a:t>
            </a:r>
            <a:r>
              <a:rPr lang="en-US" sz="1900" dirty="0"/>
              <a:t>file</a:t>
            </a:r>
            <a:r>
              <a:rPr lang="en-US" sz="1900" spc="-20" dirty="0"/>
              <a:t> </a:t>
            </a:r>
            <a:r>
              <a:rPr lang="en-US" sz="1900" dirty="0"/>
              <a:t>has</a:t>
            </a:r>
            <a:r>
              <a:rPr lang="en-US" sz="1900" spc="-30" dirty="0"/>
              <a:t> </a:t>
            </a:r>
            <a:r>
              <a:rPr lang="en-US" sz="1900" dirty="0"/>
              <a:t>39k+</a:t>
            </a:r>
            <a:r>
              <a:rPr lang="en-US" sz="1900" spc="-30" dirty="0"/>
              <a:t> </a:t>
            </a:r>
            <a:r>
              <a:rPr lang="en-US" sz="1900" spc="-10" dirty="0"/>
              <a:t>records</a:t>
            </a:r>
            <a:endParaRPr lang="en-IN" sz="1900" dirty="0"/>
          </a:p>
        </p:txBody>
      </p:sp>
    </p:spTree>
    <p:extLst>
      <p:ext uri="{BB962C8B-B14F-4D97-AF65-F5344CB8AC3E}">
        <p14:creationId xmlns:p14="http://schemas.microsoft.com/office/powerpoint/2010/main" val="21122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CD6E-2EB2-3036-1D58-60811F49FBB1}"/>
              </a:ext>
            </a:extLst>
          </p:cNvPr>
          <p:cNvSpPr>
            <a:spLocks noGrp="1"/>
          </p:cNvSpPr>
          <p:nvPr>
            <p:ph type="title"/>
          </p:nvPr>
        </p:nvSpPr>
        <p:spPr>
          <a:xfrm>
            <a:off x="838200" y="681037"/>
            <a:ext cx="10515600" cy="1009651"/>
          </a:xfrm>
        </p:spPr>
        <p:txBody>
          <a:bodyPr>
            <a:normAutofit fontScale="90000"/>
          </a:bodyPr>
          <a:lstStyle/>
          <a:p>
            <a:r>
              <a:rPr lang="en-IN" sz="4400" b="1" i="1" dirty="0">
                <a:solidFill>
                  <a:schemeClr val="tx1"/>
                </a:solidFill>
              </a:rPr>
              <a:t>Analysis</a:t>
            </a:r>
            <a:r>
              <a:rPr lang="en-IN" sz="4400" b="1" i="1" spc="-55" dirty="0">
                <a:solidFill>
                  <a:schemeClr val="tx1"/>
                </a:solidFill>
              </a:rPr>
              <a:t> </a:t>
            </a:r>
            <a:r>
              <a:rPr lang="en-IN" sz="4400" b="1" i="1" dirty="0">
                <a:solidFill>
                  <a:schemeClr val="tx1"/>
                </a:solidFill>
              </a:rPr>
              <a:t>of</a:t>
            </a:r>
            <a:r>
              <a:rPr lang="en-IN" sz="4400" b="1" i="1" spc="-55" dirty="0">
                <a:solidFill>
                  <a:schemeClr val="tx1"/>
                </a:solidFill>
              </a:rPr>
              <a:t> </a:t>
            </a:r>
            <a:r>
              <a:rPr lang="en-IN" sz="4400" b="1" i="1" dirty="0">
                <a:solidFill>
                  <a:schemeClr val="tx1"/>
                </a:solidFill>
              </a:rPr>
              <a:t>Project</a:t>
            </a:r>
            <a:r>
              <a:rPr lang="en-IN" sz="4400" b="1" i="1" spc="-55" dirty="0">
                <a:solidFill>
                  <a:schemeClr val="tx1"/>
                </a:solidFill>
              </a:rPr>
              <a:t> </a:t>
            </a:r>
            <a:r>
              <a:rPr lang="en-IN" sz="4400" b="1" i="1" spc="-20" dirty="0">
                <a:solidFill>
                  <a:schemeClr val="tx1"/>
                </a:solidFill>
              </a:rPr>
              <a:t>KPIs</a:t>
            </a:r>
            <a:br>
              <a:rPr lang="en-IN" sz="4400" b="1" spc="-20" dirty="0">
                <a:solidFill>
                  <a:schemeClr val="tx1"/>
                </a:solidFill>
              </a:rPr>
            </a:br>
            <a:r>
              <a:rPr lang="en-US" sz="3100" b="1" i="1" spc="80" dirty="0">
                <a:solidFill>
                  <a:schemeClr val="tx1"/>
                </a:solidFill>
                <a:latin typeface="Cambria"/>
              </a:rPr>
              <a:t>A</a:t>
            </a:r>
            <a:r>
              <a:rPr lang="en-US" sz="3100" b="1" i="1" spc="80" dirty="0">
                <a:solidFill>
                  <a:schemeClr val="tx1"/>
                </a:solidFill>
                <a:latin typeface="Cambria"/>
                <a:cs typeface="Cambria"/>
              </a:rPr>
              <a:t>long</a:t>
            </a:r>
            <a:r>
              <a:rPr lang="en-US" sz="3100" b="1" i="1" spc="155" dirty="0">
                <a:solidFill>
                  <a:schemeClr val="tx1"/>
                </a:solidFill>
                <a:latin typeface="Cambria"/>
                <a:cs typeface="Cambria"/>
              </a:rPr>
              <a:t> </a:t>
            </a:r>
            <a:r>
              <a:rPr lang="en-US" sz="3100" b="1" i="1" spc="55" dirty="0">
                <a:solidFill>
                  <a:schemeClr val="tx1"/>
                </a:solidFill>
                <a:latin typeface="Cambria"/>
                <a:cs typeface="Cambria"/>
              </a:rPr>
              <a:t>with</a:t>
            </a:r>
            <a:r>
              <a:rPr lang="en-US" sz="3100" b="1" i="1" spc="165" dirty="0">
                <a:solidFill>
                  <a:schemeClr val="tx1"/>
                </a:solidFill>
                <a:latin typeface="Cambria"/>
                <a:cs typeface="Cambria"/>
              </a:rPr>
              <a:t> </a:t>
            </a:r>
            <a:r>
              <a:rPr lang="en-US" sz="3100" b="1" i="1" spc="75" dirty="0">
                <a:solidFill>
                  <a:schemeClr val="tx1"/>
                </a:solidFill>
                <a:latin typeface="Cambria"/>
                <a:cs typeface="Cambria"/>
              </a:rPr>
              <a:t>the</a:t>
            </a:r>
            <a:r>
              <a:rPr lang="en-US" sz="3100" b="1" i="1" spc="160" dirty="0">
                <a:solidFill>
                  <a:schemeClr val="tx1"/>
                </a:solidFill>
                <a:latin typeface="Cambria"/>
                <a:cs typeface="Cambria"/>
              </a:rPr>
              <a:t> </a:t>
            </a:r>
            <a:r>
              <a:rPr lang="en-US" sz="3100" b="1" i="1" spc="85" dirty="0">
                <a:solidFill>
                  <a:schemeClr val="tx1"/>
                </a:solidFill>
                <a:latin typeface="Cambria"/>
                <a:cs typeface="Cambria"/>
              </a:rPr>
              <a:t>datasets</a:t>
            </a:r>
            <a:r>
              <a:rPr lang="en-US" sz="3100" b="1" i="1" spc="160" dirty="0">
                <a:solidFill>
                  <a:schemeClr val="tx1"/>
                </a:solidFill>
                <a:latin typeface="Cambria"/>
                <a:cs typeface="Cambria"/>
              </a:rPr>
              <a:t> </a:t>
            </a:r>
            <a:r>
              <a:rPr lang="en-US" sz="3100" b="1" i="1" spc="90" dirty="0">
                <a:solidFill>
                  <a:schemeClr val="tx1"/>
                </a:solidFill>
                <a:latin typeface="Cambria"/>
                <a:cs typeface="Cambria"/>
              </a:rPr>
              <a:t>5</a:t>
            </a:r>
            <a:r>
              <a:rPr lang="en-US" sz="3100" b="1" i="1" spc="160" dirty="0">
                <a:solidFill>
                  <a:schemeClr val="tx1"/>
                </a:solidFill>
                <a:latin typeface="Cambria"/>
                <a:cs typeface="Cambria"/>
              </a:rPr>
              <a:t> </a:t>
            </a:r>
            <a:r>
              <a:rPr lang="en-US" sz="3100" b="1" i="1" spc="80" dirty="0">
                <a:solidFill>
                  <a:schemeClr val="tx1"/>
                </a:solidFill>
                <a:latin typeface="Cambria"/>
                <a:cs typeface="Cambria"/>
              </a:rPr>
              <a:t>KPIs</a:t>
            </a:r>
            <a:r>
              <a:rPr lang="en-US" sz="3100" b="1" i="1" spc="155" dirty="0">
                <a:solidFill>
                  <a:schemeClr val="tx1"/>
                </a:solidFill>
                <a:latin typeface="Cambria"/>
                <a:cs typeface="Cambria"/>
              </a:rPr>
              <a:t> </a:t>
            </a:r>
            <a:r>
              <a:rPr lang="en-US" sz="3100" b="1" i="1" spc="60" dirty="0">
                <a:solidFill>
                  <a:schemeClr val="tx1"/>
                </a:solidFill>
                <a:latin typeface="Cambria"/>
                <a:cs typeface="Cambria"/>
              </a:rPr>
              <a:t>are</a:t>
            </a:r>
            <a:r>
              <a:rPr lang="en-US" sz="3100" b="1" i="1" spc="160" dirty="0">
                <a:solidFill>
                  <a:schemeClr val="tx1"/>
                </a:solidFill>
                <a:latin typeface="Cambria"/>
                <a:cs typeface="Cambria"/>
              </a:rPr>
              <a:t> </a:t>
            </a:r>
            <a:r>
              <a:rPr lang="en-US" sz="3100" b="1" i="1" spc="50" dirty="0">
                <a:solidFill>
                  <a:schemeClr val="tx1"/>
                </a:solidFill>
                <a:latin typeface="Cambria"/>
                <a:cs typeface="Cambria"/>
              </a:rPr>
              <a:t>provided</a:t>
            </a:r>
            <a:r>
              <a:rPr lang="en-US" sz="3100" b="1" i="1" spc="160" dirty="0">
                <a:solidFill>
                  <a:schemeClr val="tx1"/>
                </a:solidFill>
                <a:latin typeface="Cambria"/>
                <a:cs typeface="Cambria"/>
              </a:rPr>
              <a:t> </a:t>
            </a:r>
            <a:r>
              <a:rPr lang="en-US" sz="3100" b="1" i="1" dirty="0">
                <a:solidFill>
                  <a:schemeClr val="tx1"/>
                </a:solidFill>
                <a:latin typeface="Cambria"/>
                <a:cs typeface="Cambria"/>
              </a:rPr>
              <a:t>for</a:t>
            </a:r>
            <a:r>
              <a:rPr lang="en-US" sz="3100" b="1" i="1" spc="160" dirty="0">
                <a:solidFill>
                  <a:schemeClr val="tx1"/>
                </a:solidFill>
                <a:latin typeface="Cambria"/>
                <a:cs typeface="Cambria"/>
              </a:rPr>
              <a:t> </a:t>
            </a:r>
            <a:r>
              <a:rPr lang="en-US" sz="3100" b="1" i="1" spc="75" dirty="0">
                <a:solidFill>
                  <a:schemeClr val="tx1"/>
                </a:solidFill>
                <a:latin typeface="Cambria"/>
                <a:cs typeface="Cambria"/>
              </a:rPr>
              <a:t>analyzing</a:t>
            </a:r>
            <a:r>
              <a:rPr lang="en-US" sz="3100" b="1" i="1" spc="160" dirty="0">
                <a:solidFill>
                  <a:schemeClr val="tx1"/>
                </a:solidFill>
                <a:latin typeface="Cambria"/>
                <a:cs typeface="Cambria"/>
              </a:rPr>
              <a:t> </a:t>
            </a:r>
            <a:r>
              <a:rPr lang="en-US" sz="3100" b="1" i="1" spc="75" dirty="0">
                <a:solidFill>
                  <a:schemeClr val="tx1"/>
                </a:solidFill>
                <a:latin typeface="Cambria"/>
                <a:cs typeface="Cambria"/>
              </a:rPr>
              <a:t>the</a:t>
            </a:r>
            <a:r>
              <a:rPr lang="en-US" sz="3100" b="1" i="1" spc="160" dirty="0">
                <a:solidFill>
                  <a:schemeClr val="tx1"/>
                </a:solidFill>
                <a:latin typeface="Cambria"/>
                <a:cs typeface="Cambria"/>
              </a:rPr>
              <a:t> </a:t>
            </a:r>
            <a:r>
              <a:rPr lang="en-US" sz="3100" b="1" i="1" spc="95" dirty="0">
                <a:solidFill>
                  <a:schemeClr val="tx1"/>
                </a:solidFill>
                <a:latin typeface="Cambria"/>
                <a:cs typeface="Cambria"/>
              </a:rPr>
              <a:t>data.</a:t>
            </a:r>
            <a:br>
              <a:rPr lang="en-US" sz="4400" b="1" i="1" dirty="0">
                <a:solidFill>
                  <a:schemeClr val="tx1"/>
                </a:solidFill>
                <a:latin typeface="Cambria"/>
                <a:cs typeface="Cambria"/>
              </a:rPr>
            </a:br>
            <a:endParaRPr lang="en-IN" b="1" i="1" dirty="0">
              <a:solidFill>
                <a:schemeClr val="tx1"/>
              </a:solidFill>
            </a:endParaRPr>
          </a:p>
        </p:txBody>
      </p:sp>
      <p:pic>
        <p:nvPicPr>
          <p:cNvPr id="5" name="object 55">
            <a:extLst>
              <a:ext uri="{FF2B5EF4-FFF2-40B4-BE49-F238E27FC236}">
                <a16:creationId xmlns:a16="http://schemas.microsoft.com/office/drawing/2014/main" id="{0BA04E15-9242-AE5F-4A30-1DFE68B753FA}"/>
              </a:ext>
            </a:extLst>
          </p:cNvPr>
          <p:cNvPicPr>
            <a:picLocks noGrp="1"/>
          </p:cNvPicPr>
          <p:nvPr>
            <p:ph sz="half" idx="1"/>
          </p:nvPr>
        </p:nvPicPr>
        <p:blipFill>
          <a:blip r:embed="rId2" cstate="print"/>
          <a:stretch>
            <a:fillRect/>
          </a:stretch>
        </p:blipFill>
        <p:spPr>
          <a:xfrm>
            <a:off x="248264" y="2020529"/>
            <a:ext cx="5975555" cy="4156434"/>
          </a:xfrm>
          <a:prstGeom prst="rect">
            <a:avLst/>
          </a:prstGeom>
        </p:spPr>
      </p:pic>
      <p:graphicFrame>
        <p:nvGraphicFramePr>
          <p:cNvPr id="15" name="Content Placeholder 3">
            <a:extLst>
              <a:ext uri="{FF2B5EF4-FFF2-40B4-BE49-F238E27FC236}">
                <a16:creationId xmlns:a16="http://schemas.microsoft.com/office/drawing/2014/main" id="{4136E262-7E33-C34D-4732-EC6EB4AB6FBD}"/>
              </a:ext>
            </a:extLst>
          </p:cNvPr>
          <p:cNvGraphicFramePr>
            <a:graphicFrameLocks noGrp="1"/>
          </p:cNvGraphicFramePr>
          <p:nvPr>
            <p:ph sz="half" idx="2"/>
            <p:extLst>
              <p:ext uri="{D42A27DB-BD31-4B8C-83A1-F6EECF244321}">
                <p14:modId xmlns:p14="http://schemas.microsoft.com/office/powerpoint/2010/main" val="1466681171"/>
              </p:ext>
            </p:extLst>
          </p:nvPr>
        </p:nvGraphicFramePr>
        <p:xfrm>
          <a:off x="4615543" y="1274332"/>
          <a:ext cx="7447936" cy="5309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38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graphicEl>
                                              <a:dgm id="{52ACC273-7D32-451B-B886-F981FF4E5E82}"/>
                                            </p:graphicEl>
                                          </p:spTgt>
                                        </p:tgtEl>
                                        <p:attrNameLst>
                                          <p:attrName>style.visibility</p:attrName>
                                        </p:attrNameLst>
                                      </p:cBhvr>
                                      <p:to>
                                        <p:strVal val="visible"/>
                                      </p:to>
                                    </p:set>
                                    <p:animEffect transition="in" filter="wipe(down)">
                                      <p:cBhvr>
                                        <p:cTn id="7" dur="500"/>
                                        <p:tgtEl>
                                          <p:spTgt spid="15">
                                            <p:graphicEl>
                                              <a:dgm id="{52ACC273-7D32-451B-B886-F981FF4E5E82}"/>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graphicEl>
                                              <a:dgm id="{C4A23A3A-2FB6-4F26-A087-9EBB1556831F}"/>
                                            </p:graphicEl>
                                          </p:spTgt>
                                        </p:tgtEl>
                                        <p:attrNameLst>
                                          <p:attrName>style.visibility</p:attrName>
                                        </p:attrNameLst>
                                      </p:cBhvr>
                                      <p:to>
                                        <p:strVal val="visible"/>
                                      </p:to>
                                    </p:set>
                                    <p:animEffect transition="in" filter="wipe(down)">
                                      <p:cBhvr>
                                        <p:cTn id="10" dur="500"/>
                                        <p:tgtEl>
                                          <p:spTgt spid="15">
                                            <p:graphicEl>
                                              <a:dgm id="{C4A23A3A-2FB6-4F26-A087-9EBB1556831F}"/>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graphicEl>
                                              <a:dgm id="{BF449E44-1626-4190-B205-7653539AF072}"/>
                                            </p:graphicEl>
                                          </p:spTgt>
                                        </p:tgtEl>
                                        <p:attrNameLst>
                                          <p:attrName>style.visibility</p:attrName>
                                        </p:attrNameLst>
                                      </p:cBhvr>
                                      <p:to>
                                        <p:strVal val="visible"/>
                                      </p:to>
                                    </p:set>
                                    <p:animEffect transition="in" filter="wipe(down)">
                                      <p:cBhvr>
                                        <p:cTn id="13" dur="500"/>
                                        <p:tgtEl>
                                          <p:spTgt spid="15">
                                            <p:graphicEl>
                                              <a:dgm id="{BF449E44-1626-4190-B205-7653539AF072}"/>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graphicEl>
                                              <a:dgm id="{A436AC1C-ED6F-46E8-B42E-D5B22EF4B62F}"/>
                                            </p:graphicEl>
                                          </p:spTgt>
                                        </p:tgtEl>
                                        <p:attrNameLst>
                                          <p:attrName>style.visibility</p:attrName>
                                        </p:attrNameLst>
                                      </p:cBhvr>
                                      <p:to>
                                        <p:strVal val="visible"/>
                                      </p:to>
                                    </p:set>
                                    <p:animEffect transition="in" filter="wipe(down)">
                                      <p:cBhvr>
                                        <p:cTn id="16" dur="500"/>
                                        <p:tgtEl>
                                          <p:spTgt spid="15">
                                            <p:graphicEl>
                                              <a:dgm id="{A436AC1C-ED6F-46E8-B42E-D5B22EF4B62F}"/>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graphicEl>
                                              <a:dgm id="{0D9048DF-2C9E-4134-9D48-C02C46599638}"/>
                                            </p:graphicEl>
                                          </p:spTgt>
                                        </p:tgtEl>
                                        <p:attrNameLst>
                                          <p:attrName>style.visibility</p:attrName>
                                        </p:attrNameLst>
                                      </p:cBhvr>
                                      <p:to>
                                        <p:strVal val="visible"/>
                                      </p:to>
                                    </p:set>
                                    <p:animEffect transition="in" filter="wipe(down)">
                                      <p:cBhvr>
                                        <p:cTn id="19" dur="500"/>
                                        <p:tgtEl>
                                          <p:spTgt spid="15">
                                            <p:graphicEl>
                                              <a:dgm id="{0D9048DF-2C9E-4134-9D48-C02C46599638}"/>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graphicEl>
                                              <a:dgm id="{739B229F-CE78-4EB9-9A36-5A00979A6317}"/>
                                            </p:graphicEl>
                                          </p:spTgt>
                                        </p:tgtEl>
                                        <p:attrNameLst>
                                          <p:attrName>style.visibility</p:attrName>
                                        </p:attrNameLst>
                                      </p:cBhvr>
                                      <p:to>
                                        <p:strVal val="visible"/>
                                      </p:to>
                                    </p:set>
                                    <p:animEffect transition="in" filter="wipe(down)">
                                      <p:cBhvr>
                                        <p:cTn id="22" dur="500"/>
                                        <p:tgtEl>
                                          <p:spTgt spid="15">
                                            <p:graphicEl>
                                              <a:dgm id="{739B229F-CE78-4EB9-9A36-5A00979A6317}"/>
                                            </p:graphic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graphicEl>
                                              <a:dgm id="{388C7F54-CDA7-4D8A-A10C-FAD59A4E646F}"/>
                                            </p:graphicEl>
                                          </p:spTgt>
                                        </p:tgtEl>
                                        <p:attrNameLst>
                                          <p:attrName>style.visibility</p:attrName>
                                        </p:attrNameLst>
                                      </p:cBhvr>
                                      <p:to>
                                        <p:strVal val="visible"/>
                                      </p:to>
                                    </p:set>
                                    <p:animEffect transition="in" filter="wipe(down)">
                                      <p:cBhvr>
                                        <p:cTn id="25" dur="500"/>
                                        <p:tgtEl>
                                          <p:spTgt spid="15">
                                            <p:graphicEl>
                                              <a:dgm id="{388C7F54-CDA7-4D8A-A10C-FAD59A4E646F}"/>
                                            </p:graphic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graphicEl>
                                              <a:dgm id="{20FA00C6-10FD-496C-A87C-275BFDFDCFC6}"/>
                                            </p:graphicEl>
                                          </p:spTgt>
                                        </p:tgtEl>
                                        <p:attrNameLst>
                                          <p:attrName>style.visibility</p:attrName>
                                        </p:attrNameLst>
                                      </p:cBhvr>
                                      <p:to>
                                        <p:strVal val="visible"/>
                                      </p:to>
                                    </p:set>
                                    <p:animEffect transition="in" filter="wipe(down)">
                                      <p:cBhvr>
                                        <p:cTn id="28" dur="500"/>
                                        <p:tgtEl>
                                          <p:spTgt spid="15">
                                            <p:graphicEl>
                                              <a:dgm id="{20FA00C6-10FD-496C-A87C-275BFDFDCFC6}"/>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graphicEl>
                                              <a:dgm id="{65F0F28B-8B2A-428C-BA47-EC871BA78AAD}"/>
                                            </p:graphicEl>
                                          </p:spTgt>
                                        </p:tgtEl>
                                        <p:attrNameLst>
                                          <p:attrName>style.visibility</p:attrName>
                                        </p:attrNameLst>
                                      </p:cBhvr>
                                      <p:to>
                                        <p:strVal val="visible"/>
                                      </p:to>
                                    </p:set>
                                    <p:animEffect transition="in" filter="wipe(down)">
                                      <p:cBhvr>
                                        <p:cTn id="31" dur="500"/>
                                        <p:tgtEl>
                                          <p:spTgt spid="15">
                                            <p:graphicEl>
                                              <a:dgm id="{65F0F28B-8B2A-428C-BA47-EC871BA78AA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D2A9-A92D-EEDC-D283-0706546F05FC}"/>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i="1" kern="1200" dirty="0">
                <a:solidFill>
                  <a:schemeClr val="tx1"/>
                </a:solidFill>
                <a:latin typeface="+mj-lt"/>
                <a:ea typeface="+mj-ea"/>
                <a:cs typeface="+mj-cs"/>
              </a:rPr>
              <a:t>Project</a:t>
            </a:r>
            <a:r>
              <a:rPr lang="en-US" sz="5400" b="1" i="1" kern="1200" spc="-65" dirty="0">
                <a:solidFill>
                  <a:schemeClr val="tx1"/>
                </a:solidFill>
                <a:latin typeface="+mj-lt"/>
                <a:ea typeface="+mj-ea"/>
                <a:cs typeface="+mj-cs"/>
              </a:rPr>
              <a:t> </a:t>
            </a:r>
            <a:r>
              <a:rPr lang="en-US" sz="5400" b="1" i="1" kern="1200" dirty="0">
                <a:solidFill>
                  <a:schemeClr val="tx1"/>
                </a:solidFill>
                <a:latin typeface="+mj-lt"/>
                <a:ea typeface="+mj-ea"/>
                <a:cs typeface="+mj-cs"/>
              </a:rPr>
              <a:t>Purpose</a:t>
            </a:r>
            <a:r>
              <a:rPr lang="en-US" sz="5400" b="1" i="1" kern="1200" spc="-60" dirty="0">
                <a:solidFill>
                  <a:schemeClr val="tx1"/>
                </a:solidFill>
                <a:latin typeface="+mj-lt"/>
                <a:ea typeface="+mj-ea"/>
                <a:cs typeface="+mj-cs"/>
              </a:rPr>
              <a:t> </a:t>
            </a:r>
            <a:r>
              <a:rPr lang="en-US" sz="5400" b="1" i="1" kern="1200" dirty="0">
                <a:solidFill>
                  <a:schemeClr val="tx1"/>
                </a:solidFill>
                <a:latin typeface="+mj-lt"/>
                <a:ea typeface="+mj-ea"/>
                <a:cs typeface="+mj-cs"/>
              </a:rPr>
              <a:t>and</a:t>
            </a:r>
            <a:r>
              <a:rPr lang="en-US" sz="5400" b="1" i="1" kern="1200" spc="-75" dirty="0">
                <a:solidFill>
                  <a:schemeClr val="tx1"/>
                </a:solidFill>
                <a:latin typeface="+mj-lt"/>
                <a:ea typeface="+mj-ea"/>
                <a:cs typeface="+mj-cs"/>
              </a:rPr>
              <a:t> </a:t>
            </a:r>
            <a:r>
              <a:rPr lang="en-US" sz="5400" b="1" i="1" kern="1200" dirty="0">
                <a:solidFill>
                  <a:schemeClr val="tx1"/>
                </a:solidFill>
                <a:latin typeface="+mj-lt"/>
                <a:ea typeface="+mj-ea"/>
                <a:cs typeface="+mj-cs"/>
              </a:rPr>
              <a:t>Significance</a:t>
            </a:r>
            <a:r>
              <a:rPr lang="en-US" sz="5400" b="1" i="1" kern="1200" spc="-60" dirty="0">
                <a:solidFill>
                  <a:schemeClr val="tx1"/>
                </a:solidFill>
                <a:latin typeface="+mj-lt"/>
                <a:ea typeface="+mj-ea"/>
                <a:cs typeface="+mj-cs"/>
              </a:rPr>
              <a:t> </a:t>
            </a:r>
            <a:r>
              <a:rPr lang="en-US" sz="5400" b="1" i="1" kern="1200" spc="-50" dirty="0">
                <a:solidFill>
                  <a:schemeClr val="tx1"/>
                </a:solidFill>
                <a:latin typeface="+mj-lt"/>
                <a:ea typeface="+mj-ea"/>
                <a:cs typeface="+mj-cs"/>
              </a:rPr>
              <a:t>:</a:t>
            </a:r>
            <a:endParaRPr lang="en-US" sz="5400" i="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2545114C-48C3-78D0-CBD6-E5A7002F5294}"/>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12700" indent="-228600" algn="l">
              <a:spcBef>
                <a:spcPts val="1280"/>
              </a:spcBef>
              <a:buFont typeface="Arial" panose="020B0604020202020204" pitchFamily="34" charset="0"/>
              <a:buChar char="•"/>
            </a:pPr>
            <a:r>
              <a:rPr lang="en-US" sz="1500" b="1" dirty="0"/>
              <a:t>Here's</a:t>
            </a:r>
            <a:r>
              <a:rPr lang="en-US" sz="1500" b="1" spc="-30" dirty="0"/>
              <a:t> </a:t>
            </a:r>
            <a:r>
              <a:rPr lang="en-US" sz="1500" b="1" dirty="0"/>
              <a:t>why</a:t>
            </a:r>
            <a:r>
              <a:rPr lang="en-US" sz="1500" b="1" spc="-20" dirty="0"/>
              <a:t> </a:t>
            </a:r>
            <a:r>
              <a:rPr lang="en-US" sz="1500" b="1" dirty="0"/>
              <a:t>this</a:t>
            </a:r>
            <a:r>
              <a:rPr lang="en-US" sz="1500" b="1" spc="-30" dirty="0"/>
              <a:t> </a:t>
            </a:r>
            <a:r>
              <a:rPr lang="en-US" sz="1500" b="1" dirty="0"/>
              <a:t>project</a:t>
            </a:r>
            <a:r>
              <a:rPr lang="en-US" sz="1500" b="1" spc="-20" dirty="0"/>
              <a:t> </a:t>
            </a:r>
            <a:r>
              <a:rPr lang="en-US" sz="1500" b="1" dirty="0"/>
              <a:t>is</a:t>
            </a:r>
            <a:r>
              <a:rPr lang="en-US" sz="1500" b="1" spc="-30" dirty="0"/>
              <a:t> </a:t>
            </a:r>
            <a:r>
              <a:rPr lang="en-US" sz="1500" b="1" dirty="0"/>
              <a:t>crucial</a:t>
            </a:r>
            <a:r>
              <a:rPr lang="en-US" sz="1500" b="1" spc="-25" dirty="0"/>
              <a:t> </a:t>
            </a:r>
            <a:r>
              <a:rPr lang="en-US" sz="1500" b="1" dirty="0"/>
              <a:t>and</a:t>
            </a:r>
            <a:r>
              <a:rPr lang="en-US" sz="1500" b="1" spc="-25" dirty="0"/>
              <a:t> </a:t>
            </a:r>
            <a:r>
              <a:rPr lang="en-US" sz="1500" b="1" spc="-10" dirty="0"/>
              <a:t>significant</a:t>
            </a:r>
            <a:endParaRPr lang="en-US" sz="1500" dirty="0"/>
          </a:p>
          <a:p>
            <a:pPr marL="51435" marR="122555" indent="-228600" algn="l">
              <a:spcBef>
                <a:spcPts val="1345"/>
              </a:spcBef>
              <a:buClr>
                <a:srgbClr val="000000"/>
              </a:buClr>
              <a:buSzPct val="90909"/>
              <a:buFont typeface="Arial" panose="020B0604020202020204" pitchFamily="34" charset="0"/>
              <a:buChar char="•"/>
              <a:tabLst>
                <a:tab pos="164465" algn="l"/>
              </a:tabLst>
            </a:pPr>
            <a:r>
              <a:rPr lang="en-US" sz="1500" b="1" dirty="0"/>
              <a:t>Strategic</a:t>
            </a:r>
            <a:r>
              <a:rPr lang="en-US" sz="1500" b="1" spc="114" dirty="0"/>
              <a:t> </a:t>
            </a:r>
            <a:r>
              <a:rPr lang="en-US" sz="1500" b="1" dirty="0"/>
              <a:t>Insights</a:t>
            </a:r>
            <a:r>
              <a:rPr lang="en-US" sz="1500" b="1" spc="130" dirty="0"/>
              <a:t> </a:t>
            </a:r>
            <a:r>
              <a:rPr lang="en-US" sz="1500" b="1" dirty="0"/>
              <a:t>for</a:t>
            </a:r>
            <a:r>
              <a:rPr lang="en-US" sz="1500" b="1" spc="125" dirty="0"/>
              <a:t> </a:t>
            </a:r>
            <a:r>
              <a:rPr lang="en-US" sz="1500" b="1" dirty="0"/>
              <a:t>Informed</a:t>
            </a:r>
            <a:r>
              <a:rPr lang="en-US" sz="1500" b="1" spc="130" dirty="0"/>
              <a:t> </a:t>
            </a:r>
            <a:r>
              <a:rPr lang="en-US" sz="1500" b="1" dirty="0"/>
              <a:t>Decisions:</a:t>
            </a:r>
            <a:r>
              <a:rPr lang="en-US" sz="1500" b="1" spc="120" dirty="0"/>
              <a:t> </a:t>
            </a:r>
            <a:r>
              <a:rPr lang="en-US" sz="1500" dirty="0"/>
              <a:t>By</a:t>
            </a:r>
            <a:r>
              <a:rPr lang="en-US" sz="1500" spc="135" dirty="0"/>
              <a:t> </a:t>
            </a:r>
            <a:r>
              <a:rPr lang="en-US" sz="1500" dirty="0"/>
              <a:t>analyzing</a:t>
            </a:r>
            <a:r>
              <a:rPr lang="en-US" sz="1500" spc="125" dirty="0"/>
              <a:t> </a:t>
            </a:r>
            <a:r>
              <a:rPr lang="en-US" sz="1500" dirty="0"/>
              <a:t>loan</a:t>
            </a:r>
            <a:r>
              <a:rPr lang="en-US" sz="1500" spc="130" dirty="0"/>
              <a:t> </a:t>
            </a:r>
            <a:r>
              <a:rPr lang="en-US" sz="1500" dirty="0"/>
              <a:t>amounts</a:t>
            </a:r>
            <a:r>
              <a:rPr lang="en-US" sz="1500" spc="125" dirty="0"/>
              <a:t> </a:t>
            </a:r>
            <a:r>
              <a:rPr lang="en-US" sz="1500" dirty="0"/>
              <a:t>year-wise,</a:t>
            </a:r>
            <a:r>
              <a:rPr lang="en-US" sz="1500" spc="120" dirty="0"/>
              <a:t> </a:t>
            </a:r>
            <a:r>
              <a:rPr lang="en-US" sz="1500" dirty="0"/>
              <a:t>the</a:t>
            </a:r>
            <a:r>
              <a:rPr lang="en-US" sz="1500" spc="135" dirty="0"/>
              <a:t> </a:t>
            </a:r>
            <a:r>
              <a:rPr lang="en-US" sz="1500" dirty="0"/>
              <a:t>project</a:t>
            </a:r>
            <a:r>
              <a:rPr lang="en-US" sz="1500" spc="125" dirty="0"/>
              <a:t> </a:t>
            </a:r>
            <a:r>
              <a:rPr lang="en-US" sz="1500" dirty="0"/>
              <a:t>provides</a:t>
            </a:r>
            <a:r>
              <a:rPr lang="en-US" sz="1500" spc="125" dirty="0"/>
              <a:t> </a:t>
            </a:r>
            <a:r>
              <a:rPr lang="en-US" sz="1500" dirty="0"/>
              <a:t>an</a:t>
            </a:r>
            <a:r>
              <a:rPr lang="en-US" sz="1500" spc="130" dirty="0"/>
              <a:t> </a:t>
            </a:r>
            <a:r>
              <a:rPr lang="en-US" sz="1500" dirty="0"/>
              <a:t>overview</a:t>
            </a:r>
            <a:r>
              <a:rPr lang="en-US" sz="1500" spc="155" dirty="0"/>
              <a:t> </a:t>
            </a:r>
            <a:r>
              <a:rPr lang="en-US" sz="1500" dirty="0"/>
              <a:t>of</a:t>
            </a:r>
            <a:r>
              <a:rPr lang="en-US" sz="1500" spc="114" dirty="0"/>
              <a:t> </a:t>
            </a:r>
            <a:r>
              <a:rPr lang="en-US" sz="1500" dirty="0"/>
              <a:t>changing</a:t>
            </a:r>
            <a:r>
              <a:rPr lang="en-US" sz="1500" spc="125" dirty="0"/>
              <a:t> </a:t>
            </a:r>
            <a:r>
              <a:rPr lang="en-US" sz="1500" spc="-10" dirty="0"/>
              <a:t>borrowing </a:t>
            </a:r>
            <a:r>
              <a:rPr lang="en-US" sz="1500" dirty="0"/>
              <a:t>patterns.</a:t>
            </a:r>
            <a:r>
              <a:rPr lang="en-US" sz="1500" spc="114" dirty="0"/>
              <a:t> </a:t>
            </a:r>
            <a:r>
              <a:rPr lang="en-US" sz="1500" dirty="0"/>
              <a:t>This</a:t>
            </a:r>
            <a:r>
              <a:rPr lang="en-US" sz="1500" spc="130" dirty="0"/>
              <a:t> </a:t>
            </a:r>
            <a:r>
              <a:rPr lang="en-US" sz="1500" dirty="0"/>
              <a:t>data</a:t>
            </a:r>
            <a:r>
              <a:rPr lang="en-US" sz="1500" spc="135" dirty="0"/>
              <a:t> </a:t>
            </a:r>
            <a:r>
              <a:rPr lang="en-US" sz="1500" dirty="0"/>
              <a:t>informs</a:t>
            </a:r>
            <a:r>
              <a:rPr lang="en-US" sz="1500" spc="130" dirty="0"/>
              <a:t> </a:t>
            </a:r>
            <a:r>
              <a:rPr lang="en-US" sz="1500" dirty="0"/>
              <a:t>financial</a:t>
            </a:r>
            <a:r>
              <a:rPr lang="en-US" sz="1500" spc="120" dirty="0"/>
              <a:t> </a:t>
            </a:r>
            <a:r>
              <a:rPr lang="en-US" sz="1500" dirty="0"/>
              <a:t>institutions</a:t>
            </a:r>
            <a:r>
              <a:rPr lang="en-US" sz="1500" spc="130" dirty="0"/>
              <a:t> </a:t>
            </a:r>
            <a:r>
              <a:rPr lang="en-US" sz="1500" dirty="0"/>
              <a:t>about</a:t>
            </a:r>
            <a:r>
              <a:rPr lang="en-US" sz="1500" spc="130" dirty="0"/>
              <a:t> </a:t>
            </a:r>
            <a:r>
              <a:rPr lang="en-US" sz="1500" dirty="0"/>
              <a:t>peak</a:t>
            </a:r>
            <a:r>
              <a:rPr lang="en-US" sz="1500" spc="135" dirty="0"/>
              <a:t> </a:t>
            </a:r>
            <a:r>
              <a:rPr lang="en-US" sz="1500" dirty="0"/>
              <a:t>demand</a:t>
            </a:r>
            <a:r>
              <a:rPr lang="en-US" sz="1500" spc="140" dirty="0"/>
              <a:t> </a:t>
            </a:r>
            <a:r>
              <a:rPr lang="en-US" sz="1500" dirty="0"/>
              <a:t>periods</a:t>
            </a:r>
            <a:r>
              <a:rPr lang="en-US" sz="1500" spc="130" dirty="0"/>
              <a:t> </a:t>
            </a:r>
            <a:r>
              <a:rPr lang="en-US" sz="1500" dirty="0"/>
              <a:t>and</a:t>
            </a:r>
            <a:r>
              <a:rPr lang="en-US" sz="1500" spc="135" dirty="0"/>
              <a:t> </a:t>
            </a:r>
            <a:r>
              <a:rPr lang="en-US" sz="1500" dirty="0"/>
              <a:t>helps</a:t>
            </a:r>
            <a:r>
              <a:rPr lang="en-US" sz="1500" spc="130" dirty="0"/>
              <a:t> </a:t>
            </a:r>
            <a:r>
              <a:rPr lang="en-US" sz="1500" dirty="0"/>
              <a:t>them</a:t>
            </a:r>
            <a:r>
              <a:rPr lang="en-US" sz="1500" spc="150" dirty="0"/>
              <a:t> </a:t>
            </a:r>
            <a:r>
              <a:rPr lang="en-US" sz="1500" dirty="0"/>
              <a:t>allocate</a:t>
            </a:r>
            <a:r>
              <a:rPr lang="en-US" sz="1500" spc="145" dirty="0"/>
              <a:t> </a:t>
            </a:r>
            <a:r>
              <a:rPr lang="en-US" sz="1500" dirty="0"/>
              <a:t>resources</a:t>
            </a:r>
            <a:r>
              <a:rPr lang="en-US" sz="1500" spc="130" dirty="0"/>
              <a:t> </a:t>
            </a:r>
            <a:r>
              <a:rPr lang="en-US" sz="1500" dirty="0"/>
              <a:t>effectively,</a:t>
            </a:r>
            <a:r>
              <a:rPr lang="en-US" sz="1500" spc="125" dirty="0"/>
              <a:t> </a:t>
            </a:r>
            <a:r>
              <a:rPr lang="en-US" sz="1500" dirty="0"/>
              <a:t>ensuring</a:t>
            </a:r>
            <a:r>
              <a:rPr lang="en-US" sz="1500" spc="130" dirty="0"/>
              <a:t> </a:t>
            </a:r>
            <a:r>
              <a:rPr lang="en-US" sz="1500" dirty="0"/>
              <a:t>timely</a:t>
            </a:r>
            <a:r>
              <a:rPr lang="en-US" sz="1500" spc="145" dirty="0"/>
              <a:t> </a:t>
            </a:r>
            <a:r>
              <a:rPr lang="en-US" sz="1500" spc="-25" dirty="0"/>
              <a:t>and </a:t>
            </a:r>
            <a:r>
              <a:rPr lang="en-US" sz="1500" dirty="0"/>
              <a:t>competitive</a:t>
            </a:r>
            <a:r>
              <a:rPr lang="en-US" sz="1500" spc="160" dirty="0"/>
              <a:t> </a:t>
            </a:r>
            <a:r>
              <a:rPr lang="en-US" sz="1500" dirty="0"/>
              <a:t>loan</a:t>
            </a:r>
            <a:r>
              <a:rPr lang="en-US" sz="1500" spc="155" dirty="0"/>
              <a:t> </a:t>
            </a:r>
            <a:r>
              <a:rPr lang="en-US" sz="1500" spc="-10" dirty="0"/>
              <a:t>offerings.</a:t>
            </a:r>
            <a:endParaRPr lang="en-US" sz="1500" dirty="0"/>
          </a:p>
          <a:p>
            <a:pPr marL="164465" indent="-228600" algn="l">
              <a:spcBef>
                <a:spcPts val="75"/>
              </a:spcBef>
              <a:buClr>
                <a:srgbClr val="000000"/>
              </a:buClr>
              <a:buSzPct val="90909"/>
              <a:buFont typeface="Arial" panose="020B0604020202020204" pitchFamily="34" charset="0"/>
              <a:buChar char="•"/>
              <a:tabLst>
                <a:tab pos="164465" algn="l"/>
              </a:tabLst>
            </a:pPr>
            <a:r>
              <a:rPr lang="en-US" sz="1500" b="1" dirty="0"/>
              <a:t>Risk</a:t>
            </a:r>
            <a:r>
              <a:rPr lang="en-US" sz="1500" b="1" spc="165" dirty="0"/>
              <a:t> </a:t>
            </a:r>
            <a:r>
              <a:rPr lang="en-US" sz="1500" b="1" dirty="0"/>
              <a:t>Assessment</a:t>
            </a:r>
            <a:r>
              <a:rPr lang="en-US" sz="1500" b="1" spc="160" dirty="0"/>
              <a:t> </a:t>
            </a:r>
            <a:r>
              <a:rPr lang="en-US" sz="1500" b="1" dirty="0"/>
              <a:t>and</a:t>
            </a:r>
            <a:r>
              <a:rPr lang="en-US" sz="1500" b="1" spc="165" dirty="0"/>
              <a:t> </a:t>
            </a:r>
            <a:r>
              <a:rPr lang="en-US" sz="1500" b="1" dirty="0"/>
              <a:t>Portfolio</a:t>
            </a:r>
            <a:r>
              <a:rPr lang="en-US" sz="1500" b="1" spc="165" dirty="0"/>
              <a:t> </a:t>
            </a:r>
            <a:r>
              <a:rPr lang="en-US" sz="1500" b="1" dirty="0"/>
              <a:t>Management:</a:t>
            </a:r>
            <a:r>
              <a:rPr lang="en-US" sz="1500" b="1" spc="140" dirty="0"/>
              <a:t> </a:t>
            </a:r>
            <a:r>
              <a:rPr lang="en-US" sz="1500" dirty="0"/>
              <a:t>Visualizing</a:t>
            </a:r>
            <a:r>
              <a:rPr lang="en-US" sz="1500" spc="160" dirty="0"/>
              <a:t> </a:t>
            </a:r>
            <a:r>
              <a:rPr lang="en-US" sz="1500" dirty="0"/>
              <a:t>sub-subgrade-wise</a:t>
            </a:r>
            <a:r>
              <a:rPr lang="en-US" sz="1500" spc="170" dirty="0"/>
              <a:t> </a:t>
            </a:r>
            <a:r>
              <a:rPr lang="en-US" sz="1500" dirty="0"/>
              <a:t>revolving</a:t>
            </a:r>
            <a:r>
              <a:rPr lang="en-US" sz="1500" spc="160" dirty="0"/>
              <a:t> </a:t>
            </a:r>
            <a:r>
              <a:rPr lang="en-US" sz="1500" dirty="0"/>
              <a:t>balances</a:t>
            </a:r>
            <a:r>
              <a:rPr lang="en-US" sz="1500" spc="160" dirty="0"/>
              <a:t> </a:t>
            </a:r>
            <a:r>
              <a:rPr lang="en-US" sz="1500" dirty="0"/>
              <a:t>enables</a:t>
            </a:r>
            <a:r>
              <a:rPr lang="en-US" sz="1500" spc="160" dirty="0"/>
              <a:t> </a:t>
            </a:r>
            <a:r>
              <a:rPr lang="en-US" sz="1500" dirty="0"/>
              <a:t>institutions</a:t>
            </a:r>
            <a:r>
              <a:rPr lang="en-US" sz="1500" spc="160" dirty="0"/>
              <a:t> </a:t>
            </a:r>
            <a:r>
              <a:rPr lang="en-US" sz="1500" dirty="0"/>
              <a:t>to</a:t>
            </a:r>
            <a:r>
              <a:rPr lang="en-US" sz="1500" spc="180" dirty="0"/>
              <a:t> </a:t>
            </a:r>
            <a:r>
              <a:rPr lang="en-US" sz="1500" dirty="0"/>
              <a:t>assess</a:t>
            </a:r>
            <a:r>
              <a:rPr lang="en-US" sz="1500" spc="160" dirty="0"/>
              <a:t> </a:t>
            </a:r>
            <a:r>
              <a:rPr lang="en-US" sz="1500" dirty="0"/>
              <a:t>credit</a:t>
            </a:r>
            <a:r>
              <a:rPr lang="en-US" sz="1500" spc="160" dirty="0"/>
              <a:t> </a:t>
            </a:r>
            <a:r>
              <a:rPr lang="en-US" sz="1500" spc="-10" dirty="0"/>
              <a:t>utilization</a:t>
            </a:r>
            <a:endParaRPr lang="en-US" sz="1500" dirty="0"/>
          </a:p>
          <a:p>
            <a:pPr marL="51435" marR="560705" indent="-228600" algn="l">
              <a:spcBef>
                <a:spcPts val="25"/>
              </a:spcBef>
              <a:buFont typeface="Arial" panose="020B0604020202020204" pitchFamily="34" charset="0"/>
              <a:buChar char="•"/>
            </a:pPr>
            <a:r>
              <a:rPr lang="en-US" sz="1500" dirty="0"/>
              <a:t>patterns</a:t>
            </a:r>
            <a:r>
              <a:rPr lang="en-US" sz="1500" spc="140" dirty="0"/>
              <a:t> </a:t>
            </a:r>
            <a:r>
              <a:rPr lang="en-US" sz="1500" dirty="0"/>
              <a:t>among</a:t>
            </a:r>
            <a:r>
              <a:rPr lang="en-US" sz="1500" spc="140" dirty="0"/>
              <a:t> </a:t>
            </a:r>
            <a:r>
              <a:rPr lang="en-US" sz="1500" dirty="0"/>
              <a:t>different</a:t>
            </a:r>
            <a:r>
              <a:rPr lang="en-US" sz="1500" spc="145" dirty="0"/>
              <a:t> </a:t>
            </a:r>
            <a:r>
              <a:rPr lang="en-US" sz="1500" dirty="0"/>
              <a:t>borrower</a:t>
            </a:r>
            <a:r>
              <a:rPr lang="en-US" sz="1500" spc="140" dirty="0"/>
              <a:t> </a:t>
            </a:r>
            <a:r>
              <a:rPr lang="en-US" sz="1500" dirty="0"/>
              <a:t>segments.</a:t>
            </a:r>
            <a:r>
              <a:rPr lang="en-US" sz="1500" spc="130" dirty="0"/>
              <a:t> </a:t>
            </a:r>
            <a:r>
              <a:rPr lang="en-US" sz="1500" dirty="0"/>
              <a:t>This</a:t>
            </a:r>
            <a:r>
              <a:rPr lang="en-US" sz="1500" spc="145" dirty="0"/>
              <a:t> </a:t>
            </a:r>
            <a:r>
              <a:rPr lang="en-US" sz="1500" dirty="0"/>
              <a:t>insight</a:t>
            </a:r>
            <a:r>
              <a:rPr lang="en-US" sz="1500" spc="140" dirty="0"/>
              <a:t> </a:t>
            </a:r>
            <a:r>
              <a:rPr lang="en-US" sz="1500" dirty="0"/>
              <a:t>guides</a:t>
            </a:r>
            <a:r>
              <a:rPr lang="en-US" sz="1500" spc="145" dirty="0"/>
              <a:t> </a:t>
            </a:r>
            <a:r>
              <a:rPr lang="en-US" sz="1500" dirty="0"/>
              <a:t>risk</a:t>
            </a:r>
            <a:r>
              <a:rPr lang="en-US" sz="1500" spc="145" dirty="0"/>
              <a:t> </a:t>
            </a:r>
            <a:r>
              <a:rPr lang="en-US" sz="1500" dirty="0"/>
              <a:t>assessment</a:t>
            </a:r>
            <a:r>
              <a:rPr lang="en-US" sz="1500" spc="145" dirty="0"/>
              <a:t> </a:t>
            </a:r>
            <a:r>
              <a:rPr lang="en-US" sz="1500" dirty="0"/>
              <a:t>strategies</a:t>
            </a:r>
            <a:r>
              <a:rPr lang="en-US" sz="1500" spc="140" dirty="0"/>
              <a:t> </a:t>
            </a:r>
            <a:r>
              <a:rPr lang="en-US" sz="1500" dirty="0"/>
              <a:t>and</a:t>
            </a:r>
            <a:r>
              <a:rPr lang="en-US" sz="1500" spc="150" dirty="0"/>
              <a:t> </a:t>
            </a:r>
            <a:r>
              <a:rPr lang="en-US" sz="1500" dirty="0"/>
              <a:t>supports</a:t>
            </a:r>
            <a:r>
              <a:rPr lang="en-US" sz="1500" spc="145" dirty="0"/>
              <a:t> </a:t>
            </a:r>
            <a:r>
              <a:rPr lang="en-US" sz="1500" dirty="0"/>
              <a:t>effective</a:t>
            </a:r>
            <a:r>
              <a:rPr lang="en-US" sz="1500" spc="155" dirty="0"/>
              <a:t> </a:t>
            </a:r>
            <a:r>
              <a:rPr lang="en-US" sz="1500" dirty="0"/>
              <a:t>management</a:t>
            </a:r>
            <a:r>
              <a:rPr lang="en-US" sz="1500" spc="130" dirty="0"/>
              <a:t> </a:t>
            </a:r>
            <a:r>
              <a:rPr lang="en-US" sz="1500" dirty="0"/>
              <a:t>of</a:t>
            </a:r>
            <a:r>
              <a:rPr lang="en-US" sz="1500" spc="135" dirty="0"/>
              <a:t> </a:t>
            </a:r>
            <a:r>
              <a:rPr lang="en-US" sz="1500" spc="-20" dirty="0"/>
              <a:t>loan </a:t>
            </a:r>
            <a:r>
              <a:rPr lang="en-US" sz="1500" dirty="0"/>
              <a:t>portfolios,</a:t>
            </a:r>
            <a:r>
              <a:rPr lang="en-US" sz="1500" spc="135" dirty="0"/>
              <a:t> </a:t>
            </a:r>
            <a:r>
              <a:rPr lang="en-US" sz="1500" dirty="0"/>
              <a:t>ensuring</a:t>
            </a:r>
            <a:r>
              <a:rPr lang="en-US" sz="1500" spc="140" dirty="0"/>
              <a:t> </a:t>
            </a:r>
            <a:r>
              <a:rPr lang="en-US" sz="1500" dirty="0"/>
              <a:t>balanced</a:t>
            </a:r>
            <a:r>
              <a:rPr lang="en-US" sz="1500" spc="150" dirty="0"/>
              <a:t> </a:t>
            </a:r>
            <a:r>
              <a:rPr lang="en-US" sz="1500" dirty="0"/>
              <a:t>risk</a:t>
            </a:r>
            <a:r>
              <a:rPr lang="en-US" sz="1500" spc="150" dirty="0"/>
              <a:t> </a:t>
            </a:r>
            <a:r>
              <a:rPr lang="en-US" sz="1500" spc="-10" dirty="0"/>
              <a:t>exposure.</a:t>
            </a:r>
            <a:endParaRPr lang="en-US" sz="1500" dirty="0"/>
          </a:p>
          <a:p>
            <a:pPr marL="51435" marR="5080" indent="-228600" algn="l">
              <a:spcBef>
                <a:spcPts val="70"/>
              </a:spcBef>
              <a:buClr>
                <a:srgbClr val="000000"/>
              </a:buClr>
              <a:buSzPct val="90909"/>
              <a:buFont typeface="Arial" panose="020B0604020202020204" pitchFamily="34" charset="0"/>
              <a:buChar char="•"/>
              <a:tabLst>
                <a:tab pos="164465" algn="l"/>
              </a:tabLst>
            </a:pPr>
            <a:r>
              <a:rPr lang="en-US" sz="1500" b="1" dirty="0"/>
              <a:t>Verification</a:t>
            </a:r>
            <a:r>
              <a:rPr lang="en-US" sz="1500" b="1" spc="140" dirty="0"/>
              <a:t> </a:t>
            </a:r>
            <a:r>
              <a:rPr lang="en-US" sz="1500" b="1" dirty="0"/>
              <a:t>Status</a:t>
            </a:r>
            <a:r>
              <a:rPr lang="en-US" sz="1500" b="1" spc="140" dirty="0"/>
              <a:t> </a:t>
            </a:r>
            <a:r>
              <a:rPr lang="en-US" sz="1500" b="1" dirty="0"/>
              <a:t>Analysis:</a:t>
            </a:r>
            <a:r>
              <a:rPr lang="en-US" sz="1500" b="1" spc="114" dirty="0"/>
              <a:t> </a:t>
            </a:r>
            <a:r>
              <a:rPr lang="en-US" sz="1500" dirty="0"/>
              <a:t>Differentiating</a:t>
            </a:r>
            <a:r>
              <a:rPr lang="en-US" sz="1500" spc="135" dirty="0"/>
              <a:t> </a:t>
            </a:r>
            <a:r>
              <a:rPr lang="en-US" sz="1500" dirty="0"/>
              <a:t>between</a:t>
            </a:r>
            <a:r>
              <a:rPr lang="en-US" sz="1500" spc="140" dirty="0"/>
              <a:t> </a:t>
            </a:r>
            <a:r>
              <a:rPr lang="en-US" sz="1500" dirty="0"/>
              <a:t>"verified"</a:t>
            </a:r>
            <a:r>
              <a:rPr lang="en-US" sz="1500" spc="140" dirty="0"/>
              <a:t> </a:t>
            </a:r>
            <a:r>
              <a:rPr lang="en-US" sz="1500" dirty="0"/>
              <a:t>and</a:t>
            </a:r>
            <a:r>
              <a:rPr lang="en-US" sz="1500" spc="140" dirty="0"/>
              <a:t> </a:t>
            </a:r>
            <a:r>
              <a:rPr lang="en-US" sz="1500" dirty="0"/>
              <a:t>"not</a:t>
            </a:r>
            <a:r>
              <a:rPr lang="en-US" sz="1500" spc="135" dirty="0"/>
              <a:t> </a:t>
            </a:r>
            <a:r>
              <a:rPr lang="en-US" sz="1500" dirty="0"/>
              <a:t>verified"</a:t>
            </a:r>
            <a:r>
              <a:rPr lang="en-US" sz="1500" spc="140" dirty="0"/>
              <a:t> </a:t>
            </a:r>
            <a:r>
              <a:rPr lang="en-US" sz="1500" dirty="0"/>
              <a:t>loans</a:t>
            </a:r>
            <a:r>
              <a:rPr lang="en-US" sz="1500" spc="135" dirty="0"/>
              <a:t> </a:t>
            </a:r>
            <a:r>
              <a:rPr lang="en-US" sz="1500" dirty="0"/>
              <a:t>gives</a:t>
            </a:r>
            <a:r>
              <a:rPr lang="en-US" sz="1500" spc="130" dirty="0"/>
              <a:t> </a:t>
            </a:r>
            <a:r>
              <a:rPr lang="en-US" sz="1500" dirty="0"/>
              <a:t>insights</a:t>
            </a:r>
            <a:r>
              <a:rPr lang="en-US" sz="1500" spc="135" dirty="0"/>
              <a:t> </a:t>
            </a:r>
            <a:r>
              <a:rPr lang="en-US" sz="1500" dirty="0"/>
              <a:t>into</a:t>
            </a:r>
            <a:r>
              <a:rPr lang="en-US" sz="1500" spc="155" dirty="0"/>
              <a:t> </a:t>
            </a:r>
            <a:r>
              <a:rPr lang="en-US" sz="1500" dirty="0"/>
              <a:t>the</a:t>
            </a:r>
            <a:r>
              <a:rPr lang="en-US" sz="1500" spc="145" dirty="0"/>
              <a:t> </a:t>
            </a:r>
            <a:r>
              <a:rPr lang="en-US" sz="1500" dirty="0"/>
              <a:t>institution's</a:t>
            </a:r>
            <a:r>
              <a:rPr lang="en-US" sz="1500" spc="135" dirty="0"/>
              <a:t> </a:t>
            </a:r>
            <a:r>
              <a:rPr lang="en-US" sz="1500" dirty="0"/>
              <a:t>reliance</a:t>
            </a:r>
            <a:r>
              <a:rPr lang="en-US" sz="1500" spc="145" dirty="0"/>
              <a:t> </a:t>
            </a:r>
            <a:r>
              <a:rPr lang="en-US" sz="1500" dirty="0"/>
              <a:t>on</a:t>
            </a:r>
            <a:r>
              <a:rPr lang="en-US" sz="1500" spc="140" dirty="0"/>
              <a:t> </a:t>
            </a:r>
            <a:r>
              <a:rPr lang="en-US" sz="1500" spc="-10" dirty="0"/>
              <a:t>verified </a:t>
            </a:r>
            <a:r>
              <a:rPr lang="en-US" sz="1500" dirty="0"/>
              <a:t>borrower</a:t>
            </a:r>
            <a:r>
              <a:rPr lang="en-US" sz="1500" spc="140" dirty="0"/>
              <a:t> </a:t>
            </a:r>
            <a:r>
              <a:rPr lang="en-US" sz="1500" dirty="0"/>
              <a:t>information.</a:t>
            </a:r>
            <a:r>
              <a:rPr lang="en-US" sz="1500" spc="125" dirty="0"/>
              <a:t> </a:t>
            </a:r>
            <a:r>
              <a:rPr lang="en-US" sz="1500" dirty="0"/>
              <a:t>This</a:t>
            </a:r>
            <a:r>
              <a:rPr lang="en-US" sz="1500" spc="140" dirty="0"/>
              <a:t> </a:t>
            </a:r>
            <a:r>
              <a:rPr lang="en-US" sz="1500" dirty="0"/>
              <a:t>analysis</a:t>
            </a:r>
            <a:r>
              <a:rPr lang="en-US" sz="1500" spc="140" dirty="0"/>
              <a:t> </a:t>
            </a:r>
            <a:r>
              <a:rPr lang="en-US" sz="1500" dirty="0"/>
              <a:t>is</a:t>
            </a:r>
            <a:r>
              <a:rPr lang="en-US" sz="1500" spc="140" dirty="0"/>
              <a:t> </a:t>
            </a:r>
            <a:r>
              <a:rPr lang="en-US" sz="1500" dirty="0"/>
              <a:t>essential</a:t>
            </a:r>
            <a:r>
              <a:rPr lang="en-US" sz="1500" spc="125" dirty="0"/>
              <a:t> </a:t>
            </a:r>
            <a:r>
              <a:rPr lang="en-US" sz="1500" dirty="0"/>
              <a:t>for</a:t>
            </a:r>
            <a:r>
              <a:rPr lang="en-US" sz="1500" spc="140" dirty="0"/>
              <a:t> </a:t>
            </a:r>
            <a:r>
              <a:rPr lang="en-US" sz="1500" dirty="0"/>
              <a:t>ensuring</a:t>
            </a:r>
            <a:r>
              <a:rPr lang="en-US" sz="1500" spc="140" dirty="0"/>
              <a:t> </a:t>
            </a:r>
            <a:r>
              <a:rPr lang="en-US" sz="1500" dirty="0"/>
              <a:t>prudent</a:t>
            </a:r>
            <a:r>
              <a:rPr lang="en-US" sz="1500" spc="140" dirty="0"/>
              <a:t> </a:t>
            </a:r>
            <a:r>
              <a:rPr lang="en-US" sz="1500" dirty="0"/>
              <a:t>lending</a:t>
            </a:r>
            <a:r>
              <a:rPr lang="en-US" sz="1500" spc="140" dirty="0"/>
              <a:t> </a:t>
            </a:r>
            <a:r>
              <a:rPr lang="en-US" sz="1500" dirty="0"/>
              <a:t>decisions,</a:t>
            </a:r>
            <a:r>
              <a:rPr lang="en-US" sz="1500" spc="135" dirty="0"/>
              <a:t> </a:t>
            </a:r>
            <a:r>
              <a:rPr lang="en-US" sz="1500" dirty="0"/>
              <a:t>minimizing</a:t>
            </a:r>
            <a:r>
              <a:rPr lang="en-US" sz="1500" spc="140" dirty="0"/>
              <a:t> </a:t>
            </a:r>
            <a:r>
              <a:rPr lang="en-US" sz="1500" dirty="0"/>
              <a:t>potential</a:t>
            </a:r>
            <a:r>
              <a:rPr lang="en-US" sz="1500" spc="125" dirty="0"/>
              <a:t> </a:t>
            </a:r>
            <a:r>
              <a:rPr lang="en-US" sz="1500" dirty="0"/>
              <a:t>risks</a:t>
            </a:r>
            <a:r>
              <a:rPr lang="en-US" sz="1500" spc="140" dirty="0"/>
              <a:t> </a:t>
            </a:r>
            <a:r>
              <a:rPr lang="en-US" sz="1500" dirty="0"/>
              <a:t>associated</a:t>
            </a:r>
            <a:r>
              <a:rPr lang="en-US" sz="1500" spc="150" dirty="0"/>
              <a:t> </a:t>
            </a:r>
            <a:r>
              <a:rPr lang="en-US" sz="1500" dirty="0"/>
              <a:t>with</a:t>
            </a:r>
            <a:r>
              <a:rPr lang="en-US" sz="1500" spc="145" dirty="0"/>
              <a:t> </a:t>
            </a:r>
            <a:r>
              <a:rPr lang="en-US" sz="1500" dirty="0"/>
              <a:t>unverified</a:t>
            </a:r>
            <a:r>
              <a:rPr lang="en-US" sz="1500" spc="150" dirty="0"/>
              <a:t> </a:t>
            </a:r>
            <a:r>
              <a:rPr lang="en-US" sz="1500" spc="-10" dirty="0"/>
              <a:t>data.</a:t>
            </a:r>
            <a:endParaRPr lang="en-US" sz="1500" dirty="0"/>
          </a:p>
          <a:p>
            <a:pPr marL="51435" marR="450850" indent="-228600" algn="l">
              <a:buClr>
                <a:srgbClr val="000000"/>
              </a:buClr>
              <a:buSzPct val="90909"/>
              <a:buFont typeface="Arial" panose="020B0604020202020204" pitchFamily="34" charset="0"/>
              <a:buChar char="•"/>
              <a:tabLst>
                <a:tab pos="164465" algn="l"/>
              </a:tabLst>
            </a:pPr>
            <a:r>
              <a:rPr lang="en-US" sz="1500" b="1" dirty="0"/>
              <a:t>Regional</a:t>
            </a:r>
            <a:r>
              <a:rPr lang="en-US" sz="1500" b="1" spc="125" dirty="0"/>
              <a:t> </a:t>
            </a:r>
            <a:r>
              <a:rPr lang="en-US" sz="1500" b="1" dirty="0"/>
              <a:t>Loan</a:t>
            </a:r>
            <a:r>
              <a:rPr lang="en-US" sz="1500" b="1" spc="135" dirty="0"/>
              <a:t> </a:t>
            </a:r>
            <a:r>
              <a:rPr lang="en-US" sz="1500" b="1" dirty="0"/>
              <a:t>Performance:</a:t>
            </a:r>
            <a:r>
              <a:rPr lang="en-US" sz="1500" b="1" spc="114" dirty="0"/>
              <a:t> </a:t>
            </a:r>
            <a:r>
              <a:rPr lang="en-US" sz="1500" dirty="0"/>
              <a:t>Examining</a:t>
            </a:r>
            <a:r>
              <a:rPr lang="en-US" sz="1500" spc="125" dirty="0"/>
              <a:t> </a:t>
            </a:r>
            <a:r>
              <a:rPr lang="en-US" sz="1500" dirty="0"/>
              <a:t>loan</a:t>
            </a:r>
            <a:r>
              <a:rPr lang="en-US" sz="1500" spc="135" dirty="0"/>
              <a:t> </a:t>
            </a:r>
            <a:r>
              <a:rPr lang="en-US" sz="1500" dirty="0"/>
              <a:t>statuses</a:t>
            </a:r>
            <a:r>
              <a:rPr lang="en-US" sz="1500" spc="130" dirty="0"/>
              <a:t> </a:t>
            </a:r>
            <a:r>
              <a:rPr lang="en-US" sz="1500" dirty="0"/>
              <a:t>across</a:t>
            </a:r>
            <a:r>
              <a:rPr lang="en-US" sz="1500" spc="125" dirty="0"/>
              <a:t> </a:t>
            </a:r>
            <a:r>
              <a:rPr lang="en-US" sz="1500" dirty="0"/>
              <a:t>states</a:t>
            </a:r>
            <a:r>
              <a:rPr lang="en-US" sz="1500" spc="130" dirty="0"/>
              <a:t> </a:t>
            </a:r>
            <a:r>
              <a:rPr lang="en-US" sz="1500" dirty="0"/>
              <a:t>based</a:t>
            </a:r>
            <a:r>
              <a:rPr lang="en-US" sz="1500" spc="135" dirty="0"/>
              <a:t> </a:t>
            </a:r>
            <a:r>
              <a:rPr lang="en-US" sz="1500" dirty="0"/>
              <a:t>on</a:t>
            </a:r>
            <a:r>
              <a:rPr lang="en-US" sz="1500" spc="135" dirty="0"/>
              <a:t> </a:t>
            </a:r>
            <a:r>
              <a:rPr lang="en-US" sz="1500" dirty="0"/>
              <a:t>last</a:t>
            </a:r>
            <a:r>
              <a:rPr lang="en-US" sz="1500" spc="125" dirty="0"/>
              <a:t> </a:t>
            </a:r>
            <a:r>
              <a:rPr lang="en-US" sz="1500" dirty="0"/>
              <a:t>credit</a:t>
            </a:r>
            <a:r>
              <a:rPr lang="en-US" sz="1500" spc="130" dirty="0"/>
              <a:t> </a:t>
            </a:r>
            <a:r>
              <a:rPr lang="en-US" sz="1500" dirty="0"/>
              <a:t>pull</a:t>
            </a:r>
            <a:r>
              <a:rPr lang="en-US" sz="1500" spc="114" dirty="0"/>
              <a:t> </a:t>
            </a:r>
            <a:r>
              <a:rPr lang="en-US" sz="1500" dirty="0"/>
              <a:t>dates</a:t>
            </a:r>
            <a:r>
              <a:rPr lang="en-US" sz="1500" spc="125" dirty="0"/>
              <a:t> </a:t>
            </a:r>
            <a:r>
              <a:rPr lang="en-US" sz="1500" dirty="0"/>
              <a:t>offers</a:t>
            </a:r>
            <a:r>
              <a:rPr lang="en-US" sz="1500" spc="130" dirty="0"/>
              <a:t> </a:t>
            </a:r>
            <a:r>
              <a:rPr lang="en-US" sz="1500" dirty="0"/>
              <a:t>geographical</a:t>
            </a:r>
            <a:r>
              <a:rPr lang="en-US" sz="1500" spc="110" dirty="0"/>
              <a:t> </a:t>
            </a:r>
            <a:r>
              <a:rPr lang="en-US" sz="1500" dirty="0"/>
              <a:t>insights</a:t>
            </a:r>
            <a:r>
              <a:rPr lang="en-US" sz="1500" spc="130" dirty="0"/>
              <a:t> </a:t>
            </a:r>
            <a:r>
              <a:rPr lang="en-US" sz="1500" dirty="0"/>
              <a:t>into</a:t>
            </a:r>
            <a:r>
              <a:rPr lang="en-US" sz="1500" spc="150" dirty="0"/>
              <a:t> </a:t>
            </a:r>
            <a:r>
              <a:rPr lang="en-US" sz="1500" spc="-20" dirty="0"/>
              <a:t>loan </a:t>
            </a:r>
            <a:r>
              <a:rPr lang="en-US" sz="1500" dirty="0"/>
              <a:t>performance.</a:t>
            </a:r>
            <a:r>
              <a:rPr lang="en-US" sz="1500" spc="125" dirty="0"/>
              <a:t> </a:t>
            </a:r>
            <a:r>
              <a:rPr lang="en-US" sz="1500" dirty="0"/>
              <a:t>This</a:t>
            </a:r>
            <a:r>
              <a:rPr lang="en-US" sz="1500" spc="140" dirty="0"/>
              <a:t> </a:t>
            </a:r>
            <a:r>
              <a:rPr lang="en-US" sz="1500" dirty="0"/>
              <a:t>information</a:t>
            </a:r>
            <a:r>
              <a:rPr lang="en-US" sz="1500" spc="150" dirty="0"/>
              <a:t> </a:t>
            </a:r>
            <a:r>
              <a:rPr lang="en-US" sz="1500" dirty="0"/>
              <a:t>helps</a:t>
            </a:r>
            <a:r>
              <a:rPr lang="en-US" sz="1500" spc="140" dirty="0"/>
              <a:t> </a:t>
            </a:r>
            <a:r>
              <a:rPr lang="en-US" sz="1500" dirty="0"/>
              <a:t>institutions</a:t>
            </a:r>
            <a:r>
              <a:rPr lang="en-US" sz="1500" spc="140" dirty="0"/>
              <a:t> </a:t>
            </a:r>
            <a:r>
              <a:rPr lang="en-US" sz="1500" dirty="0"/>
              <a:t>tailor</a:t>
            </a:r>
            <a:r>
              <a:rPr lang="en-US" sz="1500" spc="140" dirty="0"/>
              <a:t> </a:t>
            </a:r>
            <a:r>
              <a:rPr lang="en-US" sz="1500" dirty="0"/>
              <a:t>their</a:t>
            </a:r>
            <a:r>
              <a:rPr lang="en-US" sz="1500" spc="140" dirty="0"/>
              <a:t> </a:t>
            </a:r>
            <a:r>
              <a:rPr lang="en-US" sz="1500" dirty="0"/>
              <a:t>lending</a:t>
            </a:r>
            <a:r>
              <a:rPr lang="en-US" sz="1500" spc="140" dirty="0"/>
              <a:t> </a:t>
            </a:r>
            <a:r>
              <a:rPr lang="en-US" sz="1500" dirty="0"/>
              <a:t>strategies</a:t>
            </a:r>
            <a:r>
              <a:rPr lang="en-US" sz="1500" spc="145" dirty="0"/>
              <a:t> </a:t>
            </a:r>
            <a:r>
              <a:rPr lang="en-US" sz="1500" dirty="0"/>
              <a:t>to</a:t>
            </a:r>
            <a:r>
              <a:rPr lang="en-US" sz="1500" spc="160" dirty="0"/>
              <a:t> </a:t>
            </a:r>
            <a:r>
              <a:rPr lang="en-US" sz="1500" dirty="0"/>
              <a:t>specific</a:t>
            </a:r>
            <a:r>
              <a:rPr lang="en-US" sz="1500" spc="150" dirty="0"/>
              <a:t> </a:t>
            </a:r>
            <a:r>
              <a:rPr lang="en-US" sz="1500" dirty="0"/>
              <a:t>regions,</a:t>
            </a:r>
            <a:r>
              <a:rPr lang="en-US" sz="1500" spc="130" dirty="0"/>
              <a:t> </a:t>
            </a:r>
            <a:r>
              <a:rPr lang="en-US" sz="1500" dirty="0"/>
              <a:t>ensuring</a:t>
            </a:r>
            <a:r>
              <a:rPr lang="en-US" sz="1500" spc="145" dirty="0"/>
              <a:t> </a:t>
            </a:r>
            <a:r>
              <a:rPr lang="en-US" sz="1500" dirty="0"/>
              <a:t>targeted</a:t>
            </a:r>
            <a:r>
              <a:rPr lang="en-US" sz="1500" spc="145" dirty="0"/>
              <a:t> </a:t>
            </a:r>
            <a:r>
              <a:rPr lang="en-US" sz="1500" dirty="0"/>
              <a:t>risk</a:t>
            </a:r>
            <a:r>
              <a:rPr lang="en-US" sz="1500" spc="135" dirty="0"/>
              <a:t> </a:t>
            </a:r>
            <a:r>
              <a:rPr lang="en-US" sz="1500" dirty="0"/>
              <a:t>management</a:t>
            </a:r>
            <a:r>
              <a:rPr lang="en-US" sz="1500" spc="140" dirty="0"/>
              <a:t> </a:t>
            </a:r>
            <a:r>
              <a:rPr lang="en-US" sz="1500" spc="-25" dirty="0"/>
              <a:t>and</a:t>
            </a:r>
            <a:endParaRPr lang="en-US" sz="1500" dirty="0"/>
          </a:p>
          <a:p>
            <a:pPr marL="51435" indent="-228600" algn="l">
              <a:spcBef>
                <a:spcPts val="95"/>
              </a:spcBef>
              <a:buFont typeface="Arial" panose="020B0604020202020204" pitchFamily="34" charset="0"/>
              <a:buChar char="•"/>
            </a:pPr>
            <a:r>
              <a:rPr lang="en-US" sz="1500" dirty="0"/>
              <a:t>responsive</a:t>
            </a:r>
            <a:r>
              <a:rPr lang="en-US" sz="1500" spc="195" dirty="0"/>
              <a:t> </a:t>
            </a:r>
            <a:r>
              <a:rPr lang="en-US" sz="1500" dirty="0"/>
              <a:t>borrower</a:t>
            </a:r>
            <a:r>
              <a:rPr lang="en-US" sz="1500" spc="180" dirty="0"/>
              <a:t> </a:t>
            </a:r>
            <a:r>
              <a:rPr lang="en-US" sz="1500" spc="-10" dirty="0"/>
              <a:t>support.</a:t>
            </a:r>
            <a:endParaRPr lang="en-US" sz="1500" dirty="0"/>
          </a:p>
          <a:p>
            <a:pPr marL="51435" marR="93980" indent="-228600" algn="l">
              <a:spcBef>
                <a:spcPts val="50"/>
              </a:spcBef>
              <a:buClr>
                <a:srgbClr val="000000"/>
              </a:buClr>
              <a:buSzPct val="90909"/>
              <a:buFont typeface="Arial" panose="020B0604020202020204" pitchFamily="34" charset="0"/>
              <a:buChar char="•"/>
              <a:tabLst>
                <a:tab pos="164465" algn="l"/>
              </a:tabLst>
            </a:pPr>
            <a:r>
              <a:rPr lang="en-US" sz="1500" b="1" dirty="0"/>
              <a:t>Enhanced</a:t>
            </a:r>
            <a:r>
              <a:rPr lang="en-US" sz="1500" b="1" spc="155" dirty="0"/>
              <a:t> </a:t>
            </a:r>
            <a:r>
              <a:rPr lang="en-US" sz="1500" b="1" dirty="0"/>
              <a:t>Operational</a:t>
            </a:r>
            <a:r>
              <a:rPr lang="en-US" sz="1500" b="1" spc="150" dirty="0"/>
              <a:t> </a:t>
            </a:r>
            <a:r>
              <a:rPr lang="en-US" sz="1500" b="1" dirty="0"/>
              <a:t>Efficiency:</a:t>
            </a:r>
            <a:r>
              <a:rPr lang="en-US" sz="1500" b="1" spc="145" dirty="0"/>
              <a:t> </a:t>
            </a:r>
            <a:r>
              <a:rPr lang="en-US" sz="1500" dirty="0"/>
              <a:t>The</a:t>
            </a:r>
            <a:r>
              <a:rPr lang="en-US" sz="1500" spc="165" dirty="0"/>
              <a:t> </a:t>
            </a:r>
            <a:r>
              <a:rPr lang="en-US" sz="1500" dirty="0"/>
              <a:t>dashboard's</a:t>
            </a:r>
            <a:r>
              <a:rPr lang="en-US" sz="1500" spc="150" dirty="0"/>
              <a:t> </a:t>
            </a:r>
            <a:r>
              <a:rPr lang="en-US" sz="1500" dirty="0"/>
              <a:t>consolidated</a:t>
            </a:r>
            <a:r>
              <a:rPr lang="en-US" sz="1500" spc="160" dirty="0"/>
              <a:t> </a:t>
            </a:r>
            <a:r>
              <a:rPr lang="en-US" sz="1500" dirty="0"/>
              <a:t>view</a:t>
            </a:r>
            <a:r>
              <a:rPr lang="en-US" sz="1500" spc="175" dirty="0"/>
              <a:t> </a:t>
            </a:r>
            <a:r>
              <a:rPr lang="en-US" sz="1500" dirty="0"/>
              <a:t>of</a:t>
            </a:r>
            <a:r>
              <a:rPr lang="en-US" sz="1500" spc="145" dirty="0"/>
              <a:t> </a:t>
            </a:r>
            <a:r>
              <a:rPr lang="en-US" sz="1500" dirty="0"/>
              <a:t>critical</a:t>
            </a:r>
            <a:r>
              <a:rPr lang="en-US" sz="1500" spc="135" dirty="0"/>
              <a:t> </a:t>
            </a:r>
            <a:r>
              <a:rPr lang="en-US" sz="1500" dirty="0"/>
              <a:t>KPIs</a:t>
            </a:r>
            <a:r>
              <a:rPr lang="en-US" sz="1500" spc="150" dirty="0"/>
              <a:t> </a:t>
            </a:r>
            <a:r>
              <a:rPr lang="en-US" sz="1500" dirty="0"/>
              <a:t>empowers</a:t>
            </a:r>
            <a:r>
              <a:rPr lang="en-US" sz="1500" spc="155" dirty="0"/>
              <a:t> </a:t>
            </a:r>
            <a:r>
              <a:rPr lang="en-US" sz="1500" dirty="0"/>
              <a:t>institutions</a:t>
            </a:r>
            <a:r>
              <a:rPr lang="en-US" sz="1500" spc="150" dirty="0"/>
              <a:t> </a:t>
            </a:r>
            <a:r>
              <a:rPr lang="en-US" sz="1500" dirty="0"/>
              <a:t>to</a:t>
            </a:r>
            <a:r>
              <a:rPr lang="en-US" sz="1500" spc="170" dirty="0"/>
              <a:t> </a:t>
            </a:r>
            <a:r>
              <a:rPr lang="en-US" sz="1500" dirty="0"/>
              <a:t>streamline</a:t>
            </a:r>
            <a:r>
              <a:rPr lang="en-US" sz="1500" spc="165" dirty="0"/>
              <a:t> </a:t>
            </a:r>
            <a:r>
              <a:rPr lang="en-US" sz="1500" dirty="0"/>
              <a:t>operations.</a:t>
            </a:r>
            <a:r>
              <a:rPr lang="en-US" sz="1500" spc="135" dirty="0"/>
              <a:t> </a:t>
            </a:r>
            <a:r>
              <a:rPr lang="en-US" sz="1500" spc="-25" dirty="0"/>
              <a:t>By </a:t>
            </a:r>
            <a:r>
              <a:rPr lang="en-US" sz="1500" dirty="0"/>
              <a:t>optimizing</a:t>
            </a:r>
            <a:r>
              <a:rPr lang="en-US" sz="1500" spc="160" dirty="0"/>
              <a:t> </a:t>
            </a:r>
            <a:r>
              <a:rPr lang="en-US" sz="1500" dirty="0"/>
              <a:t>processes,</a:t>
            </a:r>
            <a:r>
              <a:rPr lang="en-US" sz="1500" spc="155" dirty="0"/>
              <a:t> </a:t>
            </a:r>
            <a:r>
              <a:rPr lang="en-US" sz="1500" dirty="0"/>
              <a:t>institutions</a:t>
            </a:r>
            <a:r>
              <a:rPr lang="en-US" sz="1500" spc="165" dirty="0"/>
              <a:t> </a:t>
            </a:r>
            <a:r>
              <a:rPr lang="en-US" sz="1500" dirty="0"/>
              <a:t>can</a:t>
            </a:r>
            <a:r>
              <a:rPr lang="en-US" sz="1500" spc="170" dirty="0"/>
              <a:t> </a:t>
            </a:r>
            <a:r>
              <a:rPr lang="en-US" sz="1500" dirty="0"/>
              <a:t>allocate</a:t>
            </a:r>
            <a:r>
              <a:rPr lang="en-US" sz="1500" spc="175" dirty="0"/>
              <a:t> </a:t>
            </a:r>
            <a:r>
              <a:rPr lang="en-US" sz="1500" dirty="0"/>
              <a:t>resources</a:t>
            </a:r>
            <a:r>
              <a:rPr lang="en-US" sz="1500" spc="165" dirty="0"/>
              <a:t> </a:t>
            </a:r>
            <a:r>
              <a:rPr lang="en-US" sz="1500" dirty="0"/>
              <a:t>efficiently,</a:t>
            </a:r>
            <a:r>
              <a:rPr lang="en-US" sz="1500" spc="155" dirty="0"/>
              <a:t> </a:t>
            </a:r>
            <a:r>
              <a:rPr lang="en-US" sz="1500" dirty="0"/>
              <a:t>reduce</a:t>
            </a:r>
            <a:r>
              <a:rPr lang="en-US" sz="1500" spc="175" dirty="0"/>
              <a:t> </a:t>
            </a:r>
            <a:r>
              <a:rPr lang="en-US" sz="1500" dirty="0"/>
              <a:t>operational</a:t>
            </a:r>
            <a:r>
              <a:rPr lang="en-US" sz="1500" spc="150" dirty="0"/>
              <a:t> </a:t>
            </a:r>
            <a:r>
              <a:rPr lang="en-US" sz="1500" dirty="0"/>
              <a:t>redundancies,</a:t>
            </a:r>
            <a:r>
              <a:rPr lang="en-US" sz="1500" spc="155" dirty="0"/>
              <a:t> </a:t>
            </a:r>
            <a:r>
              <a:rPr lang="en-US" sz="1500" dirty="0"/>
              <a:t>and</a:t>
            </a:r>
            <a:r>
              <a:rPr lang="en-US" sz="1500" spc="170" dirty="0"/>
              <a:t> </a:t>
            </a:r>
            <a:r>
              <a:rPr lang="en-US" sz="1500" dirty="0"/>
              <a:t>enhance</a:t>
            </a:r>
            <a:r>
              <a:rPr lang="en-US" sz="1500" spc="175" dirty="0"/>
              <a:t> </a:t>
            </a:r>
            <a:r>
              <a:rPr lang="en-US" sz="1500" dirty="0"/>
              <a:t>overall</a:t>
            </a:r>
            <a:r>
              <a:rPr lang="en-US" sz="1500" spc="150" dirty="0"/>
              <a:t> </a:t>
            </a:r>
            <a:r>
              <a:rPr lang="en-US" sz="1500" dirty="0"/>
              <a:t>efficiency,</a:t>
            </a:r>
            <a:r>
              <a:rPr lang="en-US" sz="1500" spc="155" dirty="0"/>
              <a:t> </a:t>
            </a:r>
            <a:r>
              <a:rPr lang="en-US" sz="1500" dirty="0"/>
              <a:t>leading</a:t>
            </a:r>
            <a:r>
              <a:rPr lang="en-US" sz="1500" spc="160" dirty="0"/>
              <a:t> </a:t>
            </a:r>
            <a:r>
              <a:rPr lang="en-US" sz="1500" spc="-25" dirty="0"/>
              <a:t>to </a:t>
            </a:r>
            <a:r>
              <a:rPr lang="en-US" sz="1500" dirty="0"/>
              <a:t>cost</a:t>
            </a:r>
            <a:r>
              <a:rPr lang="en-US" sz="1500" spc="125" dirty="0"/>
              <a:t> </a:t>
            </a:r>
            <a:r>
              <a:rPr lang="en-US" sz="1500" dirty="0"/>
              <a:t>savings</a:t>
            </a:r>
            <a:r>
              <a:rPr lang="en-US" sz="1500" spc="130" dirty="0"/>
              <a:t> </a:t>
            </a:r>
            <a:r>
              <a:rPr lang="en-US" sz="1500" dirty="0"/>
              <a:t>and</a:t>
            </a:r>
            <a:r>
              <a:rPr lang="en-US" sz="1500" spc="135" dirty="0"/>
              <a:t> </a:t>
            </a:r>
            <a:r>
              <a:rPr lang="en-US" sz="1500" dirty="0"/>
              <a:t>improved</a:t>
            </a:r>
            <a:r>
              <a:rPr lang="en-US" sz="1500" spc="135" dirty="0"/>
              <a:t> </a:t>
            </a:r>
            <a:r>
              <a:rPr lang="en-US" sz="1500" dirty="0"/>
              <a:t>customer</a:t>
            </a:r>
            <a:r>
              <a:rPr lang="en-US" sz="1500" spc="120" dirty="0"/>
              <a:t> </a:t>
            </a:r>
            <a:r>
              <a:rPr lang="en-US" sz="1500" spc="-10" dirty="0"/>
              <a:t>experiences.</a:t>
            </a:r>
            <a:endParaRPr lang="en-US" sz="1500" dirty="0"/>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5593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70588" l="0"/>
                                      </p:by>
                                    </p:animClr>
                                    <p:animClr clrSpc="hsl" dir="cw">
                                      <p:cBhvr>
                                        <p:cTn id="12" dur="500" fill="hold"/>
                                        <p:tgtEl>
                                          <p:spTgt spid="3">
                                            <p:txEl>
                                              <p:pRg st="0" end="0"/>
                                            </p:txEl>
                                          </p:spTgt>
                                        </p:tgtEl>
                                        <p:attrNameLst>
                                          <p:attrName>fillcolor</p:attrName>
                                        </p:attrNameLst>
                                      </p:cBhvr>
                                      <p:by>
                                        <p:hsl h="0" s="-70588" l="0"/>
                                      </p:by>
                                    </p:animClr>
                                    <p:animClr clrSpc="hsl" dir="cw">
                                      <p:cBhvr>
                                        <p:cTn id="13" dur="500" fill="hold"/>
                                        <p:tgtEl>
                                          <p:spTgt spid="3">
                                            <p:txEl>
                                              <p:pRg st="0" end="0"/>
                                            </p:txEl>
                                          </p:spTgt>
                                        </p:tgtEl>
                                        <p:attrNameLst>
                                          <p:attrName>stroke.color</p:attrName>
                                        </p:attrNameLst>
                                      </p:cBhvr>
                                      <p:by>
                                        <p:hsl h="0" s="-70588" l="0"/>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5" presetClass="emph" presetSubtype="0" fill="hold" grpId="0" nodeType="clickEffect">
                                  <p:stCondLst>
                                    <p:cond delay="0"/>
                                  </p:stCondLst>
                                  <p:childTnLst>
                                    <p:animClr clrSpc="hsl" dir="cw">
                                      <p:cBhvr override="childStyle">
                                        <p:cTn id="18" dur="500" fill="hold"/>
                                        <p:tgtEl>
                                          <p:spTgt spid="3">
                                            <p:txEl>
                                              <p:pRg st="1" end="1"/>
                                            </p:txEl>
                                          </p:spTgt>
                                        </p:tgtEl>
                                        <p:attrNameLst>
                                          <p:attrName>style.color</p:attrName>
                                        </p:attrNameLst>
                                      </p:cBhvr>
                                      <p:by>
                                        <p:hsl h="0" s="-70588" l="0"/>
                                      </p:by>
                                    </p:animClr>
                                    <p:animClr clrSpc="hsl" dir="cw">
                                      <p:cBhvr>
                                        <p:cTn id="19" dur="500" fill="hold"/>
                                        <p:tgtEl>
                                          <p:spTgt spid="3">
                                            <p:txEl>
                                              <p:pRg st="1" end="1"/>
                                            </p:txEl>
                                          </p:spTgt>
                                        </p:tgtEl>
                                        <p:attrNameLst>
                                          <p:attrName>fillcolor</p:attrName>
                                        </p:attrNameLst>
                                      </p:cBhvr>
                                      <p:by>
                                        <p:hsl h="0" s="-70588" l="0"/>
                                      </p:by>
                                    </p:animClr>
                                    <p:animClr clrSpc="hsl" dir="cw">
                                      <p:cBhvr>
                                        <p:cTn id="20" dur="500" fill="hold"/>
                                        <p:tgtEl>
                                          <p:spTgt spid="3">
                                            <p:txEl>
                                              <p:pRg st="1" end="1"/>
                                            </p:txEl>
                                          </p:spTgt>
                                        </p:tgtEl>
                                        <p:attrNameLst>
                                          <p:attrName>stroke.color</p:attrName>
                                        </p:attrNameLst>
                                      </p:cBhvr>
                                      <p:by>
                                        <p:hsl h="0" s="-70588"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5" presetClass="emph" presetSubtype="0" fill="hold" grpId="0" nodeType="clickEffect">
                                  <p:stCondLst>
                                    <p:cond delay="0"/>
                                  </p:stCondLst>
                                  <p:childTnLst>
                                    <p:animClr clrSpc="hsl" dir="cw">
                                      <p:cBhvr override="childStyle">
                                        <p:cTn id="25" dur="500" fill="hold"/>
                                        <p:tgtEl>
                                          <p:spTgt spid="3">
                                            <p:txEl>
                                              <p:pRg st="2" end="2"/>
                                            </p:txEl>
                                          </p:spTgt>
                                        </p:tgtEl>
                                        <p:attrNameLst>
                                          <p:attrName>style.color</p:attrName>
                                        </p:attrNameLst>
                                      </p:cBhvr>
                                      <p:by>
                                        <p:hsl h="0" s="-70588" l="0"/>
                                      </p:by>
                                    </p:animClr>
                                    <p:animClr clrSpc="hsl" dir="cw">
                                      <p:cBhvr>
                                        <p:cTn id="26" dur="500" fill="hold"/>
                                        <p:tgtEl>
                                          <p:spTgt spid="3">
                                            <p:txEl>
                                              <p:pRg st="2" end="2"/>
                                            </p:txEl>
                                          </p:spTgt>
                                        </p:tgtEl>
                                        <p:attrNameLst>
                                          <p:attrName>fillcolor</p:attrName>
                                        </p:attrNameLst>
                                      </p:cBhvr>
                                      <p:by>
                                        <p:hsl h="0" s="-70588" l="0"/>
                                      </p:by>
                                    </p:animClr>
                                    <p:animClr clrSpc="hsl" dir="cw">
                                      <p:cBhvr>
                                        <p:cTn id="27" dur="500" fill="hold"/>
                                        <p:tgtEl>
                                          <p:spTgt spid="3">
                                            <p:txEl>
                                              <p:pRg st="2" end="2"/>
                                            </p:txEl>
                                          </p:spTgt>
                                        </p:tgtEl>
                                        <p:attrNameLst>
                                          <p:attrName>stroke.color</p:attrName>
                                        </p:attrNameLst>
                                      </p:cBhvr>
                                      <p:by>
                                        <p:hsl h="0" s="-70588" l="0"/>
                                      </p:by>
                                    </p:animClr>
                                    <p:set>
                                      <p:cBhvr>
                                        <p:cTn id="28" dur="500" fill="hold"/>
                                        <p:tgtEl>
                                          <p:spTgt spid="3">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5" presetClass="emph" presetSubtype="0" fill="hold" grpId="0" nodeType="clickEffect">
                                  <p:stCondLst>
                                    <p:cond delay="0"/>
                                  </p:stCondLst>
                                  <p:childTnLst>
                                    <p:animClr clrSpc="hsl" dir="cw">
                                      <p:cBhvr override="childStyle">
                                        <p:cTn id="32" dur="500" fill="hold"/>
                                        <p:tgtEl>
                                          <p:spTgt spid="3">
                                            <p:txEl>
                                              <p:pRg st="3" end="3"/>
                                            </p:txEl>
                                          </p:spTgt>
                                        </p:tgtEl>
                                        <p:attrNameLst>
                                          <p:attrName>style.color</p:attrName>
                                        </p:attrNameLst>
                                      </p:cBhvr>
                                      <p:by>
                                        <p:hsl h="0" s="-70588" l="0"/>
                                      </p:by>
                                    </p:animClr>
                                    <p:animClr clrSpc="hsl" dir="cw">
                                      <p:cBhvr>
                                        <p:cTn id="33" dur="500" fill="hold"/>
                                        <p:tgtEl>
                                          <p:spTgt spid="3">
                                            <p:txEl>
                                              <p:pRg st="3" end="3"/>
                                            </p:txEl>
                                          </p:spTgt>
                                        </p:tgtEl>
                                        <p:attrNameLst>
                                          <p:attrName>fillcolor</p:attrName>
                                        </p:attrNameLst>
                                      </p:cBhvr>
                                      <p:by>
                                        <p:hsl h="0" s="-70588" l="0"/>
                                      </p:by>
                                    </p:animClr>
                                    <p:animClr clrSpc="hsl" dir="cw">
                                      <p:cBhvr>
                                        <p:cTn id="34" dur="500" fill="hold"/>
                                        <p:tgtEl>
                                          <p:spTgt spid="3">
                                            <p:txEl>
                                              <p:pRg st="3" end="3"/>
                                            </p:txEl>
                                          </p:spTgt>
                                        </p:tgtEl>
                                        <p:attrNameLst>
                                          <p:attrName>stroke.color</p:attrName>
                                        </p:attrNameLst>
                                      </p:cBhvr>
                                      <p:by>
                                        <p:hsl h="0" s="-70588" l="0"/>
                                      </p:by>
                                    </p:animClr>
                                    <p:set>
                                      <p:cBhvr>
                                        <p:cTn id="35" dur="500" fill="hold"/>
                                        <p:tgtEl>
                                          <p:spTgt spid="3">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5" presetClass="emph" presetSubtype="0" fill="hold" grpId="0" nodeType="clickEffect">
                                  <p:stCondLst>
                                    <p:cond delay="0"/>
                                  </p:stCondLst>
                                  <p:childTnLst>
                                    <p:animClr clrSpc="hsl" dir="cw">
                                      <p:cBhvr override="childStyle">
                                        <p:cTn id="39" dur="500" fill="hold"/>
                                        <p:tgtEl>
                                          <p:spTgt spid="3">
                                            <p:txEl>
                                              <p:pRg st="4" end="4"/>
                                            </p:txEl>
                                          </p:spTgt>
                                        </p:tgtEl>
                                        <p:attrNameLst>
                                          <p:attrName>style.color</p:attrName>
                                        </p:attrNameLst>
                                      </p:cBhvr>
                                      <p:by>
                                        <p:hsl h="0" s="-70588" l="0"/>
                                      </p:by>
                                    </p:animClr>
                                    <p:animClr clrSpc="hsl" dir="cw">
                                      <p:cBhvr>
                                        <p:cTn id="40" dur="500" fill="hold"/>
                                        <p:tgtEl>
                                          <p:spTgt spid="3">
                                            <p:txEl>
                                              <p:pRg st="4" end="4"/>
                                            </p:txEl>
                                          </p:spTgt>
                                        </p:tgtEl>
                                        <p:attrNameLst>
                                          <p:attrName>fillcolor</p:attrName>
                                        </p:attrNameLst>
                                      </p:cBhvr>
                                      <p:by>
                                        <p:hsl h="0" s="-70588" l="0"/>
                                      </p:by>
                                    </p:animClr>
                                    <p:animClr clrSpc="hsl" dir="cw">
                                      <p:cBhvr>
                                        <p:cTn id="41" dur="500" fill="hold"/>
                                        <p:tgtEl>
                                          <p:spTgt spid="3">
                                            <p:txEl>
                                              <p:pRg st="4" end="4"/>
                                            </p:txEl>
                                          </p:spTgt>
                                        </p:tgtEl>
                                        <p:attrNameLst>
                                          <p:attrName>stroke.color</p:attrName>
                                        </p:attrNameLst>
                                      </p:cBhvr>
                                      <p:by>
                                        <p:hsl h="0" s="-70588" l="0"/>
                                      </p:by>
                                    </p:animClr>
                                    <p:set>
                                      <p:cBhvr>
                                        <p:cTn id="42" dur="500" fill="hold"/>
                                        <p:tgtEl>
                                          <p:spTgt spid="3">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5" presetClass="emph" presetSubtype="0" fill="hold" grpId="0" nodeType="clickEffect">
                                  <p:stCondLst>
                                    <p:cond delay="0"/>
                                  </p:stCondLst>
                                  <p:childTnLst>
                                    <p:animClr clrSpc="hsl" dir="cw">
                                      <p:cBhvr override="childStyle">
                                        <p:cTn id="46" dur="500" fill="hold"/>
                                        <p:tgtEl>
                                          <p:spTgt spid="3">
                                            <p:txEl>
                                              <p:pRg st="5" end="5"/>
                                            </p:txEl>
                                          </p:spTgt>
                                        </p:tgtEl>
                                        <p:attrNameLst>
                                          <p:attrName>style.color</p:attrName>
                                        </p:attrNameLst>
                                      </p:cBhvr>
                                      <p:by>
                                        <p:hsl h="0" s="-70588" l="0"/>
                                      </p:by>
                                    </p:animClr>
                                    <p:animClr clrSpc="hsl" dir="cw">
                                      <p:cBhvr>
                                        <p:cTn id="47" dur="500" fill="hold"/>
                                        <p:tgtEl>
                                          <p:spTgt spid="3">
                                            <p:txEl>
                                              <p:pRg st="5" end="5"/>
                                            </p:txEl>
                                          </p:spTgt>
                                        </p:tgtEl>
                                        <p:attrNameLst>
                                          <p:attrName>fillcolor</p:attrName>
                                        </p:attrNameLst>
                                      </p:cBhvr>
                                      <p:by>
                                        <p:hsl h="0" s="-70588" l="0"/>
                                      </p:by>
                                    </p:animClr>
                                    <p:animClr clrSpc="hsl" dir="cw">
                                      <p:cBhvr>
                                        <p:cTn id="48" dur="500" fill="hold"/>
                                        <p:tgtEl>
                                          <p:spTgt spid="3">
                                            <p:txEl>
                                              <p:pRg st="5" end="5"/>
                                            </p:txEl>
                                          </p:spTgt>
                                        </p:tgtEl>
                                        <p:attrNameLst>
                                          <p:attrName>stroke.color</p:attrName>
                                        </p:attrNameLst>
                                      </p:cBhvr>
                                      <p:by>
                                        <p:hsl h="0" s="-70588" l="0"/>
                                      </p:by>
                                    </p:animClr>
                                    <p:set>
                                      <p:cBhvr>
                                        <p:cTn id="49" dur="500" fill="hold"/>
                                        <p:tgtEl>
                                          <p:spTgt spid="3">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5" presetClass="emph" presetSubtype="0" fill="hold" grpId="0" nodeType="clickEffect">
                                  <p:stCondLst>
                                    <p:cond delay="0"/>
                                  </p:stCondLst>
                                  <p:childTnLst>
                                    <p:animClr clrSpc="hsl" dir="cw">
                                      <p:cBhvr override="childStyle">
                                        <p:cTn id="53" dur="500" fill="hold"/>
                                        <p:tgtEl>
                                          <p:spTgt spid="3">
                                            <p:txEl>
                                              <p:pRg st="6" end="6"/>
                                            </p:txEl>
                                          </p:spTgt>
                                        </p:tgtEl>
                                        <p:attrNameLst>
                                          <p:attrName>style.color</p:attrName>
                                        </p:attrNameLst>
                                      </p:cBhvr>
                                      <p:by>
                                        <p:hsl h="0" s="-70588" l="0"/>
                                      </p:by>
                                    </p:animClr>
                                    <p:animClr clrSpc="hsl" dir="cw">
                                      <p:cBhvr>
                                        <p:cTn id="54" dur="500" fill="hold"/>
                                        <p:tgtEl>
                                          <p:spTgt spid="3">
                                            <p:txEl>
                                              <p:pRg st="6" end="6"/>
                                            </p:txEl>
                                          </p:spTgt>
                                        </p:tgtEl>
                                        <p:attrNameLst>
                                          <p:attrName>fillcolor</p:attrName>
                                        </p:attrNameLst>
                                      </p:cBhvr>
                                      <p:by>
                                        <p:hsl h="0" s="-70588" l="0"/>
                                      </p:by>
                                    </p:animClr>
                                    <p:animClr clrSpc="hsl" dir="cw">
                                      <p:cBhvr>
                                        <p:cTn id="55" dur="500" fill="hold"/>
                                        <p:tgtEl>
                                          <p:spTgt spid="3">
                                            <p:txEl>
                                              <p:pRg st="6" end="6"/>
                                            </p:txEl>
                                          </p:spTgt>
                                        </p:tgtEl>
                                        <p:attrNameLst>
                                          <p:attrName>stroke.color</p:attrName>
                                        </p:attrNameLst>
                                      </p:cBhvr>
                                      <p:by>
                                        <p:hsl h="0" s="-70588" l="0"/>
                                      </p:by>
                                    </p:animClr>
                                    <p:set>
                                      <p:cBhvr>
                                        <p:cTn id="56" dur="500" fill="hold"/>
                                        <p:tgtEl>
                                          <p:spTgt spid="3">
                                            <p:txEl>
                                              <p:pRg st="6" end="6"/>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5" presetClass="emph" presetSubtype="0" fill="hold" grpId="0" nodeType="clickEffect">
                                  <p:stCondLst>
                                    <p:cond delay="0"/>
                                  </p:stCondLst>
                                  <p:childTnLst>
                                    <p:animClr clrSpc="hsl" dir="cw">
                                      <p:cBhvr override="childStyle">
                                        <p:cTn id="60" dur="500" fill="hold"/>
                                        <p:tgtEl>
                                          <p:spTgt spid="3">
                                            <p:txEl>
                                              <p:pRg st="7" end="7"/>
                                            </p:txEl>
                                          </p:spTgt>
                                        </p:tgtEl>
                                        <p:attrNameLst>
                                          <p:attrName>style.color</p:attrName>
                                        </p:attrNameLst>
                                      </p:cBhvr>
                                      <p:by>
                                        <p:hsl h="0" s="-70588" l="0"/>
                                      </p:by>
                                    </p:animClr>
                                    <p:animClr clrSpc="hsl" dir="cw">
                                      <p:cBhvr>
                                        <p:cTn id="61" dur="500" fill="hold"/>
                                        <p:tgtEl>
                                          <p:spTgt spid="3">
                                            <p:txEl>
                                              <p:pRg st="7" end="7"/>
                                            </p:txEl>
                                          </p:spTgt>
                                        </p:tgtEl>
                                        <p:attrNameLst>
                                          <p:attrName>fillcolor</p:attrName>
                                        </p:attrNameLst>
                                      </p:cBhvr>
                                      <p:by>
                                        <p:hsl h="0" s="-70588" l="0"/>
                                      </p:by>
                                    </p:animClr>
                                    <p:animClr clrSpc="hsl" dir="cw">
                                      <p:cBhvr>
                                        <p:cTn id="62" dur="500" fill="hold"/>
                                        <p:tgtEl>
                                          <p:spTgt spid="3">
                                            <p:txEl>
                                              <p:pRg st="7" end="7"/>
                                            </p:txEl>
                                          </p:spTgt>
                                        </p:tgtEl>
                                        <p:attrNameLst>
                                          <p:attrName>stroke.color</p:attrName>
                                        </p:attrNameLst>
                                      </p:cBhvr>
                                      <p:by>
                                        <p:hsl h="0" s="-70588" l="0"/>
                                      </p:by>
                                    </p:animClr>
                                    <p:set>
                                      <p:cBhvr>
                                        <p:cTn id="63"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44C1-1529-88A4-649C-62B06D805E20}"/>
              </a:ext>
            </a:extLst>
          </p:cNvPr>
          <p:cNvSpPr>
            <a:spLocks noGrp="1"/>
          </p:cNvSpPr>
          <p:nvPr>
            <p:ph type="title"/>
          </p:nvPr>
        </p:nvSpPr>
        <p:spPr/>
        <p:txBody>
          <a:bodyPr/>
          <a:lstStyle/>
          <a:p>
            <a:r>
              <a:rPr lang="en-IN" sz="4400" b="1" i="1" dirty="0">
                <a:solidFill>
                  <a:schemeClr val="tx1"/>
                </a:solidFill>
                <a:latin typeface="Roboto"/>
                <a:cs typeface="Roboto"/>
              </a:rPr>
              <a:t>Excel Dashboard</a:t>
            </a:r>
            <a:endParaRPr lang="en-IN" i="1" dirty="0">
              <a:solidFill>
                <a:schemeClr val="tx1"/>
              </a:solidFill>
            </a:endParaRPr>
          </a:p>
        </p:txBody>
      </p:sp>
      <p:sp>
        <p:nvSpPr>
          <p:cNvPr id="3" name="Content Placeholder 2">
            <a:extLst>
              <a:ext uri="{FF2B5EF4-FFF2-40B4-BE49-F238E27FC236}">
                <a16:creationId xmlns:a16="http://schemas.microsoft.com/office/drawing/2014/main" id="{061C4555-A069-86E3-C538-7E1847A31529}"/>
              </a:ext>
            </a:extLst>
          </p:cNvPr>
          <p:cNvSpPr>
            <a:spLocks noGrp="1"/>
          </p:cNvSpPr>
          <p:nvPr>
            <p:ph idx="1"/>
          </p:nvPr>
        </p:nvSpPr>
        <p:spPr>
          <a:xfrm>
            <a:off x="221226" y="1858297"/>
            <a:ext cx="4454013" cy="4763728"/>
          </a:xfrm>
        </p:spPr>
        <p:txBody>
          <a:bodyPr>
            <a:normAutofit fontScale="85000" lnSpcReduction="20000"/>
          </a:bodyPr>
          <a:lstStyle/>
          <a:p>
            <a:pPr>
              <a:lnSpc>
                <a:spcPct val="100000"/>
              </a:lnSpc>
              <a:spcBef>
                <a:spcPts val="100"/>
              </a:spcBef>
            </a:pPr>
            <a:r>
              <a:rPr lang="en-US" sz="2400" b="1" i="1" dirty="0">
                <a:solidFill>
                  <a:schemeClr val="tx1"/>
                </a:solidFill>
                <a:latin typeface="Arial"/>
                <a:cs typeface="Arial"/>
              </a:rPr>
              <a:t>KPI</a:t>
            </a:r>
            <a:r>
              <a:rPr lang="en-US" sz="2400" b="1" i="1" spc="-5" dirty="0">
                <a:solidFill>
                  <a:schemeClr val="tx1"/>
                </a:solidFill>
                <a:latin typeface="Arial"/>
                <a:cs typeface="Arial"/>
              </a:rPr>
              <a:t> </a:t>
            </a:r>
            <a:r>
              <a:rPr lang="en-US" sz="2400" b="1" i="1" dirty="0">
                <a:solidFill>
                  <a:schemeClr val="tx1"/>
                </a:solidFill>
                <a:latin typeface="Arial"/>
                <a:cs typeface="Arial"/>
              </a:rPr>
              <a:t>2- </a:t>
            </a:r>
            <a:r>
              <a:rPr lang="en-US" sz="2400" b="1" i="1" spc="-10" dirty="0">
                <a:solidFill>
                  <a:schemeClr val="tx1"/>
                </a:solidFill>
                <a:latin typeface="Arial"/>
                <a:cs typeface="Arial"/>
              </a:rPr>
              <a:t>Suggestions</a:t>
            </a:r>
            <a:r>
              <a:rPr lang="en-US" sz="2400" b="1" i="1" dirty="0">
                <a:solidFill>
                  <a:schemeClr val="tx1"/>
                </a:solidFill>
                <a:latin typeface="Arial"/>
                <a:cs typeface="Arial"/>
              </a:rPr>
              <a:t> </a:t>
            </a:r>
            <a:r>
              <a:rPr lang="en-US" sz="1400" b="1" i="1" spc="-50" dirty="0">
                <a:solidFill>
                  <a:srgbClr val="2B3780"/>
                </a:solidFill>
                <a:latin typeface="Arial"/>
                <a:cs typeface="Arial"/>
              </a:rPr>
              <a:t>:</a:t>
            </a:r>
            <a:br>
              <a:rPr lang="en-US" sz="1400" i="1" dirty="0">
                <a:latin typeface="Arial"/>
                <a:cs typeface="Arial"/>
              </a:rPr>
            </a:br>
            <a:br>
              <a:rPr lang="en-US" sz="1400" i="1" dirty="0">
                <a:latin typeface="Arial"/>
                <a:cs typeface="Arial"/>
              </a:rPr>
            </a:br>
            <a:br>
              <a:rPr lang="en-US" sz="1700" b="1" i="1" spc="-30" dirty="0">
                <a:solidFill>
                  <a:srgbClr val="2B3780"/>
                </a:solidFill>
                <a:latin typeface="Aptos ExtraBold" panose="020F0502020204030204" pitchFamily="34" charset="0"/>
                <a:cs typeface="Arial MT"/>
              </a:rPr>
            </a:br>
            <a:br>
              <a:rPr lang="en-US" sz="1700" b="1" i="1" spc="-30" dirty="0">
                <a:solidFill>
                  <a:srgbClr val="2B3780"/>
                </a:solidFill>
                <a:latin typeface="Aptos ExtraBold" panose="020F0502020204030204" pitchFamily="34" charset="0"/>
                <a:cs typeface="Arial MT"/>
              </a:rPr>
            </a:br>
            <a:r>
              <a:rPr lang="en-US" sz="2400" b="1" i="1" spc="-30" dirty="0">
                <a:solidFill>
                  <a:schemeClr val="tx1"/>
                </a:solidFill>
                <a:latin typeface="Aptos ExtraBold" panose="020F0502020204030204" pitchFamily="34" charset="0"/>
                <a:cs typeface="Arial MT"/>
              </a:rPr>
              <a:t>Grade </a:t>
            </a:r>
            <a:r>
              <a:rPr lang="en-US" sz="2400" b="1" i="1" spc="-20" dirty="0">
                <a:solidFill>
                  <a:schemeClr val="tx1"/>
                </a:solidFill>
                <a:latin typeface="Aptos ExtraBold" panose="020F0502020204030204" pitchFamily="34" charset="0"/>
                <a:cs typeface="Arial MT"/>
              </a:rPr>
              <a:t>and</a:t>
            </a:r>
            <a:r>
              <a:rPr lang="en-US" sz="2400" b="1" i="1" spc="-25" dirty="0">
                <a:solidFill>
                  <a:schemeClr val="tx1"/>
                </a:solidFill>
                <a:latin typeface="Aptos ExtraBold" panose="020F0502020204030204" pitchFamily="34" charset="0"/>
                <a:cs typeface="Arial MT"/>
              </a:rPr>
              <a:t> </a:t>
            </a:r>
            <a:r>
              <a:rPr lang="en-US" sz="2400" b="1" i="1" spc="-40" dirty="0">
                <a:solidFill>
                  <a:schemeClr val="tx1"/>
                </a:solidFill>
                <a:latin typeface="Aptos ExtraBold" panose="020F0502020204030204" pitchFamily="34" charset="0"/>
                <a:cs typeface="Arial MT"/>
              </a:rPr>
              <a:t>Sub-</a:t>
            </a:r>
            <a:r>
              <a:rPr lang="en-US" sz="2400" b="1" i="1" spc="-30" dirty="0">
                <a:solidFill>
                  <a:schemeClr val="tx1"/>
                </a:solidFill>
                <a:latin typeface="Aptos ExtraBold" panose="020F0502020204030204" pitchFamily="34" charset="0"/>
                <a:cs typeface="Arial MT"/>
              </a:rPr>
              <a:t>Grade</a:t>
            </a:r>
            <a:r>
              <a:rPr lang="en-US" sz="2400" b="1" i="1" spc="-25" dirty="0">
                <a:solidFill>
                  <a:schemeClr val="tx1"/>
                </a:solidFill>
                <a:latin typeface="Aptos ExtraBold" panose="020F0502020204030204" pitchFamily="34" charset="0"/>
                <a:cs typeface="Arial MT"/>
              </a:rPr>
              <a:t> Wise </a:t>
            </a:r>
            <a:r>
              <a:rPr lang="en-US" sz="2400" b="1" i="1" spc="-30" dirty="0">
                <a:solidFill>
                  <a:schemeClr val="tx1"/>
                </a:solidFill>
                <a:latin typeface="Aptos ExtraBold" panose="020F0502020204030204" pitchFamily="34" charset="0"/>
                <a:cs typeface="Arial MT"/>
              </a:rPr>
              <a:t>Revolving </a:t>
            </a:r>
            <a:r>
              <a:rPr lang="en-US" sz="2400" b="1" i="1" spc="-10" dirty="0">
                <a:solidFill>
                  <a:schemeClr val="tx1"/>
                </a:solidFill>
                <a:latin typeface="Aptos ExtraBold" panose="020F0502020204030204" pitchFamily="34" charset="0"/>
                <a:cs typeface="Arial MT"/>
              </a:rPr>
              <a:t>Balance-</a:t>
            </a:r>
            <a:br>
              <a:rPr lang="en-US" sz="2400" b="1" i="1" spc="-10" dirty="0">
                <a:solidFill>
                  <a:schemeClr val="tx1"/>
                </a:solidFill>
                <a:latin typeface="Aptos ExtraBold" panose="020F0502020204030204" pitchFamily="34" charset="0"/>
                <a:cs typeface="Arial MT"/>
              </a:rPr>
            </a:br>
            <a:endParaRPr lang="en-US" sz="2400" b="1" i="1" dirty="0">
              <a:solidFill>
                <a:schemeClr val="tx1"/>
              </a:solidFill>
              <a:latin typeface="Aptos ExtraBold" panose="020F0502020204030204" pitchFamily="34" charset="0"/>
              <a:cs typeface="Arial MT"/>
            </a:endParaRPr>
          </a:p>
          <a:p>
            <a:pPr marL="344170" marR="425450" indent="-342900">
              <a:lnSpc>
                <a:spcPct val="100000"/>
              </a:lnSpc>
              <a:spcBef>
                <a:spcPts val="45"/>
              </a:spcBef>
              <a:buClr>
                <a:srgbClr val="000000"/>
              </a:buClr>
              <a:buSzPct val="90909"/>
              <a:tabLst>
                <a:tab pos="58419" algn="l"/>
              </a:tabLst>
            </a:pPr>
            <a:r>
              <a:rPr lang="en-US" sz="2400" b="1" i="1" spc="-30" dirty="0">
                <a:solidFill>
                  <a:schemeClr val="tx1"/>
                </a:solidFill>
                <a:latin typeface="Aptos ExtraBold" panose="020F0502020204030204" pitchFamily="34" charset="0"/>
                <a:cs typeface="Arial MT"/>
              </a:rPr>
              <a:t>Analyze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performance</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of</a:t>
            </a:r>
            <a:r>
              <a:rPr lang="en-US" sz="2400" b="1" i="1" spc="-3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loans</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in</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Grade</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B</a:t>
            </a:r>
            <a:r>
              <a:rPr lang="en-US" sz="2400" b="1" i="1" spc="-50"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and</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C</a:t>
            </a:r>
            <a:r>
              <a:rPr lang="en-US" sz="2400" b="1" i="1" spc="-4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understand</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why</a:t>
            </a:r>
            <a:r>
              <a:rPr lang="en-US" sz="2400" b="1" i="1" spc="-40"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they</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have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highest </a:t>
            </a:r>
            <a:r>
              <a:rPr lang="en-US" sz="2400" b="1" i="1" spc="-25" dirty="0">
                <a:solidFill>
                  <a:schemeClr val="tx1"/>
                </a:solidFill>
                <a:latin typeface="Aptos ExtraBold" panose="020F0502020204030204" pitchFamily="34" charset="0"/>
                <a:cs typeface="Arial MT"/>
              </a:rPr>
              <a:t>revolving</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balances. </a:t>
            </a:r>
            <a:r>
              <a:rPr lang="en-US" sz="2400" b="1" i="1" dirty="0">
                <a:solidFill>
                  <a:schemeClr val="tx1"/>
                </a:solidFill>
                <a:latin typeface="Aptos ExtraBold" panose="020F0502020204030204" pitchFamily="34" charset="0"/>
                <a:cs typeface="Arial MT"/>
              </a:rPr>
              <a:t>It</a:t>
            </a:r>
            <a:r>
              <a:rPr lang="en-US" sz="2400" b="1" i="1" spc="-3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might</a:t>
            </a:r>
            <a:r>
              <a:rPr lang="en-US" sz="2400" b="1" i="1" spc="-3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be</a:t>
            </a:r>
            <a:r>
              <a:rPr lang="en-US" sz="2400" b="1" i="1" spc="-35"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necessary</a:t>
            </a:r>
            <a:r>
              <a:rPr lang="en-US" sz="2400" b="1" i="1" spc="-3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adjust</a:t>
            </a:r>
            <a:r>
              <a:rPr lang="en-US" sz="2400" b="1" i="1" spc="-3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lending</a:t>
            </a:r>
            <a:r>
              <a:rPr lang="en-US" sz="2400" b="1" i="1" spc="-3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criteria</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for</a:t>
            </a:r>
            <a:r>
              <a:rPr lang="en-US" sz="2400" b="1" i="1" spc="-25" dirty="0">
                <a:solidFill>
                  <a:schemeClr val="tx1"/>
                </a:solidFill>
                <a:latin typeface="Aptos ExtraBold" panose="020F0502020204030204" pitchFamily="34" charset="0"/>
                <a:cs typeface="Arial MT"/>
              </a:rPr>
              <a:t> these</a:t>
            </a:r>
            <a:r>
              <a:rPr lang="en-US" sz="2400" b="1" i="1" spc="-3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grades.</a:t>
            </a:r>
            <a:endParaRPr lang="en-US" sz="2400" b="1" i="1" dirty="0">
              <a:solidFill>
                <a:schemeClr val="tx1"/>
              </a:solidFill>
              <a:latin typeface="Aptos ExtraBold" panose="020F0502020204030204" pitchFamily="34" charset="0"/>
              <a:cs typeface="Arial MT"/>
            </a:endParaRPr>
          </a:p>
          <a:p>
            <a:pPr marL="344169" indent="-342900">
              <a:lnSpc>
                <a:spcPct val="100000"/>
              </a:lnSpc>
              <a:buClr>
                <a:srgbClr val="000000"/>
              </a:buClr>
              <a:buSzPct val="90909"/>
              <a:tabLst>
                <a:tab pos="58419" algn="l"/>
              </a:tabLst>
            </a:pPr>
            <a:r>
              <a:rPr lang="en-US" sz="2400" b="1" i="1" spc="-30" dirty="0">
                <a:solidFill>
                  <a:schemeClr val="tx1"/>
                </a:solidFill>
                <a:latin typeface="Aptos ExtraBold" panose="020F0502020204030204" pitchFamily="34" charset="0"/>
                <a:cs typeface="Arial MT"/>
              </a:rPr>
              <a:t>Consider</a:t>
            </a:r>
            <a:r>
              <a:rPr lang="en-US" sz="2400" b="1" i="1" spc="-1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offering more attractive terms </a:t>
            </a:r>
            <a:r>
              <a:rPr lang="en-US" sz="2400" b="1" i="1" dirty="0">
                <a:solidFill>
                  <a:schemeClr val="tx1"/>
                </a:solidFill>
                <a:latin typeface="Aptos ExtraBold" panose="020F0502020204030204" pitchFamily="34" charset="0"/>
                <a:cs typeface="Arial MT"/>
              </a:rPr>
              <a:t>or</a:t>
            </a:r>
            <a:r>
              <a:rPr lang="en-US" sz="2400" b="1" i="1" spc="-15"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incentives</a:t>
            </a:r>
            <a:r>
              <a:rPr lang="en-US" sz="2400" b="1" i="1" spc="-2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for</a:t>
            </a:r>
            <a:r>
              <a:rPr lang="en-US" sz="2400" b="1" i="1" spc="-1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loans </a:t>
            </a:r>
            <a:r>
              <a:rPr lang="en-US" sz="2400" b="1" i="1" dirty="0">
                <a:solidFill>
                  <a:schemeClr val="tx1"/>
                </a:solidFill>
                <a:latin typeface="Aptos ExtraBold" panose="020F0502020204030204" pitchFamily="34" charset="0"/>
                <a:cs typeface="Arial MT"/>
              </a:rPr>
              <a:t>in</a:t>
            </a:r>
            <a:r>
              <a:rPr lang="en-US" sz="2400" b="1" i="1" spc="-25" dirty="0">
                <a:solidFill>
                  <a:schemeClr val="tx1"/>
                </a:solidFill>
                <a:latin typeface="Aptos ExtraBold" panose="020F0502020204030204" pitchFamily="34" charset="0"/>
                <a:cs typeface="Arial MT"/>
              </a:rPr>
              <a:t> </a:t>
            </a:r>
            <a:r>
              <a:rPr lang="en-US" sz="2400" b="1" i="1" spc="-35" dirty="0">
                <a:solidFill>
                  <a:schemeClr val="tx1"/>
                </a:solidFill>
                <a:latin typeface="Aptos ExtraBold" panose="020F0502020204030204" pitchFamily="34" charset="0"/>
                <a:cs typeface="Arial MT"/>
              </a:rPr>
              <a:t>lower-</a:t>
            </a:r>
            <a:r>
              <a:rPr lang="en-US" sz="2400" b="1" i="1" spc="-30" dirty="0">
                <a:solidFill>
                  <a:schemeClr val="tx1"/>
                </a:solidFill>
                <a:latin typeface="Aptos ExtraBold" panose="020F0502020204030204" pitchFamily="34" charset="0"/>
                <a:cs typeface="Arial MT"/>
              </a:rPr>
              <a:t>performing</a:t>
            </a:r>
            <a:r>
              <a:rPr lang="en-US" sz="2400" b="1" i="1" spc="-25" dirty="0">
                <a:solidFill>
                  <a:schemeClr val="tx1"/>
                </a:solidFill>
                <a:latin typeface="Aptos ExtraBold" panose="020F0502020204030204" pitchFamily="34" charset="0"/>
                <a:cs typeface="Arial MT"/>
              </a:rPr>
              <a:t> grades </a:t>
            </a:r>
            <a:r>
              <a:rPr lang="en-US" sz="2400" b="1" i="1" spc="-20" dirty="0">
                <a:solidFill>
                  <a:schemeClr val="tx1"/>
                </a:solidFill>
                <a:latin typeface="Aptos ExtraBold" panose="020F0502020204030204" pitchFamily="34" charset="0"/>
                <a:cs typeface="Arial MT"/>
              </a:rPr>
              <a:t>like</a:t>
            </a:r>
            <a:r>
              <a:rPr lang="en-US" sz="2400" b="1" i="1" spc="-2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Grade</a:t>
            </a:r>
            <a:endParaRPr lang="en-US" sz="2400" b="1" i="1" dirty="0">
              <a:solidFill>
                <a:schemeClr val="tx1"/>
              </a:solidFill>
              <a:latin typeface="Aptos ExtraBold" panose="020F0502020204030204" pitchFamily="34" charset="0"/>
              <a:cs typeface="Arial MT"/>
            </a:endParaRPr>
          </a:p>
          <a:p>
            <a:pPr>
              <a:lnSpc>
                <a:spcPct val="100000"/>
              </a:lnSpc>
            </a:pPr>
            <a:r>
              <a:rPr lang="en-US" sz="2400" b="1" i="1" dirty="0">
                <a:solidFill>
                  <a:schemeClr val="tx1"/>
                </a:solidFill>
                <a:latin typeface="Aptos ExtraBold" panose="020F0502020204030204" pitchFamily="34" charset="0"/>
                <a:cs typeface="Arial MT"/>
              </a:rPr>
              <a:t>G</a:t>
            </a:r>
            <a:r>
              <a:rPr lang="en-US" sz="2400" b="1" i="1" spc="-6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reduce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revolving</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balance.</a:t>
            </a:r>
            <a:endParaRPr lang="en-US" sz="2400" b="1" i="1" dirty="0">
              <a:solidFill>
                <a:schemeClr val="tx1"/>
              </a:solidFill>
              <a:latin typeface="Aptos ExtraBold" panose="020F0502020204030204" pitchFamily="34" charset="0"/>
              <a:cs typeface="Arial MT"/>
            </a:endParaRPr>
          </a:p>
          <a:p>
            <a:endParaRPr lang="en-IN" i="1" dirty="0"/>
          </a:p>
        </p:txBody>
      </p:sp>
      <p:graphicFrame>
        <p:nvGraphicFramePr>
          <p:cNvPr id="4" name="Chart 3">
            <a:extLst>
              <a:ext uri="{FF2B5EF4-FFF2-40B4-BE49-F238E27FC236}">
                <a16:creationId xmlns:a16="http://schemas.microsoft.com/office/drawing/2014/main" id="{20209A26-382D-487B-8AC8-641CB14B28AC}"/>
              </a:ext>
            </a:extLst>
          </p:cNvPr>
          <p:cNvGraphicFramePr>
            <a:graphicFrameLocks/>
          </p:cNvGraphicFramePr>
          <p:nvPr>
            <p:extLst>
              <p:ext uri="{D42A27DB-BD31-4B8C-83A1-F6EECF244321}">
                <p14:modId xmlns:p14="http://schemas.microsoft.com/office/powerpoint/2010/main" val="3434583572"/>
              </p:ext>
            </p:extLst>
          </p:nvPr>
        </p:nvGraphicFramePr>
        <p:xfrm>
          <a:off x="4675240" y="1690688"/>
          <a:ext cx="7295534" cy="45773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280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arn(inVertical)">
                                      <p:cBhvr>
                                        <p:cTn id="8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E8ADEE13-7F12-51B9-CE6F-C4A84155C2A8}"/>
              </a:ext>
            </a:extLst>
          </p:cNvPr>
          <p:cNvPicPr>
            <a:picLocks noGrp="1" noChangeAspect="1"/>
          </p:cNvPicPr>
          <p:nvPr>
            <p:ph idx="1"/>
          </p:nvPr>
        </p:nvPicPr>
        <p:blipFill rotWithShape="1">
          <a:blip r:embed="rId2"/>
          <a:srcRect l="2189" t="30930" r="32699" b="18446"/>
          <a:stretch/>
        </p:blipFill>
        <p:spPr>
          <a:xfrm>
            <a:off x="643467" y="1044397"/>
            <a:ext cx="10905066" cy="4769206"/>
          </a:xfrm>
          <a:prstGeom prst="rect">
            <a:avLst/>
          </a:prstGeom>
        </p:spPr>
      </p:pic>
    </p:spTree>
    <p:extLst>
      <p:ext uri="{BB962C8B-B14F-4D97-AF65-F5344CB8AC3E}">
        <p14:creationId xmlns:p14="http://schemas.microsoft.com/office/powerpoint/2010/main" val="32705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1586</TotalTime>
  <Words>881</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Amasis MT Pro Medium</vt:lpstr>
      <vt:lpstr>Aptos ExtraBold</vt:lpstr>
      <vt:lpstr>Arial</vt:lpstr>
      <vt:lpstr>Calibri</vt:lpstr>
      <vt:lpstr>Cambria</vt:lpstr>
      <vt:lpstr>Corbel</vt:lpstr>
      <vt:lpstr>Roboto</vt:lpstr>
      <vt:lpstr>Times New Roman</vt:lpstr>
      <vt:lpstr>Wingdings</vt:lpstr>
      <vt:lpstr>Depth</vt:lpstr>
      <vt:lpstr>BANK ANALYTICS  Project : Bank loan of customers Domain : Finance </vt:lpstr>
      <vt:lpstr>Understanding Bank Loans</vt:lpstr>
      <vt:lpstr>Tools Used</vt:lpstr>
      <vt:lpstr>Inception of Data</vt:lpstr>
      <vt:lpstr>Data Description:</vt:lpstr>
      <vt:lpstr>Analysis of Project KPIs Along with the datasets 5 KPIs are provided for analyzing the data. </vt:lpstr>
      <vt:lpstr>Project Purpose and Significance :</vt:lpstr>
      <vt:lpstr>Excel Dashboard</vt:lpstr>
      <vt:lpstr>PowerPoint Presentation</vt:lpstr>
      <vt:lpstr>PowerPoint Presentation</vt:lpstr>
      <vt:lpstr>KPI 4 &amp; 5 MySQL-</vt:lpstr>
      <vt:lpstr>Power BI Dashboard</vt:lpstr>
      <vt:lpstr>PowerPoint Presentation</vt:lpstr>
      <vt:lpstr>KPI 4,5 - Suggestions : Focus on understanding the factors contributing to charged-off loans in certain states and years. This could involve assessing the creditworthiness of borrowers in those areas. Consider offering incentives or promotions to borrowers with different home ownership statuses to encourage timely payments. </vt:lpstr>
      <vt:lpstr>Tableau Dashboard</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Tushti ahuja</dc:creator>
  <cp:lastModifiedBy>NAGESH SONKAMBLE</cp:lastModifiedBy>
  <cp:revision>2</cp:revision>
  <dcterms:created xsi:type="dcterms:W3CDTF">2024-06-20T01:39:17Z</dcterms:created>
  <dcterms:modified xsi:type="dcterms:W3CDTF">2024-06-22T03:31:18Z</dcterms:modified>
</cp:coreProperties>
</file>