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6"/>
  </p:notesMasterIdLst>
  <p:handoutMasterIdLst>
    <p:handoutMasterId r:id="rId17"/>
  </p:handoutMasterIdLst>
  <p:sldIdLst>
    <p:sldId id="980" r:id="rId3"/>
    <p:sldId id="987" r:id="rId4"/>
    <p:sldId id="988" r:id="rId5"/>
    <p:sldId id="990" r:id="rId6"/>
    <p:sldId id="991" r:id="rId7"/>
    <p:sldId id="992" r:id="rId8"/>
    <p:sldId id="993" r:id="rId9"/>
    <p:sldId id="1000" r:id="rId10"/>
    <p:sldId id="994" r:id="rId11"/>
    <p:sldId id="999" r:id="rId12"/>
    <p:sldId id="997" r:id="rId13"/>
    <p:sldId id="998" r:id="rId14"/>
    <p:sldId id="428" r:id="rId1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0" autoAdjust="0"/>
    <p:restoredTop sz="98387" autoAdjust="0"/>
  </p:normalViewPr>
  <p:slideViewPr>
    <p:cSldViewPr>
      <p:cViewPr varScale="1">
        <p:scale>
          <a:sx n="83" d="100"/>
          <a:sy n="83" d="100"/>
        </p:scale>
        <p:origin x="120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9/11/2023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9/11/2023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September 11,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September 11,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September 11,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September 11,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September 11,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September 11,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September 11,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September 11,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September 11,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September 11,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September 11,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September 11,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September 11,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September 11,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t"/>
          <a:lstStyle/>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a:spcBef>
                <a:spcPts val="0"/>
              </a:spcBef>
              <a:spcAft>
                <a:spcPts val="0"/>
              </a:spcAft>
              <a:defRPr/>
            </a:pPr>
            <a:r>
              <a:rPr lang="en-US" sz="3200" b="1" dirty="0">
                <a:solidFill>
                  <a:srgbClr val="FFFF00"/>
                </a:solidFill>
                <a:latin typeface="Calibri" pitchFamily="34" charset="0"/>
                <a:ea typeface="Tahoma" pitchFamily="34" charset="0"/>
                <a:cs typeface="Calibri" pitchFamily="34" charset="0"/>
              </a:rPr>
              <a:t>TITLE OF IDEA</a:t>
            </a:r>
          </a:p>
          <a:p>
            <a:pPr algn="ctr">
              <a:spcBef>
                <a:spcPts val="0"/>
              </a:spcBef>
              <a:spcAft>
                <a:spcPts val="0"/>
              </a:spcAft>
              <a:defRPr/>
            </a:pPr>
            <a:r>
              <a:rPr lang="en-US" sz="3200" b="1" dirty="0">
                <a:solidFill>
                  <a:srgbClr val="FFFF00"/>
                </a:solidFill>
                <a:latin typeface="Calibri" pitchFamily="34" charset="0"/>
                <a:ea typeface="Tahoma" pitchFamily="34" charset="0"/>
                <a:cs typeface="Calibri" pitchFamily="34" charset="0"/>
              </a:rPr>
              <a:t>EYE CONTROLLED MOUSE</a:t>
            </a:r>
          </a:p>
          <a:p>
            <a:pPr algn="ctr">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a:spcBef>
                <a:spcPts val="0"/>
              </a:spcBef>
              <a:spcAft>
                <a:spcPts val="0"/>
              </a:spcAft>
              <a:defRPr/>
            </a:pPr>
            <a:r>
              <a:rPr lang="en-US" sz="3200" b="1" dirty="0">
                <a:solidFill>
                  <a:srgbClr val="FFFF00"/>
                </a:solidFill>
                <a:latin typeface="Calibri" pitchFamily="34" charset="0"/>
                <a:ea typeface="Tahoma" pitchFamily="34" charset="0"/>
                <a:cs typeface="Calibri" pitchFamily="34" charset="0"/>
              </a:rPr>
              <a:t> </a:t>
            </a:r>
          </a:p>
          <a:p>
            <a:pPr algn="ctr">
              <a:spcBef>
                <a:spcPts val="0"/>
              </a:spcBef>
              <a:spcAft>
                <a:spcPts val="0"/>
              </a:spcAft>
              <a:defRPr/>
            </a:pPr>
            <a:endParaRPr lang="en-US" sz="3200" b="1" dirty="0">
              <a:solidFill>
                <a:srgbClr val="FF0000"/>
              </a:solidFill>
              <a:latin typeface="Calibri" pitchFamily="34" charset="0"/>
              <a:cs typeface="Calibri" pitchFamily="34" charset="0"/>
            </a:endParaRPr>
          </a:p>
        </p:txBody>
      </p:sp>
      <p:pic>
        <p:nvPicPr>
          <p:cNvPr id="8" name="Picture 9" descr="iarelogo.JPG"/>
          <p:cNvPicPr>
            <a:picLocks noChangeAspect="1"/>
          </p:cNvPicPr>
          <p:nvPr/>
        </p:nvPicPr>
        <p:blipFill>
          <a:blip r:embed="rId2" cstate="print"/>
          <a:srcRect/>
          <a:stretch>
            <a:fillRect/>
          </a:stretch>
        </p:blipFill>
        <p:spPr bwMode="auto">
          <a:xfrm>
            <a:off x="0" y="152400"/>
            <a:ext cx="1314468" cy="144780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2509887279"/>
              </p:ext>
            </p:extLst>
          </p:nvPr>
        </p:nvGraphicFramePr>
        <p:xfrm>
          <a:off x="457200" y="2971800"/>
          <a:ext cx="8343901" cy="2502560"/>
        </p:xfrm>
        <a:graphic>
          <a:graphicData uri="http://schemas.openxmlformats.org/drawingml/2006/table">
            <a:tbl>
              <a:tblPr firstRow="1" bandRow="1">
                <a:tableStyleId>{9DCAF9ED-07DC-4A11-8D7F-57B35C25682E}</a:tableStyleId>
              </a:tblPr>
              <a:tblGrid>
                <a:gridCol w="1033758">
                  <a:extLst>
                    <a:ext uri="{9D8B030D-6E8A-4147-A177-3AD203B41FA5}">
                      <a16:colId xmlns:a16="http://schemas.microsoft.com/office/drawing/2014/main" val="20000"/>
                    </a:ext>
                  </a:extLst>
                </a:gridCol>
                <a:gridCol w="3544312">
                  <a:extLst>
                    <a:ext uri="{9D8B030D-6E8A-4147-A177-3AD203B41FA5}">
                      <a16:colId xmlns:a16="http://schemas.microsoft.com/office/drawing/2014/main" val="20001"/>
                    </a:ext>
                  </a:extLst>
                </a:gridCol>
                <a:gridCol w="1919835">
                  <a:extLst>
                    <a:ext uri="{9D8B030D-6E8A-4147-A177-3AD203B41FA5}">
                      <a16:colId xmlns:a16="http://schemas.microsoft.com/office/drawing/2014/main" val="20002"/>
                    </a:ext>
                  </a:extLst>
                </a:gridCol>
                <a:gridCol w="1845996">
                  <a:extLst>
                    <a:ext uri="{9D8B030D-6E8A-4147-A177-3AD203B41FA5}">
                      <a16:colId xmlns:a16="http://schemas.microsoft.com/office/drawing/2014/main" val="20003"/>
                    </a:ext>
                  </a:extLst>
                </a:gridCol>
              </a:tblGrid>
              <a:tr h="160330">
                <a:tc>
                  <a:txBody>
                    <a:bodyPr/>
                    <a:lstStyle/>
                    <a:p>
                      <a:r>
                        <a:rPr lang="en-IN" dirty="0"/>
                        <a:t>S.NO</a:t>
                      </a:r>
                    </a:p>
                  </a:txBody>
                  <a:tcPr/>
                </a:tc>
                <a:tc>
                  <a:txBody>
                    <a:bodyPr/>
                    <a:lstStyle/>
                    <a:p>
                      <a:r>
                        <a:rPr lang="en-IN" dirty="0"/>
                        <a:t>Name </a:t>
                      </a:r>
                    </a:p>
                  </a:txBody>
                  <a:tcPr/>
                </a:tc>
                <a:tc>
                  <a:txBody>
                    <a:bodyPr/>
                    <a:lstStyle/>
                    <a:p>
                      <a:r>
                        <a:rPr lang="en-IN" dirty="0"/>
                        <a:t>Roll</a:t>
                      </a:r>
                      <a:r>
                        <a:rPr lang="en-IN" baseline="0" dirty="0"/>
                        <a:t> No. </a:t>
                      </a:r>
                      <a:endParaRPr lang="en-IN" dirty="0"/>
                    </a:p>
                  </a:txBody>
                  <a:tcPr/>
                </a:tc>
                <a:tc>
                  <a:txBody>
                    <a:bodyPr/>
                    <a:lstStyle/>
                    <a:p>
                      <a:r>
                        <a:rPr lang="en-IN" dirty="0"/>
                        <a:t>Branch &amp; Section </a:t>
                      </a:r>
                    </a:p>
                  </a:txBody>
                  <a:tcPr/>
                </a:tc>
                <a:extLst>
                  <a:ext uri="{0D108BD9-81ED-4DB2-BD59-A6C34878D82A}">
                    <a16:rowId xmlns:a16="http://schemas.microsoft.com/office/drawing/2014/main" val="10000"/>
                  </a:ext>
                </a:extLst>
              </a:tr>
              <a:tr h="579120">
                <a:tc>
                  <a:txBody>
                    <a:bodyPr/>
                    <a:lstStyle/>
                    <a:p>
                      <a:r>
                        <a:rPr lang="en-IN" dirty="0"/>
                        <a:t>1.</a:t>
                      </a:r>
                    </a:p>
                  </a:txBody>
                  <a:tcPr/>
                </a:tc>
                <a:tc>
                  <a:txBody>
                    <a:bodyPr/>
                    <a:lstStyle/>
                    <a:p>
                      <a:r>
                        <a:rPr lang="en-US" dirty="0"/>
                        <a:t>A VARDHAN</a:t>
                      </a:r>
                      <a:endParaRPr lang="en-IN" dirty="0"/>
                    </a:p>
                  </a:txBody>
                  <a:tcPr/>
                </a:tc>
                <a:tc>
                  <a:txBody>
                    <a:bodyPr/>
                    <a:lstStyle/>
                    <a:p>
                      <a:r>
                        <a:rPr lang="en-IN" dirty="0"/>
                        <a:t>21951A04P1</a:t>
                      </a:r>
                    </a:p>
                  </a:txBody>
                  <a:tcPr/>
                </a:tc>
                <a:tc>
                  <a:txBody>
                    <a:bodyPr/>
                    <a:lstStyle/>
                    <a:p>
                      <a:r>
                        <a:rPr lang="en-US" dirty="0"/>
                        <a:t>E</a:t>
                      </a:r>
                      <a:r>
                        <a:rPr lang="en-IN" dirty="0"/>
                        <a:t>CE-A</a:t>
                      </a:r>
                    </a:p>
                  </a:txBody>
                  <a:tcPr/>
                </a:tc>
                <a:extLst>
                  <a:ext uri="{0D108BD9-81ED-4DB2-BD59-A6C34878D82A}">
                    <a16:rowId xmlns:a16="http://schemas.microsoft.com/office/drawing/2014/main" val="10001"/>
                  </a:ext>
                </a:extLst>
              </a:tr>
              <a:tr h="446070">
                <a:tc>
                  <a:txBody>
                    <a:bodyPr/>
                    <a:lstStyle/>
                    <a:p>
                      <a:r>
                        <a:rPr lang="en-IN" dirty="0"/>
                        <a:t>2.</a:t>
                      </a:r>
                    </a:p>
                  </a:txBody>
                  <a:tcPr/>
                </a:tc>
                <a:tc>
                  <a:txBody>
                    <a:bodyPr/>
                    <a:lstStyle/>
                    <a:p>
                      <a:r>
                        <a:rPr lang="en-US" dirty="0"/>
                        <a:t>M VARDHAN</a:t>
                      </a:r>
                      <a:endParaRPr lang="en-IN" dirty="0"/>
                    </a:p>
                  </a:txBody>
                  <a:tcPr/>
                </a:tc>
                <a:tc>
                  <a:txBody>
                    <a:bodyPr/>
                    <a:lstStyle/>
                    <a:p>
                      <a:r>
                        <a:rPr lang="en-IN" dirty="0"/>
                        <a:t>21951A04P2</a:t>
                      </a:r>
                    </a:p>
                  </a:txBody>
                  <a:tcPr/>
                </a:tc>
                <a:tc>
                  <a:txBody>
                    <a:bodyPr/>
                    <a:lstStyle/>
                    <a:p>
                      <a:r>
                        <a:rPr lang="en-US" dirty="0"/>
                        <a:t>E</a:t>
                      </a:r>
                      <a:r>
                        <a:rPr lang="en-IN"/>
                        <a:t>CE-A</a:t>
                      </a:r>
                      <a:endParaRPr lang="en-IN" dirty="0"/>
                    </a:p>
                  </a:txBody>
                  <a:tcPr/>
                </a:tc>
                <a:extLst>
                  <a:ext uri="{0D108BD9-81ED-4DB2-BD59-A6C34878D82A}">
                    <a16:rowId xmlns:a16="http://schemas.microsoft.com/office/drawing/2014/main" val="10002"/>
                  </a:ext>
                </a:extLst>
              </a:tr>
              <a:tr h="47153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r h="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1447800" y="381001"/>
            <a:ext cx="7086600" cy="646331"/>
          </a:xfrm>
          <a:prstGeom prst="rect">
            <a:avLst/>
          </a:prstGeom>
          <a:noFill/>
        </p:spPr>
        <p:txBody>
          <a:bodyPr wrap="square" rtlCol="0">
            <a:spAutoFit/>
          </a:bodyPr>
          <a:lstStyle/>
          <a:p>
            <a:pPr algn="just"/>
            <a:r>
              <a:rPr lang="en-US" sz="3600" b="1" dirty="0">
                <a:solidFill>
                  <a:srgbClr val="FFFF00"/>
                </a:solidFill>
              </a:rPr>
              <a:t>ExEEd- ACADEMIC SUCCESS</a:t>
            </a:r>
            <a:endParaRPr lang="en-IN" sz="3600" dirty="0">
              <a:solidFill>
                <a:srgbClr val="FFFF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4BF04-3B2D-A289-A8D1-2571768C26DD}"/>
              </a:ext>
            </a:extLst>
          </p:cNvPr>
          <p:cNvSpPr>
            <a:spLocks noGrp="1"/>
          </p:cNvSpPr>
          <p:nvPr>
            <p:ph type="sldNum" sz="quarter" idx="12"/>
          </p:nvPr>
        </p:nvSpPr>
        <p:spPr/>
        <p:txBody>
          <a:bodyPr/>
          <a:lstStyle/>
          <a:p>
            <a:pPr>
              <a:defRPr/>
            </a:pPr>
            <a:fld id="{F0EEE149-5D86-4BF5-BCC2-4D8A9996A715}" type="slidenum">
              <a:rPr lang="en-US" smtClean="0"/>
              <a:pPr>
                <a:defRPr/>
              </a:pPr>
              <a:t>10</a:t>
            </a:fld>
            <a:endParaRPr lang="en-US"/>
          </a:p>
        </p:txBody>
      </p:sp>
      <p:sp>
        <p:nvSpPr>
          <p:cNvPr id="5" name="TextBox 4">
            <a:extLst>
              <a:ext uri="{FF2B5EF4-FFF2-40B4-BE49-F238E27FC236}">
                <a16:creationId xmlns:a16="http://schemas.microsoft.com/office/drawing/2014/main" id="{4B9C88D8-41B6-AF45-C22A-5194792134AC}"/>
              </a:ext>
            </a:extLst>
          </p:cNvPr>
          <p:cNvSpPr txBox="1"/>
          <p:nvPr/>
        </p:nvSpPr>
        <p:spPr>
          <a:xfrm>
            <a:off x="685800" y="609600"/>
            <a:ext cx="6553200" cy="369332"/>
          </a:xfrm>
          <a:prstGeom prst="rect">
            <a:avLst/>
          </a:prstGeom>
          <a:noFill/>
        </p:spPr>
        <p:txBody>
          <a:bodyPr wrap="square" rtlCol="0">
            <a:spAutoFit/>
          </a:bodyPr>
          <a:lstStyle/>
          <a:p>
            <a:r>
              <a:rPr lang="en-US" dirty="0">
                <a:solidFill>
                  <a:schemeClr val="bg1"/>
                </a:solidFill>
              </a:rPr>
              <a:t>IMAGES RELATED TO PROTOTYPE:</a:t>
            </a:r>
            <a:endParaRPr lang="en-IN" dirty="0">
              <a:solidFill>
                <a:schemeClr val="bg1"/>
              </a:solidFill>
            </a:endParaRPr>
          </a:p>
        </p:txBody>
      </p:sp>
      <p:pic>
        <p:nvPicPr>
          <p:cNvPr id="6" name="Picture 5">
            <a:extLst>
              <a:ext uri="{FF2B5EF4-FFF2-40B4-BE49-F238E27FC236}">
                <a16:creationId xmlns:a16="http://schemas.microsoft.com/office/drawing/2014/main" id="{99122C20-9F31-AF39-9D1E-F02E38A045BC}"/>
              </a:ext>
            </a:extLst>
          </p:cNvPr>
          <p:cNvPicPr>
            <a:picLocks noChangeAspect="1"/>
          </p:cNvPicPr>
          <p:nvPr/>
        </p:nvPicPr>
        <p:blipFill rotWithShape="1">
          <a:blip r:embed="rId2">
            <a:extLst>
              <a:ext uri="{28A0092B-C50C-407E-A947-70E740481C1C}">
                <a14:useLocalDpi xmlns:a14="http://schemas.microsoft.com/office/drawing/2010/main" val="0"/>
              </a:ext>
            </a:extLst>
          </a:blip>
          <a:srcRect l="45536" t="8889" r="19643" b="36296"/>
          <a:stretch/>
        </p:blipFill>
        <p:spPr>
          <a:xfrm>
            <a:off x="1905000" y="1524000"/>
            <a:ext cx="4800600" cy="4554415"/>
          </a:xfrm>
          <a:prstGeom prst="rect">
            <a:avLst/>
          </a:prstGeom>
        </p:spPr>
      </p:pic>
    </p:spTree>
    <p:extLst>
      <p:ext uri="{BB962C8B-B14F-4D97-AF65-F5344CB8AC3E}">
        <p14:creationId xmlns:p14="http://schemas.microsoft.com/office/powerpoint/2010/main" val="30485351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11</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Conclusion </a:t>
            </a:r>
          </a:p>
          <a:p>
            <a:endParaRPr lang="en-US" sz="2800" b="1" dirty="0">
              <a:solidFill>
                <a:srgbClr val="FF0000"/>
              </a:solidFill>
              <a:latin typeface="Calibri" pitchFamily="34" charset="0"/>
              <a:cs typeface="Calibri" pitchFamily="34" charset="0"/>
            </a:endParaRPr>
          </a:p>
        </p:txBody>
      </p:sp>
      <p:sp>
        <p:nvSpPr>
          <p:cNvPr id="7" name="Rectangle 3">
            <a:extLst>
              <a:ext uri="{FF2B5EF4-FFF2-40B4-BE49-F238E27FC236}">
                <a16:creationId xmlns:a16="http://schemas.microsoft.com/office/drawing/2014/main" id="{D1278EDD-425A-F02A-0B17-BBF8123AF55F}"/>
              </a:ext>
            </a:extLst>
          </p:cNvPr>
          <p:cNvSpPr>
            <a:spLocks noChangeArrowheads="1"/>
          </p:cNvSpPr>
          <p:nvPr/>
        </p:nvSpPr>
        <p:spPr bwMode="auto">
          <a:xfrm>
            <a:off x="609600" y="1209647"/>
            <a:ext cx="73913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Söhne"/>
              </a:rPr>
              <a:t>In conclusion, eye mouse technology is a promising innovation that enables individuals with physical disabilities to control their computer using only their eyes. Eye mouse technology uses specialized cameras or other equipment to track eye movements and translates those movements into cursor movements on the computer screen. This technology can significantly improve accessibility and inclusion for individuals with physical disabilities in various areas of society, including healthcare, education, employment, entertainment, and assistive technology.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Söhne"/>
              </a:rPr>
              <a:t>Eye mouse technology has several unique features that set it apart from traditional input devices, including eye tracking, accessibility, speed and accuracy, customizable settings, and hands-free operation. However, developing a fully functional eye mouse requires a complex and sophisticated implementation that involves eye tracking, machine learning, and user interface design. Ongoing research and development of eye mouse technology have the potential to further enhance its capabilities, expanding its potential uses and benefits for individuals with physical disabilities.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rPr>
            </a:b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12</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References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1DDC96A1-4CB2-2588-E7D7-611BDA0E3303}"/>
              </a:ext>
            </a:extLst>
          </p:cNvPr>
          <p:cNvSpPr txBox="1"/>
          <p:nvPr/>
        </p:nvSpPr>
        <p:spPr>
          <a:xfrm>
            <a:off x="533400" y="1194899"/>
            <a:ext cx="7620000" cy="1754326"/>
          </a:xfrm>
          <a:prstGeom prst="rect">
            <a:avLst/>
          </a:prstGeom>
          <a:noFill/>
        </p:spPr>
        <p:txBody>
          <a:bodyPr wrap="square" rtlCol="0">
            <a:spAutoFit/>
          </a:bodyPr>
          <a:lstStyle/>
          <a:p>
            <a:r>
              <a:rPr lang="en-US" b="0" i="0" dirty="0">
                <a:solidFill>
                  <a:schemeClr val="bg1"/>
                </a:solidFill>
                <a:effectLst/>
                <a:latin typeface="Söhne"/>
              </a:rPr>
              <a:t>Here are some references related to eye mouse technology:</a:t>
            </a:r>
          </a:p>
          <a:p>
            <a:pPr marL="285750" indent="-285750">
              <a:buFont typeface="Arial" panose="020B0604020202020204" pitchFamily="34" charset="0"/>
              <a:buChar char="•"/>
            </a:pPr>
            <a:r>
              <a:rPr lang="en-US" b="0" i="0" dirty="0">
                <a:solidFill>
                  <a:schemeClr val="bg1"/>
                </a:solidFill>
                <a:effectLst/>
                <a:latin typeface="Söhne"/>
              </a:rPr>
              <a:t>“Eye-controlled human-computer interfaces." by J. F. </a:t>
            </a:r>
            <a:r>
              <a:rPr lang="en-US" b="0" i="0" dirty="0" err="1">
                <a:solidFill>
                  <a:schemeClr val="bg1"/>
                </a:solidFill>
                <a:effectLst/>
                <a:latin typeface="Söhne"/>
              </a:rPr>
              <a:t>Juang</a:t>
            </a:r>
            <a:r>
              <a:rPr lang="en-US" b="0" i="0" dirty="0">
                <a:solidFill>
                  <a:schemeClr val="bg1"/>
                </a:solidFill>
                <a:effectLst/>
                <a:latin typeface="Söhne"/>
              </a:rPr>
              <a:t> et al. in Proceedings of the IEEE (2013).</a:t>
            </a:r>
          </a:p>
          <a:p>
            <a:pPr marL="285750" indent="-285750">
              <a:buFont typeface="Arial" panose="020B0604020202020204" pitchFamily="34" charset="0"/>
              <a:buChar char="•"/>
            </a:pPr>
            <a:r>
              <a:rPr lang="en-US" b="0" i="0" dirty="0">
                <a:solidFill>
                  <a:schemeClr val="bg1"/>
                </a:solidFill>
                <a:effectLst/>
                <a:latin typeface="Söhne"/>
              </a:rPr>
              <a:t>"An eye tracking-based mouse emulator." by P. Han et al. in Journal of Rehabilitation Research and Development (2011).</a:t>
            </a:r>
          </a:p>
          <a:p>
            <a:pPr marL="285750" indent="-285750">
              <a:buFont typeface="Arial" panose="020B0604020202020204" pitchFamily="34" charset="0"/>
              <a:buChar char="•"/>
            </a:pPr>
            <a:r>
              <a:rPr lang="en-IN"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664"/>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13</a:t>
            </a:fld>
            <a:endParaRPr lang="en-US"/>
          </a:p>
        </p:txBody>
      </p:sp>
      <p:pic>
        <p:nvPicPr>
          <p:cNvPr id="154629" name="Picture 5"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Aim &amp; Objective </a:t>
            </a:r>
          </a:p>
          <a:p>
            <a:endParaRPr lang="en-US" sz="2800" b="1" dirty="0">
              <a:solidFill>
                <a:srgbClr val="FF0000"/>
              </a:solidFill>
              <a:latin typeface="Calibri" pitchFamily="34" charset="0"/>
              <a:cs typeface="Calibri" pitchFamily="34" charset="0"/>
            </a:endParaRPr>
          </a:p>
        </p:txBody>
      </p:sp>
      <p:sp>
        <p:nvSpPr>
          <p:cNvPr id="10" name="TextBox 9">
            <a:extLst>
              <a:ext uri="{FF2B5EF4-FFF2-40B4-BE49-F238E27FC236}">
                <a16:creationId xmlns:a16="http://schemas.microsoft.com/office/drawing/2014/main" id="{6937188F-CE32-73BD-AFD4-96975C4F2726}"/>
              </a:ext>
            </a:extLst>
          </p:cNvPr>
          <p:cNvSpPr txBox="1"/>
          <p:nvPr/>
        </p:nvSpPr>
        <p:spPr>
          <a:xfrm>
            <a:off x="304800" y="1295400"/>
            <a:ext cx="8229600" cy="4524315"/>
          </a:xfrm>
          <a:prstGeom prst="rect">
            <a:avLst/>
          </a:prstGeom>
          <a:noFill/>
        </p:spPr>
        <p:txBody>
          <a:bodyPr wrap="square" rtlCol="0">
            <a:spAutoFit/>
          </a:bodyPr>
          <a:lstStyle/>
          <a:p>
            <a:pPr algn="l"/>
            <a:r>
              <a:rPr lang="en-US" b="0" i="0" dirty="0">
                <a:solidFill>
                  <a:schemeClr val="bg1"/>
                </a:solidFill>
                <a:effectLst/>
                <a:latin typeface="Söhne"/>
              </a:rPr>
              <a:t>The primary aim and objective of an eye mouse is to provide a means of computer input for individuals who are unable to use traditional input devices such as a keyboard or mouse due to physical disabilities, such as paralysis or motor impairment.</a:t>
            </a:r>
          </a:p>
          <a:p>
            <a:pPr algn="l"/>
            <a:r>
              <a:rPr lang="en-US" b="0" i="0" dirty="0">
                <a:solidFill>
                  <a:schemeClr val="bg1"/>
                </a:solidFill>
                <a:effectLst/>
                <a:latin typeface="Söhne"/>
              </a:rPr>
              <a:t>The eye mouse technology allows individuals to control the movement of the computer mouse using their eyes. The user's eye movements are tracked by a camera or other specialized equipment, and the software translates those movements into cursor movements on the computer screen. This technology provides an efficient and effective method of communication and control for people with disabilities, enabling them to perform tasks such as typing, navigating websites, and using software applications.</a:t>
            </a:r>
          </a:p>
          <a:p>
            <a:pPr algn="l"/>
            <a:r>
              <a:rPr lang="en-US" b="0" i="0" dirty="0">
                <a:solidFill>
                  <a:schemeClr val="bg1"/>
                </a:solidFill>
                <a:effectLst/>
                <a:latin typeface="Söhne"/>
              </a:rPr>
              <a:t>The ultimate goal of the eye mouse technology is to enhance the independence and quality of life for individuals with physical disabilities, empowering them to perform tasks that they might not otherwise be able to accomplish. Additionally, this technology aims to improve accessibility and inclusion for people with disabilities in various areas of society, including education, employment, and social interactions.</a:t>
            </a:r>
          </a:p>
          <a:p>
            <a:endParaRPr lang="en-IN" dirty="0">
              <a:solidFill>
                <a:schemeClr val="bg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Problem Definition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24243366-8AA4-D0BD-65AA-2892D21140F1}"/>
              </a:ext>
            </a:extLst>
          </p:cNvPr>
          <p:cNvSpPr txBox="1"/>
          <p:nvPr/>
        </p:nvSpPr>
        <p:spPr>
          <a:xfrm>
            <a:off x="533400" y="1194899"/>
            <a:ext cx="7239000" cy="4093428"/>
          </a:xfrm>
          <a:prstGeom prst="rect">
            <a:avLst/>
          </a:prstGeom>
          <a:noFill/>
        </p:spPr>
        <p:txBody>
          <a:bodyPr wrap="square" rtlCol="0">
            <a:spAutoFit/>
          </a:bodyPr>
          <a:lstStyle/>
          <a:p>
            <a:pPr algn="l"/>
            <a:r>
              <a:rPr lang="en-US" sz="2000" b="0" i="0" dirty="0">
                <a:solidFill>
                  <a:schemeClr val="bg1"/>
                </a:solidFill>
                <a:effectLst/>
                <a:latin typeface="Söhne"/>
              </a:rPr>
              <a:t>The primary problem that the eye mouse technology aims to address is the inability of individuals with physical disabilities to use traditional computer input devices such as a keyboard or mouse. This can be due to a range of conditions, including paralysis, motor impairment, or other disabilities that affect their ability to use their hands and arms.</a:t>
            </a:r>
          </a:p>
          <a:p>
            <a:pPr algn="l"/>
            <a:r>
              <a:rPr lang="en-US" sz="2000" b="0" i="0" dirty="0">
                <a:solidFill>
                  <a:schemeClr val="bg1"/>
                </a:solidFill>
                <a:effectLst/>
                <a:latin typeface="Söhne"/>
              </a:rPr>
              <a:t>Without the ability to use a traditional input device, these individuals may face significant barriers to communication, education, employment, and social interaction. The eye mouse technology provides a solution to this problem by allowing individuals to control the movement of the computer mouse using their eyes, providing an efficient and effective means of communication and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Background of Idea (Who is it for?)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6C9D33D8-44B8-FFDD-8A7E-D99CE9B96290}"/>
              </a:ext>
            </a:extLst>
          </p:cNvPr>
          <p:cNvSpPr txBox="1"/>
          <p:nvPr/>
        </p:nvSpPr>
        <p:spPr>
          <a:xfrm>
            <a:off x="381000" y="1194899"/>
            <a:ext cx="7239000" cy="5632311"/>
          </a:xfrm>
          <a:prstGeom prst="rect">
            <a:avLst/>
          </a:prstGeom>
          <a:noFill/>
        </p:spPr>
        <p:txBody>
          <a:bodyPr wrap="square" rtlCol="0">
            <a:spAutoFit/>
          </a:bodyPr>
          <a:lstStyle/>
          <a:p>
            <a:pPr algn="l"/>
            <a:r>
              <a:rPr lang="en-US" b="0" i="0" dirty="0">
                <a:solidFill>
                  <a:schemeClr val="bg1"/>
                </a:solidFill>
                <a:effectLst/>
                <a:latin typeface="Söhne"/>
              </a:rPr>
              <a:t>An eye mouse is a computer input device that allows individuals with physical disabilities to control the movement of the computer mouse using their eyes. The primary purpose of an eye mouse is to provide a means of computer input for individuals who are unable to use traditional input devices such as a keyboard or mouse due to physical disabilities, such as paralysis or motor impairment.</a:t>
            </a:r>
          </a:p>
          <a:p>
            <a:pPr algn="l"/>
            <a:r>
              <a:rPr lang="en-US" b="0" i="0" dirty="0">
                <a:solidFill>
                  <a:schemeClr val="bg1"/>
                </a:solidFill>
                <a:effectLst/>
                <a:latin typeface="Söhne"/>
              </a:rPr>
              <a:t>The eye mouse technology works by tracking the movements of the user's eyes using a camera or other specialized equipment. The software translates these eye movements into cursor movements on the computer screen, enabling the user to perform tasks such as typing, navigating websites, and using software applications.</a:t>
            </a:r>
          </a:p>
          <a:p>
            <a:pPr algn="l"/>
            <a:r>
              <a:rPr lang="en-US" b="0" i="0" dirty="0">
                <a:solidFill>
                  <a:schemeClr val="bg1"/>
                </a:solidFill>
                <a:effectLst/>
                <a:latin typeface="Söhne"/>
              </a:rPr>
              <a:t>The eye mouse technology is particularly useful for individuals with physical disabilities who may have limited mobility in their hands and arms, but who still require access to a computer for communication, education, employment, and social interaction. The technology provides an efficient and effective means of control and communication, enabling users to perform tasks that they might not otherwise be able to accomplish. Overall, the eye mouse is a valuable tool for improving accessibility and inclusion for people with disabilities in various areas of society.</a:t>
            </a:r>
          </a:p>
          <a:p>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Background of Idea (</a:t>
            </a:r>
            <a:r>
              <a:rPr lang="en-GB" sz="2800" b="1" dirty="0">
                <a:solidFill>
                  <a:srgbClr val="FFFF00"/>
                </a:solidFill>
              </a:rPr>
              <a:t>What will it do?</a:t>
            </a:r>
            <a:r>
              <a:rPr lang="en-US" sz="2800" b="1" dirty="0">
                <a:solidFill>
                  <a:srgbClr val="FFFF00"/>
                </a:solidFill>
                <a:latin typeface="Calibri" pitchFamily="34" charset="0"/>
                <a:cs typeface="Calibri" pitchFamily="34" charset="0"/>
              </a:rPr>
              <a:t>)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B2302BE4-9270-41AE-50B1-7935A55A2797}"/>
              </a:ext>
            </a:extLst>
          </p:cNvPr>
          <p:cNvSpPr txBox="1"/>
          <p:nvPr/>
        </p:nvSpPr>
        <p:spPr>
          <a:xfrm>
            <a:off x="92364" y="898525"/>
            <a:ext cx="8839200" cy="6247864"/>
          </a:xfrm>
          <a:prstGeom prst="rect">
            <a:avLst/>
          </a:prstGeom>
          <a:noFill/>
        </p:spPr>
        <p:txBody>
          <a:bodyPr wrap="square" rtlCol="0">
            <a:spAutoFit/>
          </a:bodyPr>
          <a:lstStyle/>
          <a:p>
            <a:pPr algn="l"/>
            <a:r>
              <a:rPr lang="en-US" sz="2000" b="0" i="0" dirty="0">
                <a:solidFill>
                  <a:schemeClr val="bg1"/>
                </a:solidFill>
                <a:effectLst/>
                <a:latin typeface="Söhne"/>
              </a:rPr>
              <a:t>An eye mouse enables individuals with physical disabilities to control the movement of the computer mouse using their eyes. Specifically, the eye mouse technology tracks the movements of the user's eyes using a camera or other specialized equipment, and the software translates those eye movements into cursor movements on the computer screen. This technology enables users to perform tasks such as typing, navigating websites, and using software applications, without the need for traditional input devices such as a keyboard or mouse.</a:t>
            </a:r>
          </a:p>
          <a:p>
            <a:pPr algn="l"/>
            <a:r>
              <a:rPr lang="en-US" sz="2000" b="0" i="0" dirty="0">
                <a:solidFill>
                  <a:schemeClr val="bg1"/>
                </a:solidFill>
                <a:effectLst/>
                <a:latin typeface="Söhne"/>
              </a:rPr>
              <a:t>The eye mouse technology has the potential to significantly enhance the independence and quality of life for individuals with physical disabilities, by providing a means of communication and control that is accessible and efficient. The eye mouse can enable individuals to perform tasks that they might not otherwise be able to accomplish, such as accessing educational materials, participating in online discussions, or working from home.</a:t>
            </a:r>
          </a:p>
          <a:p>
            <a:pPr algn="l"/>
            <a:r>
              <a:rPr lang="en-US" sz="2000" b="0" i="0" dirty="0">
                <a:solidFill>
                  <a:schemeClr val="bg1"/>
                </a:solidFill>
                <a:effectLst/>
                <a:latin typeface="Söhne"/>
              </a:rPr>
              <a:t>Overall, the eye mouse technology has the potential to improve accessibility and inclusion for people with disabilities in various areas of society, including education, employment, and social interactions. Additionally, ongoing research and development of the technology may lead to further advancements and improvements, expanding its potential uses and benefits for individuals with disabilities.</a:t>
            </a:r>
          </a:p>
          <a:p>
            <a:endParaRPr lang="en-IN" sz="2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Background of Idea (Potential Markets)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5E425FF0-6F11-AF79-3836-9F2D4268B2FC}"/>
              </a:ext>
            </a:extLst>
          </p:cNvPr>
          <p:cNvSpPr txBox="1"/>
          <p:nvPr/>
        </p:nvSpPr>
        <p:spPr>
          <a:xfrm>
            <a:off x="228600" y="1066800"/>
            <a:ext cx="8686800" cy="4524315"/>
          </a:xfrm>
          <a:prstGeom prst="rect">
            <a:avLst/>
          </a:prstGeom>
          <a:noFill/>
        </p:spPr>
        <p:txBody>
          <a:bodyPr wrap="square" rtlCol="0">
            <a:spAutoFit/>
          </a:bodyPr>
          <a:lstStyle/>
          <a:p>
            <a:pPr algn="l"/>
            <a:r>
              <a:rPr lang="en-US" b="0" i="0" dirty="0">
                <a:solidFill>
                  <a:schemeClr val="bg1"/>
                </a:solidFill>
                <a:effectLst/>
                <a:latin typeface="Söhne"/>
              </a:rPr>
              <a:t>The potential markets for eye mouse technology are primarily focused on individuals with physical disabilities who have difficulty using traditional input devices such as a keyboard or mouse. Some of the potential markets for eye mouse technology include:</a:t>
            </a:r>
          </a:p>
          <a:p>
            <a:pPr algn="l">
              <a:buFont typeface="+mj-lt"/>
              <a:buAutoNum type="arabicPeriod"/>
            </a:pPr>
            <a:r>
              <a:rPr lang="en-US" b="0" i="0" dirty="0">
                <a:solidFill>
                  <a:schemeClr val="bg1"/>
                </a:solidFill>
                <a:effectLst/>
                <a:latin typeface="Söhne"/>
              </a:rPr>
              <a:t>Healthcare: Eye mouse technology can be used in healthcare settings to help patients with physical disabilities communicate with healthcare providers, access electronic health records, and participate in telemedicine consultations.</a:t>
            </a:r>
          </a:p>
          <a:p>
            <a:pPr algn="l">
              <a:buFont typeface="+mj-lt"/>
              <a:buAutoNum type="arabicPeriod"/>
            </a:pPr>
            <a:r>
              <a:rPr lang="en-US" b="0" i="0" dirty="0">
                <a:solidFill>
                  <a:schemeClr val="bg1"/>
                </a:solidFill>
                <a:effectLst/>
                <a:latin typeface="Söhne"/>
              </a:rPr>
              <a:t>Education: Eye mouse technology can provide students with physical disabilities with access to educational materials and technology, enabling them to participate in online learning and educational activities.</a:t>
            </a:r>
          </a:p>
          <a:p>
            <a:pPr algn="l">
              <a:buFont typeface="+mj-lt"/>
              <a:buAutoNum type="arabicPeriod"/>
            </a:pPr>
            <a:r>
              <a:rPr lang="en-US" b="0" i="0" dirty="0">
                <a:solidFill>
                  <a:schemeClr val="bg1"/>
                </a:solidFill>
                <a:effectLst/>
                <a:latin typeface="Söhne"/>
              </a:rPr>
              <a:t>Employment: Eye mouse technology can enable individuals with physical disabilities to work from home or in office settings, accessing the same technology and software as their non-disabled colleagues.</a:t>
            </a:r>
          </a:p>
          <a:p>
            <a:pPr algn="l">
              <a:buFont typeface="+mj-lt"/>
              <a:buAutoNum type="arabicPeriod"/>
            </a:pPr>
            <a:r>
              <a:rPr lang="en-US" b="0" i="0" dirty="0">
                <a:solidFill>
                  <a:schemeClr val="bg1"/>
                </a:solidFill>
                <a:effectLst/>
                <a:latin typeface="Söhne"/>
              </a:rPr>
              <a:t>Entertainment: Eye mouse technology can enable individuals with physical disabilities to access and enjoy a range of entertainment options, including gaming, streaming services, and social media.</a:t>
            </a:r>
          </a:p>
          <a:p>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Background of Idea (Unique Features) </a:t>
            </a:r>
          </a:p>
          <a:p>
            <a:endParaRPr lang="en-US" sz="2800" b="1" dirty="0">
              <a:solidFill>
                <a:srgbClr val="FF0000"/>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6BA319B7-AD8F-FCC6-01BD-26D42F5F89C5}"/>
              </a:ext>
            </a:extLst>
          </p:cNvPr>
          <p:cNvSpPr txBox="1"/>
          <p:nvPr/>
        </p:nvSpPr>
        <p:spPr>
          <a:xfrm>
            <a:off x="228600" y="990600"/>
            <a:ext cx="8305800" cy="5078313"/>
          </a:xfrm>
          <a:prstGeom prst="rect">
            <a:avLst/>
          </a:prstGeom>
          <a:noFill/>
        </p:spPr>
        <p:txBody>
          <a:bodyPr wrap="square" rtlCol="0">
            <a:spAutoFit/>
          </a:bodyPr>
          <a:lstStyle/>
          <a:p>
            <a:pPr algn="l"/>
            <a:r>
              <a:rPr lang="en-US" b="0" i="0" dirty="0">
                <a:solidFill>
                  <a:schemeClr val="bg1"/>
                </a:solidFill>
                <a:effectLst/>
                <a:latin typeface="Söhne"/>
              </a:rPr>
              <a:t>The eye mouse technology is a unique computer input device that has several distinctive features that set it apart from traditional input devices such as a keyboard or mouse. Some of the unique features of the eye mouse technology include:</a:t>
            </a:r>
          </a:p>
          <a:p>
            <a:pPr algn="l">
              <a:buFont typeface="+mj-lt"/>
              <a:buAutoNum type="arabicPeriod"/>
            </a:pPr>
            <a:r>
              <a:rPr lang="en-US" b="0" i="0" dirty="0">
                <a:solidFill>
                  <a:schemeClr val="bg1"/>
                </a:solidFill>
                <a:effectLst/>
                <a:latin typeface="Söhne"/>
              </a:rPr>
              <a:t>Eye tracking: The eye mouse technology uses specialized cameras or other equipment to track the movements of the user's eyes, enabling precise control over the movement of the computer mouse.</a:t>
            </a:r>
          </a:p>
          <a:p>
            <a:pPr algn="l">
              <a:buFont typeface="+mj-lt"/>
              <a:buAutoNum type="arabicPeriod"/>
            </a:pPr>
            <a:r>
              <a:rPr lang="en-US" b="0" i="0" dirty="0">
                <a:solidFill>
                  <a:schemeClr val="bg1"/>
                </a:solidFill>
                <a:effectLst/>
                <a:latin typeface="Söhne"/>
              </a:rPr>
              <a:t>Accessibility: Eye mouse technology is designed to be accessible for individuals with physical disabilities who may have difficulty using traditional input devices such as a keyboard or mouse. This technology provides an efficient and effective means of control and communication, enabling users to perform tasks that they might not otherwise be able to accomplish.</a:t>
            </a:r>
          </a:p>
          <a:p>
            <a:pPr algn="l">
              <a:buFont typeface="+mj-lt"/>
              <a:buAutoNum type="arabicPeriod"/>
            </a:pPr>
            <a:r>
              <a:rPr lang="en-US" b="0" i="0" dirty="0">
                <a:solidFill>
                  <a:schemeClr val="bg1"/>
                </a:solidFill>
                <a:effectLst/>
                <a:latin typeface="Söhne"/>
              </a:rPr>
              <a:t>Speed and accuracy: Eye mouse technology can be faster and more accurate than traditional input devices, as users can move the cursor on the computer screen quickly and precisely using their eyes.</a:t>
            </a:r>
          </a:p>
          <a:p>
            <a:pPr algn="l">
              <a:buFont typeface="+mj-lt"/>
              <a:buAutoNum type="arabicPeriod"/>
            </a:pPr>
            <a:r>
              <a:rPr lang="en-US" b="0" i="0" dirty="0">
                <a:solidFill>
                  <a:schemeClr val="bg1"/>
                </a:solidFill>
                <a:effectLst/>
                <a:latin typeface="Söhne"/>
              </a:rPr>
              <a:t>Customizable settings: Eye mouse technology often comes with customizable settings that allow users to adjust the sensitivity of the eye tracking technology to suit their needs and preferences.</a:t>
            </a:r>
          </a:p>
          <a:p>
            <a:endParaRPr lang="en-IN" dirty="0">
              <a:solidFill>
                <a:schemeClr val="bg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627C8-56F1-1D76-7B17-8E01402456B5}"/>
              </a:ext>
            </a:extLst>
          </p:cNvPr>
          <p:cNvSpPr>
            <a:spLocks noGrp="1"/>
          </p:cNvSpPr>
          <p:nvPr>
            <p:ph type="sldNum" sz="quarter" idx="12"/>
          </p:nvPr>
        </p:nvSpPr>
        <p:spPr/>
        <p:txBody>
          <a:bodyPr/>
          <a:lstStyle/>
          <a:p>
            <a:pPr>
              <a:defRPr/>
            </a:pPr>
            <a:fld id="{2AABB723-660E-4467-8A37-055799D186E4}" type="slidenum">
              <a:rPr lang="en-US" smtClean="0"/>
              <a:pPr>
                <a:defRPr/>
              </a:pPr>
              <a:t>8</a:t>
            </a:fld>
            <a:endParaRPr lang="en-US"/>
          </a:p>
        </p:txBody>
      </p:sp>
      <p:pic>
        <p:nvPicPr>
          <p:cNvPr id="3" name="Picture 3">
            <a:extLst>
              <a:ext uri="{FF2B5EF4-FFF2-40B4-BE49-F238E27FC236}">
                <a16:creationId xmlns:a16="http://schemas.microsoft.com/office/drawing/2014/main" id="{36D7D69E-4ED0-5605-8B69-F1E205B9E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92216"/>
          </a:xfrm>
          <a:prstGeom prst="rect">
            <a:avLst/>
          </a:prstGeom>
        </p:spPr>
      </p:pic>
      <p:pic>
        <p:nvPicPr>
          <p:cNvPr id="5" name="Picture 4">
            <a:extLst>
              <a:ext uri="{FF2B5EF4-FFF2-40B4-BE49-F238E27FC236}">
                <a16:creationId xmlns:a16="http://schemas.microsoft.com/office/drawing/2014/main" id="{44E44A4C-6264-18DB-D147-20CE656F6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334000"/>
            <a:ext cx="1297709" cy="1452563"/>
          </a:xfrm>
          <a:prstGeom prst="rect">
            <a:avLst/>
          </a:prstGeom>
        </p:spPr>
      </p:pic>
    </p:spTree>
    <p:extLst>
      <p:ext uri="{BB962C8B-B14F-4D97-AF65-F5344CB8AC3E}">
        <p14:creationId xmlns:p14="http://schemas.microsoft.com/office/powerpoint/2010/main" val="13715869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Design &amp; Drawings of Prototype (Rough Sketches) </a:t>
            </a:r>
          </a:p>
          <a:p>
            <a:endParaRPr lang="en-US" sz="2800" b="1" dirty="0">
              <a:solidFill>
                <a:srgbClr val="FF0000"/>
              </a:solidFill>
              <a:latin typeface="Calibri" pitchFamily="34" charset="0"/>
              <a:cs typeface="Calibri" pitchFamily="34" charset="0"/>
            </a:endParaRPr>
          </a:p>
        </p:txBody>
      </p:sp>
      <p:pic>
        <p:nvPicPr>
          <p:cNvPr id="5" name="Picture 4">
            <a:extLst>
              <a:ext uri="{FF2B5EF4-FFF2-40B4-BE49-F238E27FC236}">
                <a16:creationId xmlns:a16="http://schemas.microsoft.com/office/drawing/2014/main" id="{353E8A04-F2E7-61F9-9B7F-5D1B97ED119D}"/>
              </a:ext>
            </a:extLst>
          </p:cNvPr>
          <p:cNvPicPr>
            <a:picLocks noChangeAspect="1"/>
          </p:cNvPicPr>
          <p:nvPr/>
        </p:nvPicPr>
        <p:blipFill>
          <a:blip r:embed="rId3"/>
          <a:stretch>
            <a:fillRect/>
          </a:stretch>
        </p:blipFill>
        <p:spPr>
          <a:xfrm>
            <a:off x="1143001" y="1066800"/>
            <a:ext cx="6526798" cy="5284723"/>
          </a:xfrm>
          <a:prstGeom prst="rect">
            <a:avLst/>
          </a:prstGeo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19691</TotalTime>
  <Words>1446</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Berlin Sans FB</vt:lpstr>
      <vt:lpstr>Brush Script MT</vt:lpstr>
      <vt:lpstr>Calibri</vt:lpstr>
      <vt:lpstr>Franklin Gothic Book</vt:lpstr>
      <vt:lpstr>Söhne</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vardhanyadhav7@gmail.com</cp:lastModifiedBy>
  <cp:revision>1898</cp:revision>
  <dcterms:created xsi:type="dcterms:W3CDTF">2011-03-29T09:15:57Z</dcterms:created>
  <dcterms:modified xsi:type="dcterms:W3CDTF">2023-09-11T05:58:45Z</dcterms:modified>
</cp:coreProperties>
</file>