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13"/>
  </p:notesMasterIdLst>
  <p:handoutMasterIdLst>
    <p:handoutMasterId r:id="rId14"/>
  </p:handoutMasterIdLst>
  <p:sldIdLst>
    <p:sldId id="999" r:id="rId3"/>
    <p:sldId id="1000" r:id="rId4"/>
    <p:sldId id="987" r:id="rId5"/>
    <p:sldId id="1002" r:id="rId6"/>
    <p:sldId id="988" r:id="rId7"/>
    <p:sldId id="1003" r:id="rId8"/>
    <p:sldId id="1004" r:id="rId9"/>
    <p:sldId id="992" r:id="rId10"/>
    <p:sldId id="994" r:id="rId11"/>
    <p:sldId id="997" r:id="rId12"/>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0FF"/>
    <a:srgbClr val="C1E0FF"/>
    <a:srgbClr val="FBF1B3"/>
    <a:srgbClr val="FFFFCC"/>
    <a:srgbClr val="EBF0F2"/>
    <a:srgbClr val="D5DFE4"/>
    <a:srgbClr val="009900"/>
    <a:srgbClr val="2F71A2"/>
    <a:srgbClr val="2F7184"/>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20" autoAdjust="0"/>
    <p:restoredTop sz="98387" autoAdjust="0"/>
  </p:normalViewPr>
  <p:slideViewPr>
    <p:cSldViewPr>
      <p:cViewPr varScale="1">
        <p:scale>
          <a:sx n="83" d="100"/>
          <a:sy n="83" d="100"/>
        </p:scale>
        <p:origin x="120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8/3/2023</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8/3/2023</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August 3,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August 3,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August 3,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August 3,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August 3,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8/3/2023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8/3/2023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8/3/2023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8/3/2023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8/3/2023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8/3/2023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August 3,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8/3/2023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8/3/2023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8/3/2023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8/3/2023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8/3/2023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August 3,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August 3,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August 3,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August 3,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August 3,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August 3,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August 3,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August 3,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8/3/2023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a:t>
            </a:fld>
            <a:endParaRPr lang="en-US"/>
          </a:p>
        </p:txBody>
      </p:sp>
      <p:sp>
        <p:nvSpPr>
          <p:cNvPr id="9" name="Rectangle 6"/>
          <p:cNvSpPr>
            <a:spLocks noChangeArrowheads="1"/>
          </p:cNvSpPr>
          <p:nvPr/>
        </p:nvSpPr>
        <p:spPr bwMode="auto">
          <a:xfrm>
            <a:off x="228600" y="-30480"/>
            <a:ext cx="8305800" cy="1323439"/>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Demo Day </a:t>
            </a:r>
          </a:p>
          <a:p>
            <a:pPr algn="ctr"/>
            <a:r>
              <a:rPr lang="en-US" sz="2600" b="1" dirty="0">
                <a:solidFill>
                  <a:srgbClr val="FFFF00"/>
                </a:solidFill>
                <a:latin typeface="Calibri" panose="020F0502020204030204" pitchFamily="34" charset="0"/>
                <a:cs typeface="Calibri" panose="020F0502020204030204" pitchFamily="34" charset="0"/>
              </a:rPr>
              <a:t>01-06 August 2023</a:t>
            </a:r>
          </a:p>
          <a:p>
            <a:endParaRPr lang="en-US" sz="2800" b="1" dirty="0">
              <a:solidFill>
                <a:srgbClr val="FF0000"/>
              </a:solidFill>
              <a:latin typeface="Calibri" pitchFamily="34" charset="0"/>
              <a:cs typeface="Calibri"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7" name="Rectangle 6"/>
          <p:cNvSpPr/>
          <p:nvPr/>
        </p:nvSpPr>
        <p:spPr>
          <a:xfrm>
            <a:off x="1928794" y="1714488"/>
            <a:ext cx="5057090" cy="492443"/>
          </a:xfrm>
          <a:prstGeom prst="rect">
            <a:avLst/>
          </a:prstGeom>
        </p:spPr>
        <p:txBody>
          <a:bodyPr wrap="none">
            <a:spAutoFit/>
          </a:bodyPr>
          <a:lstStyle/>
          <a:p>
            <a:pPr algn="ctr">
              <a:spcBef>
                <a:spcPts val="0"/>
              </a:spcBef>
              <a:spcAft>
                <a:spcPts val="0"/>
              </a:spcAft>
              <a:defRPr/>
            </a:pPr>
            <a:r>
              <a:rPr lang="en-US" sz="2600" b="1" dirty="0">
                <a:solidFill>
                  <a:srgbClr val="FF0000"/>
                </a:solidFill>
                <a:latin typeface="Calibri" pitchFamily="34" charset="0"/>
                <a:ea typeface="Tahoma" pitchFamily="34" charset="0"/>
                <a:cs typeface="Calibri" pitchFamily="34" charset="0"/>
              </a:rPr>
              <a:t>CAREER GUIDANCE FOR STUDENTS </a:t>
            </a:r>
          </a:p>
        </p:txBody>
      </p:sp>
      <p:graphicFrame>
        <p:nvGraphicFramePr>
          <p:cNvPr id="10" name="Table 9"/>
          <p:cNvGraphicFramePr>
            <a:graphicFrameLocks noGrp="1"/>
          </p:cNvGraphicFramePr>
          <p:nvPr>
            <p:extLst>
              <p:ext uri="{D42A27DB-BD31-4B8C-83A1-F6EECF244321}">
                <p14:modId xmlns:p14="http://schemas.microsoft.com/office/powerpoint/2010/main" val="2177790887"/>
              </p:ext>
            </p:extLst>
          </p:nvPr>
        </p:nvGraphicFramePr>
        <p:xfrm>
          <a:off x="284479" y="2895600"/>
          <a:ext cx="8348980" cy="1637624"/>
        </p:xfrm>
        <a:graphic>
          <a:graphicData uri="http://schemas.openxmlformats.org/drawingml/2006/table">
            <a:tbl>
              <a:tblPr firstRow="1" bandRow="1">
                <a:tableStyleId>{5DA37D80-6434-44D0-A028-1B22A696006F}</a:tableStyleId>
              </a:tblPr>
              <a:tblGrid>
                <a:gridCol w="80518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573012">
                <a:tc>
                  <a:txBody>
                    <a:bodyPr/>
                    <a:lstStyle/>
                    <a:p>
                      <a:pPr algn="ctr"/>
                      <a:r>
                        <a:rPr lang="en-IN" dirty="0">
                          <a:solidFill>
                            <a:srgbClr val="FF0000"/>
                          </a:solidFill>
                        </a:rPr>
                        <a:t>S.NO</a:t>
                      </a:r>
                    </a:p>
                  </a:txBody>
                  <a:tcPr/>
                </a:tc>
                <a:tc>
                  <a:txBody>
                    <a:bodyPr/>
                    <a:lstStyle/>
                    <a:p>
                      <a:pPr algn="ctr"/>
                      <a:r>
                        <a:rPr lang="en-IN" dirty="0">
                          <a:solidFill>
                            <a:srgbClr val="FF0000"/>
                          </a:solidFill>
                        </a:rPr>
                        <a:t>Name of the student</a:t>
                      </a:r>
                    </a:p>
                  </a:txBody>
                  <a:tcPr/>
                </a:tc>
                <a:tc>
                  <a:txBody>
                    <a:bodyPr/>
                    <a:lstStyle/>
                    <a:p>
                      <a:pPr algn="ctr"/>
                      <a:r>
                        <a:rPr lang="en-IN" dirty="0">
                          <a:solidFill>
                            <a:srgbClr val="FF0000"/>
                          </a:solidFill>
                        </a:rPr>
                        <a:t>Roll</a:t>
                      </a:r>
                      <a:r>
                        <a:rPr lang="en-IN" baseline="0" dirty="0">
                          <a:solidFill>
                            <a:srgbClr val="FF0000"/>
                          </a:solidFill>
                        </a:rPr>
                        <a:t> No. </a:t>
                      </a:r>
                      <a:endParaRPr lang="en-IN" dirty="0">
                        <a:solidFill>
                          <a:srgbClr val="FF0000"/>
                        </a:solidFill>
                      </a:endParaRPr>
                    </a:p>
                  </a:txBody>
                  <a:tcPr/>
                </a:tc>
                <a:tc>
                  <a:txBody>
                    <a:bodyPr/>
                    <a:lstStyle/>
                    <a:p>
                      <a:pPr algn="ctr"/>
                      <a:r>
                        <a:rPr lang="en-IN" dirty="0">
                          <a:solidFill>
                            <a:srgbClr val="FF0000"/>
                          </a:solidFill>
                        </a:rPr>
                        <a:t>Branch</a:t>
                      </a:r>
                    </a:p>
                  </a:txBody>
                  <a:tcPr/>
                </a:tc>
                <a:extLst>
                  <a:ext uri="{0D108BD9-81ED-4DB2-BD59-A6C34878D82A}">
                    <a16:rowId xmlns:a16="http://schemas.microsoft.com/office/drawing/2014/main" val="10000"/>
                  </a:ext>
                </a:extLst>
              </a:tr>
              <a:tr h="532306">
                <a:tc>
                  <a:txBody>
                    <a:bodyPr/>
                    <a:lstStyle/>
                    <a:p>
                      <a:pPr algn="ctr"/>
                      <a:r>
                        <a:rPr lang="en-US" dirty="0">
                          <a:solidFill>
                            <a:schemeClr val="bg1"/>
                          </a:solidFill>
                        </a:rPr>
                        <a:t>1</a:t>
                      </a:r>
                      <a:endParaRPr lang="en-IN" dirty="0">
                        <a:solidFill>
                          <a:schemeClr val="bg1"/>
                        </a:solidFill>
                      </a:endParaRPr>
                    </a:p>
                  </a:txBody>
                  <a:tcPr>
                    <a:solidFill>
                      <a:schemeClr val="tx1">
                        <a:alpha val="20000"/>
                      </a:schemeClr>
                    </a:solidFill>
                  </a:tcPr>
                </a:tc>
                <a:tc>
                  <a:txBody>
                    <a:bodyPr/>
                    <a:lstStyle/>
                    <a:p>
                      <a:r>
                        <a:rPr lang="en-US" dirty="0" err="1">
                          <a:solidFill>
                            <a:schemeClr val="bg1"/>
                          </a:solidFill>
                        </a:rPr>
                        <a:t>A.Vardhan</a:t>
                      </a:r>
                      <a:endParaRPr lang="en-IN" dirty="0">
                        <a:solidFill>
                          <a:schemeClr val="bg1"/>
                        </a:solidFill>
                      </a:endParaRPr>
                    </a:p>
                  </a:txBody>
                  <a:tcPr>
                    <a:solidFill>
                      <a:schemeClr val="tx1">
                        <a:alpha val="20000"/>
                      </a:schemeClr>
                    </a:solidFill>
                  </a:tcPr>
                </a:tc>
                <a:tc>
                  <a:txBody>
                    <a:bodyPr/>
                    <a:lstStyle/>
                    <a:p>
                      <a:r>
                        <a:rPr lang="en-IN" dirty="0">
                          <a:solidFill>
                            <a:schemeClr val="bg1"/>
                          </a:solidFill>
                        </a:rPr>
                        <a:t>21951A04P1</a:t>
                      </a:r>
                    </a:p>
                  </a:txBody>
                  <a:tcPr>
                    <a:solidFill>
                      <a:schemeClr val="tx1">
                        <a:alpha val="20000"/>
                      </a:schemeClr>
                    </a:solidFill>
                  </a:tcPr>
                </a:tc>
                <a:tc>
                  <a:txBody>
                    <a:bodyPr/>
                    <a:lstStyle/>
                    <a:p>
                      <a:r>
                        <a:rPr lang="en-US" dirty="0">
                          <a:solidFill>
                            <a:schemeClr val="bg1"/>
                          </a:solidFill>
                        </a:rPr>
                        <a:t>E</a:t>
                      </a:r>
                      <a:r>
                        <a:rPr lang="en-IN" dirty="0">
                          <a:solidFill>
                            <a:schemeClr val="bg1"/>
                          </a:solidFill>
                        </a:rPr>
                        <a:t>CE</a:t>
                      </a:r>
                    </a:p>
                  </a:txBody>
                  <a:tcPr>
                    <a:solidFill>
                      <a:schemeClr val="tx1">
                        <a:alpha val="20000"/>
                      </a:schemeClr>
                    </a:solidFill>
                  </a:tcPr>
                </a:tc>
                <a:extLst>
                  <a:ext uri="{0D108BD9-81ED-4DB2-BD59-A6C34878D82A}">
                    <a16:rowId xmlns:a16="http://schemas.microsoft.com/office/drawing/2014/main" val="10001"/>
                  </a:ext>
                </a:extLst>
              </a:tr>
              <a:tr h="532306">
                <a:tc>
                  <a:txBody>
                    <a:bodyPr/>
                    <a:lstStyle/>
                    <a:p>
                      <a:pPr algn="ctr"/>
                      <a:r>
                        <a:rPr lang="en-US" dirty="0">
                          <a:solidFill>
                            <a:schemeClr val="bg1"/>
                          </a:solidFill>
                        </a:rPr>
                        <a:t>2.</a:t>
                      </a:r>
                      <a:endParaRPr lang="en-IN" dirty="0">
                        <a:solidFill>
                          <a:schemeClr val="bg1"/>
                        </a:solidFill>
                      </a:endParaRPr>
                    </a:p>
                  </a:txBody>
                  <a:tcPr>
                    <a:solidFill>
                      <a:schemeClr val="tx1"/>
                    </a:solidFill>
                  </a:tcPr>
                </a:tc>
                <a:tc>
                  <a:txBody>
                    <a:bodyPr/>
                    <a:lstStyle/>
                    <a:p>
                      <a:r>
                        <a:rPr lang="en-US" dirty="0" err="1">
                          <a:solidFill>
                            <a:schemeClr val="bg1"/>
                          </a:solidFill>
                        </a:rPr>
                        <a:t>M.Vardhan</a:t>
                      </a:r>
                      <a:endParaRPr lang="en-IN" dirty="0">
                        <a:solidFill>
                          <a:schemeClr val="bg1"/>
                        </a:solidFill>
                      </a:endParaRPr>
                    </a:p>
                  </a:txBody>
                  <a:tcPr/>
                </a:tc>
                <a:tc>
                  <a:txBody>
                    <a:bodyPr/>
                    <a:lstStyle/>
                    <a:p>
                      <a:r>
                        <a:rPr lang="en-IN" dirty="0">
                          <a:solidFill>
                            <a:schemeClr val="bg2"/>
                          </a:solidFill>
                        </a:rPr>
                        <a:t>21951A04P2</a:t>
                      </a:r>
                    </a:p>
                  </a:txBody>
                  <a:tcPr/>
                </a:tc>
                <a:tc>
                  <a:txBody>
                    <a:bodyPr/>
                    <a:lstStyle/>
                    <a:p>
                      <a:r>
                        <a:rPr lang="en-US" dirty="0">
                          <a:solidFill>
                            <a:schemeClr val="bg1"/>
                          </a:solidFill>
                        </a:rPr>
                        <a:t>E</a:t>
                      </a:r>
                      <a:r>
                        <a:rPr lang="en-IN" dirty="0">
                          <a:solidFill>
                            <a:schemeClr val="bg1"/>
                          </a:solidFill>
                        </a:rPr>
                        <a:t>CE</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7" name="Rectangle 6"/>
          <p:cNvSpPr/>
          <p:nvPr/>
        </p:nvSpPr>
        <p:spPr>
          <a:xfrm>
            <a:off x="3048000" y="1752600"/>
            <a:ext cx="2920671" cy="2308324"/>
          </a:xfrm>
          <a:prstGeom prst="rect">
            <a:avLst/>
          </a:prstGeom>
        </p:spPr>
        <p:txBody>
          <a:bodyPr wrap="none">
            <a:spAutoFit/>
          </a:bodyPr>
          <a:lstStyle/>
          <a:p>
            <a:pPr algn="ctr"/>
            <a:r>
              <a:rPr lang="en-US" sz="3600" b="1" dirty="0">
                <a:solidFill>
                  <a:srgbClr val="0070C0"/>
                </a:solidFill>
                <a:latin typeface="Arial" pitchFamily="34" charset="0"/>
                <a:cs typeface="Arial" pitchFamily="34" charset="0"/>
              </a:rPr>
              <a:t> </a:t>
            </a:r>
          </a:p>
          <a:p>
            <a:pPr algn="ctr"/>
            <a:endParaRPr lang="en-US" sz="3600" b="1" dirty="0">
              <a:solidFill>
                <a:srgbClr val="0070C0"/>
              </a:solidFill>
              <a:latin typeface="Arial" pitchFamily="34" charset="0"/>
              <a:cs typeface="Arial" pitchFamily="34" charset="0"/>
            </a:endParaRPr>
          </a:p>
          <a:p>
            <a:pPr algn="ctr"/>
            <a:endParaRPr lang="en-US" sz="3600" b="1" dirty="0">
              <a:solidFill>
                <a:srgbClr val="0070C0"/>
              </a:solidFill>
              <a:latin typeface="Arial" pitchFamily="34" charset="0"/>
              <a:cs typeface="Arial" pitchFamily="34" charset="0"/>
            </a:endParaRPr>
          </a:p>
          <a:p>
            <a:pPr algn="ctr"/>
            <a:r>
              <a:rPr lang="en-US" sz="3600" b="1" dirty="0">
                <a:solidFill>
                  <a:srgbClr val="0070C0"/>
                </a:solidFill>
                <a:latin typeface="Arial" pitchFamily="34" charset="0"/>
                <a:cs typeface="Arial"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2</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PROBLEM STATEMENT</a:t>
            </a:r>
          </a:p>
          <a:p>
            <a:endParaRPr lang="en-US" sz="2800" b="1" dirty="0">
              <a:solidFill>
                <a:srgbClr val="FF0000"/>
              </a:solidFill>
              <a:latin typeface="Calibri" pitchFamily="34" charset="0"/>
              <a:cs typeface="Calibri"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6" name="TextBox 5">
            <a:extLst>
              <a:ext uri="{FF2B5EF4-FFF2-40B4-BE49-F238E27FC236}">
                <a16:creationId xmlns:a16="http://schemas.microsoft.com/office/drawing/2014/main" id="{CA071E4B-9018-EE4D-211D-80FD4971E699}"/>
              </a:ext>
            </a:extLst>
          </p:cNvPr>
          <p:cNvSpPr txBox="1"/>
          <p:nvPr/>
        </p:nvSpPr>
        <p:spPr>
          <a:xfrm>
            <a:off x="539552" y="1340768"/>
            <a:ext cx="8208912" cy="4801314"/>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bg1"/>
                </a:solidFill>
                <a:effectLst/>
                <a:latin typeface="ff2"/>
              </a:rPr>
              <a:t>Human face analysis constitutes one of the most important tasks in computer vision.</a:t>
            </a:r>
          </a:p>
          <a:p>
            <a:pPr marL="285750" indent="-285750" algn="l">
              <a:buFont typeface="Arial" panose="020B0604020202020204" pitchFamily="34" charset="0"/>
              <a:buChar char="•"/>
            </a:pPr>
            <a:endParaRPr lang="en-US" b="0" i="0" dirty="0">
              <a:solidFill>
                <a:schemeClr val="bg1"/>
              </a:solidFill>
              <a:effectLst/>
              <a:latin typeface="ff2"/>
            </a:endParaRPr>
          </a:p>
          <a:p>
            <a:pPr marL="285750" indent="-285750" algn="l">
              <a:buFont typeface="Arial" panose="020B0604020202020204" pitchFamily="34" charset="0"/>
              <a:buChar char="•"/>
            </a:pPr>
            <a:r>
              <a:rPr lang="en-US" dirty="0">
                <a:solidFill>
                  <a:schemeClr val="bg1"/>
                </a:solidFill>
                <a:latin typeface="ff2"/>
              </a:rPr>
              <a:t>T</a:t>
            </a:r>
            <a:r>
              <a:rPr lang="en-US" b="0" i="0" dirty="0">
                <a:solidFill>
                  <a:schemeClr val="bg1"/>
                </a:solidFill>
                <a:effectLst/>
                <a:latin typeface="ff2"/>
              </a:rPr>
              <a:t>he characterization of age, gender, facial attributes, expressions, garment, and even personality, to cite but a few, are crucial in several applications, like user identiﬁcation, social interaction, face tracking, and behavior recognition.</a:t>
            </a:r>
          </a:p>
          <a:p>
            <a:pPr marL="285750" indent="-285750" algn="l">
              <a:buFont typeface="Arial" panose="020B0604020202020204" pitchFamily="34" charset="0"/>
              <a:buChar char="•"/>
            </a:pPr>
            <a:endParaRPr lang="en-US" dirty="0">
              <a:solidFill>
                <a:schemeClr val="bg1"/>
              </a:solidFill>
              <a:latin typeface="ff2"/>
            </a:endParaRPr>
          </a:p>
          <a:p>
            <a:pPr marL="285750" indent="-285750" algn="l">
              <a:buFont typeface="Arial" panose="020B0604020202020204" pitchFamily="34" charset="0"/>
              <a:buChar char="•"/>
            </a:pPr>
            <a:r>
              <a:rPr lang="en-US" b="0" i="0" dirty="0">
                <a:solidFill>
                  <a:schemeClr val="bg1"/>
                </a:solidFill>
                <a:effectLst/>
                <a:latin typeface="ff2"/>
              </a:rPr>
              <a:t>Face analysis in images in the wild still pose a challenge for automatic age and gender recognition tasks, mainly due to their high variability in resolution, deformation, and occlusion.</a:t>
            </a:r>
          </a:p>
          <a:p>
            <a:pPr marL="285750" indent="-285750" algn="l">
              <a:buFont typeface="Arial" panose="020B0604020202020204" pitchFamily="34" charset="0"/>
              <a:buChar char="•"/>
            </a:pPr>
            <a:endParaRPr lang="en-US" dirty="0">
              <a:solidFill>
                <a:schemeClr val="bg1"/>
              </a:solidFill>
              <a:latin typeface="ff2"/>
            </a:endParaRPr>
          </a:p>
          <a:p>
            <a:pPr marL="285750" indent="-285750" algn="l">
              <a:buFont typeface="Arial" panose="020B0604020202020204" pitchFamily="34" charset="0"/>
              <a:buChar char="•"/>
            </a:pPr>
            <a:r>
              <a:rPr lang="en-US" b="0" i="0" dirty="0">
                <a:solidFill>
                  <a:schemeClr val="bg1"/>
                </a:solidFill>
                <a:effectLst/>
                <a:latin typeface="STIXGeneral-Regular"/>
              </a:rPr>
              <a:t>Age and gender predictions of unfiltered faces classify unconstrained real-world facial images into predefined age and gender. Significant improvements have been made in this research area due to its usefulness in intelligent real-world applications.</a:t>
            </a:r>
            <a:endParaRPr lang="en-US" b="0" i="0" dirty="0">
              <a:solidFill>
                <a:schemeClr val="bg1"/>
              </a:solidFill>
              <a:effectLst/>
              <a:latin typeface="ff2"/>
            </a:endParaRPr>
          </a:p>
          <a:p>
            <a:pPr marL="285750" indent="-285750" algn="l">
              <a:buFont typeface="Arial" panose="020B0604020202020204" pitchFamily="34" charset="0"/>
              <a:buChar char="•"/>
            </a:pPr>
            <a:endParaRPr lang="en-US" b="0" i="0" dirty="0">
              <a:solidFill>
                <a:schemeClr val="bg1"/>
              </a:solidFill>
              <a:effectLst/>
              <a:latin typeface="ff2"/>
            </a:endParaRPr>
          </a:p>
          <a:p>
            <a:pPr marL="285750" indent="-285750" algn="l">
              <a:buFont typeface="Arial" panose="020B0604020202020204" pitchFamily="34" charset="0"/>
              <a:buChar char="•"/>
            </a:pPr>
            <a:endParaRPr lang="en-US" b="0" i="0" dirty="0">
              <a:solidFill>
                <a:schemeClr val="bg1"/>
              </a:solidFill>
              <a:effectLst/>
              <a:latin typeface="ff2"/>
            </a:endParaRPr>
          </a:p>
        </p:txBody>
      </p:sp>
    </p:spTree>
    <p:extLst>
      <p:ext uri="{BB962C8B-B14F-4D97-AF65-F5344CB8AC3E}">
        <p14:creationId xmlns:p14="http://schemas.microsoft.com/office/powerpoint/2010/main" val="172721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3</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PROPOSED SOLUTION</a:t>
            </a:r>
          </a:p>
          <a:p>
            <a:endParaRPr lang="en-US" sz="2800" b="1" dirty="0">
              <a:solidFill>
                <a:srgbClr val="FF0000"/>
              </a:solidFill>
              <a:latin typeface="Calibri" pitchFamily="34" charset="0"/>
              <a:cs typeface="Calibri"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5" name="TextBox 4">
            <a:extLst>
              <a:ext uri="{FF2B5EF4-FFF2-40B4-BE49-F238E27FC236}">
                <a16:creationId xmlns:a16="http://schemas.microsoft.com/office/drawing/2014/main" id="{A29F8DCD-0058-3559-E8D2-02BEA3342B12}"/>
              </a:ext>
            </a:extLst>
          </p:cNvPr>
          <p:cNvSpPr txBox="1"/>
          <p:nvPr/>
        </p:nvSpPr>
        <p:spPr>
          <a:xfrm>
            <a:off x="395536" y="1194899"/>
            <a:ext cx="8305800" cy="4801314"/>
          </a:xfrm>
          <a:prstGeom prst="rect">
            <a:avLst/>
          </a:prstGeom>
          <a:noFill/>
        </p:spPr>
        <p:txBody>
          <a:bodyPr wrap="square">
            <a:spAutoFit/>
          </a:bodyPr>
          <a:lstStyle/>
          <a:p>
            <a:pPr marL="285750" indent="-285750">
              <a:buFont typeface="Arial" panose="020B0604020202020204" pitchFamily="34" charset="0"/>
              <a:buChar char="•"/>
            </a:pPr>
            <a:endParaRPr lang="en-US" b="0" i="0" dirty="0">
              <a:solidFill>
                <a:schemeClr val="bg1"/>
              </a:solidFill>
              <a:effectLst/>
              <a:latin typeface="STIXGeneral-Regular"/>
            </a:endParaRP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endParaRPr lang="en-US" b="0" i="0" dirty="0">
              <a:solidFill>
                <a:schemeClr val="bg1"/>
              </a:solidFill>
              <a:effectLst/>
              <a:latin typeface="STIXGeneral-Regular"/>
            </a:endParaRP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endParaRPr lang="en-US" b="0" i="0" dirty="0">
              <a:solidFill>
                <a:schemeClr val="bg1"/>
              </a:solidFill>
              <a:effectLst/>
              <a:latin typeface="STIXGeneral-Regular"/>
            </a:endParaRP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endParaRPr lang="en-US" b="0" i="0" dirty="0">
              <a:solidFill>
                <a:schemeClr val="bg1"/>
              </a:solidFill>
              <a:effectLst/>
              <a:latin typeface="STIXGeneral-Regular"/>
            </a:endParaRP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endParaRPr lang="en-US" b="0" i="0" dirty="0">
              <a:solidFill>
                <a:schemeClr val="bg1"/>
              </a:solidFill>
              <a:effectLst/>
              <a:latin typeface="STIXGeneral-Regular"/>
            </a:endParaRP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endParaRPr lang="en-US" b="0" i="0" dirty="0">
              <a:solidFill>
                <a:schemeClr val="bg1"/>
              </a:solidFill>
              <a:effectLst/>
              <a:latin typeface="STIXGeneral-Regular"/>
            </a:endParaRPr>
          </a:p>
          <a:p>
            <a:pPr marL="285750" indent="-285750">
              <a:buFont typeface="Arial" panose="020B0604020202020204" pitchFamily="34" charset="0"/>
              <a:buChar char="•"/>
            </a:pPr>
            <a:r>
              <a:rPr lang="en-US" b="0" i="0" dirty="0">
                <a:solidFill>
                  <a:schemeClr val="bg1"/>
                </a:solidFill>
                <a:effectLst/>
                <a:latin typeface="STIXGeneral-Regular"/>
              </a:rPr>
              <a:t>Facial analysis has gained much recognition in the computer vision community.</a:t>
            </a: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r>
              <a:rPr lang="en-US" b="0" i="0" dirty="0">
                <a:solidFill>
                  <a:schemeClr val="bg1"/>
                </a:solidFill>
                <a:effectLst/>
                <a:latin typeface="STIXGeneral-Regular"/>
              </a:rPr>
              <a:t>Human’s face contains features that determine identity, age, gender, emotions, and the ethnicity of people. </a:t>
            </a: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endParaRPr lang="en-US" dirty="0">
              <a:solidFill>
                <a:schemeClr val="bg1"/>
              </a:solidFill>
              <a:latin typeface="STIXGeneral-Regular"/>
            </a:endParaRPr>
          </a:p>
        </p:txBody>
      </p:sp>
      <p:pic>
        <p:nvPicPr>
          <p:cNvPr id="4" name="Picture 3">
            <a:extLst>
              <a:ext uri="{FF2B5EF4-FFF2-40B4-BE49-F238E27FC236}">
                <a16:creationId xmlns:a16="http://schemas.microsoft.com/office/drawing/2014/main" id="{A0103135-9884-DDCE-739D-B1EEBC513CE7}"/>
              </a:ext>
            </a:extLst>
          </p:cNvPr>
          <p:cNvPicPr>
            <a:picLocks noChangeAspect="1"/>
          </p:cNvPicPr>
          <p:nvPr/>
        </p:nvPicPr>
        <p:blipFill>
          <a:blip r:embed="rId3"/>
          <a:stretch>
            <a:fillRect/>
          </a:stretch>
        </p:blipFill>
        <p:spPr>
          <a:xfrm>
            <a:off x="1835696" y="1052736"/>
            <a:ext cx="5544616" cy="30995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4</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PROPOSED SOLUTION</a:t>
            </a:r>
          </a:p>
          <a:p>
            <a:endParaRPr lang="en-US" sz="2800" b="1" dirty="0">
              <a:solidFill>
                <a:srgbClr val="FF0000"/>
              </a:solidFill>
              <a:latin typeface="Calibri" pitchFamily="34" charset="0"/>
              <a:cs typeface="Calibri"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5" name="TextBox 4">
            <a:extLst>
              <a:ext uri="{FF2B5EF4-FFF2-40B4-BE49-F238E27FC236}">
                <a16:creationId xmlns:a16="http://schemas.microsoft.com/office/drawing/2014/main" id="{A29F8DCD-0058-3559-E8D2-02BEA3342B12}"/>
              </a:ext>
            </a:extLst>
          </p:cNvPr>
          <p:cNvSpPr txBox="1"/>
          <p:nvPr/>
        </p:nvSpPr>
        <p:spPr>
          <a:xfrm>
            <a:off x="395536" y="1194899"/>
            <a:ext cx="8305800" cy="3416320"/>
          </a:xfrm>
          <a:prstGeom prst="rect">
            <a:avLst/>
          </a:prstGeom>
          <a:noFill/>
        </p:spPr>
        <p:txBody>
          <a:bodyPr wrap="square">
            <a:spAutoFit/>
          </a:bodyPr>
          <a:lstStyle/>
          <a:p>
            <a:endParaRPr lang="en-US" dirty="0">
              <a:solidFill>
                <a:schemeClr val="bg1"/>
              </a:solidFill>
              <a:latin typeface="STIXGeneral-Regular"/>
            </a:endParaRPr>
          </a:p>
          <a:p>
            <a:pPr marL="285750" indent="-285750">
              <a:buFont typeface="Arial" panose="020B0604020202020204" pitchFamily="34" charset="0"/>
              <a:buChar char="•"/>
            </a:pPr>
            <a:r>
              <a:rPr lang="en-US" b="0" i="0" dirty="0">
                <a:solidFill>
                  <a:schemeClr val="bg1"/>
                </a:solidFill>
                <a:effectLst/>
                <a:latin typeface="STIXGeneral-Regular"/>
              </a:rPr>
              <a:t>Among these features, age and gender classification can be especially helpful in several real-world applications including security and video surveillance, electronic customer relationship management, biometrics, electronic vending machines, human-computer interaction, entertainment, cosmetology, and forensic art.</a:t>
            </a: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r>
              <a:rPr lang="en-US" b="0" i="0" dirty="0">
                <a:solidFill>
                  <a:schemeClr val="bg1"/>
                </a:solidFill>
                <a:effectLst/>
                <a:latin typeface="STIXGeneral-Regular"/>
              </a:rPr>
              <a:t>The images in these categories have some variations in appearance, noise, pose, and lighting which may affect the ability of those manually designed computer vision methods to accurately classify the age and gender of the images.</a:t>
            </a: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r>
              <a:rPr lang="en-US" b="0" i="0" dirty="0">
                <a:solidFill>
                  <a:schemeClr val="bg1"/>
                </a:solidFill>
                <a:effectLst/>
                <a:latin typeface="STIXGeneral-Regular"/>
              </a:rPr>
              <a:t>We formulate the age and gender classifications task as a classification problem in which the CNN model learns to predict the age and gender from a face image.</a:t>
            </a:r>
            <a:endParaRPr lang="en-IN" dirty="0">
              <a:solidFill>
                <a:schemeClr val="bg1"/>
              </a:solidFill>
            </a:endParaRPr>
          </a:p>
        </p:txBody>
      </p:sp>
    </p:spTree>
    <p:extLst>
      <p:ext uri="{BB962C8B-B14F-4D97-AF65-F5344CB8AC3E}">
        <p14:creationId xmlns:p14="http://schemas.microsoft.com/office/powerpoint/2010/main" val="339576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5</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PROOF OF CONCEPT/PROTOTYPE DETAILS</a:t>
            </a:r>
          </a:p>
          <a:p>
            <a:endParaRPr lang="en-US" sz="2800" b="1" dirty="0">
              <a:solidFill>
                <a:srgbClr val="FF0000"/>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8" name="TextBox 7">
            <a:extLst>
              <a:ext uri="{FF2B5EF4-FFF2-40B4-BE49-F238E27FC236}">
                <a16:creationId xmlns:a16="http://schemas.microsoft.com/office/drawing/2014/main" id="{722B4CB4-527A-F54A-8C59-9083B231EC08}"/>
              </a:ext>
            </a:extLst>
          </p:cNvPr>
          <p:cNvSpPr txBox="1"/>
          <p:nvPr/>
        </p:nvSpPr>
        <p:spPr>
          <a:xfrm>
            <a:off x="395536" y="1184690"/>
            <a:ext cx="8305800" cy="3970318"/>
          </a:xfrm>
          <a:prstGeom prst="rect">
            <a:avLst/>
          </a:prstGeom>
          <a:noFill/>
        </p:spPr>
        <p:txBody>
          <a:bodyPr wrap="square">
            <a:spAutoFit/>
          </a:bodyPr>
          <a:lstStyle/>
          <a:p>
            <a:pPr algn="l" fontAlgn="base">
              <a:buFont typeface="Arial" panose="020B0604020202020204" pitchFamily="34" charset="0"/>
              <a:buChar char="•"/>
            </a:pPr>
            <a:r>
              <a:rPr lang="en-IN" b="0" i="0" dirty="0" err="1">
                <a:solidFill>
                  <a:schemeClr val="bg1"/>
                </a:solidFill>
                <a:effectLst/>
                <a:latin typeface="Georgia" panose="02040502050405020303" pitchFamily="18" charset="0"/>
              </a:rPr>
              <a:t>opencv_face_detector.pbtxt</a:t>
            </a:r>
            <a:endParaRPr lang="en-IN" b="0" i="0" dirty="0">
              <a:solidFill>
                <a:schemeClr val="bg1"/>
              </a:solidFill>
              <a:effectLst/>
              <a:latin typeface="Georgia" panose="02040502050405020303" pitchFamily="18" charset="0"/>
            </a:endParaRPr>
          </a:p>
          <a:p>
            <a:pPr algn="l" fontAlgn="base">
              <a:buFont typeface="Arial" panose="020B0604020202020204" pitchFamily="34" charset="0"/>
              <a:buChar char="•"/>
            </a:pPr>
            <a:r>
              <a:rPr lang="en-IN" b="0" i="0" dirty="0">
                <a:solidFill>
                  <a:schemeClr val="bg1"/>
                </a:solidFill>
                <a:effectLst/>
                <a:latin typeface="Georgia" panose="02040502050405020303" pitchFamily="18" charset="0"/>
              </a:rPr>
              <a:t>opencv_face_detector_uint8.pb</a:t>
            </a:r>
          </a:p>
          <a:p>
            <a:pPr algn="l" fontAlgn="base">
              <a:buFont typeface="Arial" panose="020B0604020202020204" pitchFamily="34" charset="0"/>
              <a:buChar char="•"/>
            </a:pPr>
            <a:r>
              <a:rPr lang="en-IN" b="0" i="0" dirty="0" err="1">
                <a:solidFill>
                  <a:schemeClr val="bg1"/>
                </a:solidFill>
                <a:effectLst/>
                <a:latin typeface="Georgia" panose="02040502050405020303" pitchFamily="18" charset="0"/>
              </a:rPr>
              <a:t>age_deploy.prototxt</a:t>
            </a:r>
            <a:endParaRPr lang="en-IN" b="0" i="0" dirty="0">
              <a:solidFill>
                <a:schemeClr val="bg1"/>
              </a:solidFill>
              <a:effectLst/>
              <a:latin typeface="Georgia" panose="02040502050405020303" pitchFamily="18" charset="0"/>
            </a:endParaRPr>
          </a:p>
          <a:p>
            <a:pPr algn="l" fontAlgn="base">
              <a:buFont typeface="Arial" panose="020B0604020202020204" pitchFamily="34" charset="0"/>
              <a:buChar char="•"/>
            </a:pPr>
            <a:r>
              <a:rPr lang="en-IN" b="0" i="0" dirty="0" err="1">
                <a:solidFill>
                  <a:schemeClr val="bg1"/>
                </a:solidFill>
                <a:effectLst/>
                <a:latin typeface="Georgia" panose="02040502050405020303" pitchFamily="18" charset="0"/>
              </a:rPr>
              <a:t>age_net.caffemodel</a:t>
            </a:r>
            <a:endParaRPr lang="en-IN" b="0" i="0" dirty="0">
              <a:solidFill>
                <a:schemeClr val="bg1"/>
              </a:solidFill>
              <a:effectLst/>
              <a:latin typeface="Georgia" panose="02040502050405020303" pitchFamily="18" charset="0"/>
            </a:endParaRPr>
          </a:p>
          <a:p>
            <a:pPr algn="l" fontAlgn="base">
              <a:buFont typeface="Arial" panose="020B0604020202020204" pitchFamily="34" charset="0"/>
              <a:buChar char="•"/>
            </a:pPr>
            <a:r>
              <a:rPr lang="en-IN" b="0" i="0" dirty="0" err="1">
                <a:solidFill>
                  <a:schemeClr val="bg1"/>
                </a:solidFill>
                <a:effectLst/>
                <a:latin typeface="Georgia" panose="02040502050405020303" pitchFamily="18" charset="0"/>
              </a:rPr>
              <a:t>gender_deploy.prototxt</a:t>
            </a:r>
            <a:endParaRPr lang="en-IN" b="0" i="0" dirty="0">
              <a:solidFill>
                <a:schemeClr val="bg1"/>
              </a:solidFill>
              <a:effectLst/>
              <a:latin typeface="Georgia" panose="02040502050405020303" pitchFamily="18" charset="0"/>
            </a:endParaRPr>
          </a:p>
          <a:p>
            <a:pPr algn="l" fontAlgn="base">
              <a:buFont typeface="Arial" panose="020B0604020202020204" pitchFamily="34" charset="0"/>
              <a:buChar char="•"/>
            </a:pPr>
            <a:r>
              <a:rPr lang="en-IN" b="0" i="0" dirty="0" err="1">
                <a:solidFill>
                  <a:schemeClr val="bg1"/>
                </a:solidFill>
                <a:effectLst/>
                <a:latin typeface="Georgia" panose="02040502050405020303" pitchFamily="18" charset="0"/>
              </a:rPr>
              <a:t>gender_net.caffemodel</a:t>
            </a:r>
            <a:endParaRPr lang="en-IN" b="0" i="0" dirty="0">
              <a:solidFill>
                <a:schemeClr val="bg1"/>
              </a:solidFill>
              <a:effectLst/>
              <a:latin typeface="Georgia" panose="02040502050405020303" pitchFamily="18" charset="0"/>
            </a:endParaRPr>
          </a:p>
          <a:p>
            <a:pPr algn="l" fontAlgn="base">
              <a:buFont typeface="Arial" panose="020B0604020202020204" pitchFamily="34" charset="0"/>
              <a:buChar char="•"/>
            </a:pPr>
            <a:endParaRPr lang="en-IN" dirty="0">
              <a:solidFill>
                <a:schemeClr val="bg1"/>
              </a:solidFill>
              <a:latin typeface="Georgia" panose="02040502050405020303" pitchFamily="18" charset="0"/>
            </a:endParaRPr>
          </a:p>
          <a:p>
            <a:pPr algn="l" fontAlgn="base">
              <a:buFont typeface="Arial" panose="020B0604020202020204" pitchFamily="34" charset="0"/>
              <a:buChar char="•"/>
            </a:pPr>
            <a:r>
              <a:rPr lang="en-US" b="0" i="0" dirty="0">
                <a:solidFill>
                  <a:schemeClr val="bg1"/>
                </a:solidFill>
                <a:effectLst/>
                <a:latin typeface="Georgia" panose="02040502050405020303" pitchFamily="18" charset="0"/>
              </a:rPr>
              <a:t>For face detection, we have a .pb file- this is a </a:t>
            </a:r>
            <a:r>
              <a:rPr lang="en-US" b="0" i="0" dirty="0" err="1">
                <a:solidFill>
                  <a:schemeClr val="bg1"/>
                </a:solidFill>
                <a:effectLst/>
                <a:latin typeface="Georgia" panose="02040502050405020303" pitchFamily="18" charset="0"/>
              </a:rPr>
              <a:t>protobuf</a:t>
            </a:r>
            <a:r>
              <a:rPr lang="en-US" b="0" i="0" dirty="0">
                <a:solidFill>
                  <a:schemeClr val="bg1"/>
                </a:solidFill>
                <a:effectLst/>
                <a:latin typeface="Georgia" panose="02040502050405020303" pitchFamily="18" charset="0"/>
              </a:rPr>
              <a:t> file (protocol buffer); it holds the graph definition and the trained weights of the model. We can use this to run the trained model. And while a .pb file holds the </a:t>
            </a:r>
            <a:r>
              <a:rPr lang="en-US" b="0" i="0" dirty="0" err="1">
                <a:solidFill>
                  <a:schemeClr val="bg1"/>
                </a:solidFill>
                <a:effectLst/>
                <a:latin typeface="Georgia" panose="02040502050405020303" pitchFamily="18" charset="0"/>
              </a:rPr>
              <a:t>protobuf</a:t>
            </a:r>
            <a:r>
              <a:rPr lang="en-US" b="0" i="0" dirty="0">
                <a:solidFill>
                  <a:schemeClr val="bg1"/>
                </a:solidFill>
                <a:effectLst/>
                <a:latin typeface="Georgia" panose="02040502050405020303" pitchFamily="18" charset="0"/>
              </a:rPr>
              <a:t> in binary format, one with the .</a:t>
            </a:r>
            <a:r>
              <a:rPr lang="en-US" b="0" i="0" dirty="0" err="1">
                <a:solidFill>
                  <a:schemeClr val="bg1"/>
                </a:solidFill>
                <a:effectLst/>
                <a:latin typeface="Georgia" panose="02040502050405020303" pitchFamily="18" charset="0"/>
              </a:rPr>
              <a:t>pbtxt</a:t>
            </a:r>
            <a:r>
              <a:rPr lang="en-US" b="0" i="0" dirty="0">
                <a:solidFill>
                  <a:schemeClr val="bg1"/>
                </a:solidFill>
                <a:effectLst/>
                <a:latin typeface="Georgia" panose="02040502050405020303" pitchFamily="18" charset="0"/>
              </a:rPr>
              <a:t> extension holds it in text format. These are TensorFlow files. For age and gender, the .</a:t>
            </a:r>
            <a:r>
              <a:rPr lang="en-US" b="0" i="0" dirty="0" err="1">
                <a:solidFill>
                  <a:schemeClr val="bg1"/>
                </a:solidFill>
                <a:effectLst/>
                <a:latin typeface="Georgia" panose="02040502050405020303" pitchFamily="18" charset="0"/>
              </a:rPr>
              <a:t>prototxt</a:t>
            </a:r>
            <a:r>
              <a:rPr lang="en-US" b="0" i="0" dirty="0">
                <a:solidFill>
                  <a:schemeClr val="bg1"/>
                </a:solidFill>
                <a:effectLst/>
                <a:latin typeface="Georgia" panose="02040502050405020303" pitchFamily="18" charset="0"/>
              </a:rPr>
              <a:t> files describe the network configuration and the .</a:t>
            </a:r>
            <a:r>
              <a:rPr lang="en-US" b="0" i="0" dirty="0" err="1">
                <a:solidFill>
                  <a:schemeClr val="bg1"/>
                </a:solidFill>
                <a:effectLst/>
                <a:latin typeface="Georgia" panose="02040502050405020303" pitchFamily="18" charset="0"/>
              </a:rPr>
              <a:t>caffemodel</a:t>
            </a:r>
            <a:r>
              <a:rPr lang="en-US" b="0" i="0" dirty="0">
                <a:solidFill>
                  <a:schemeClr val="bg1"/>
                </a:solidFill>
                <a:effectLst/>
                <a:latin typeface="Georgia" panose="02040502050405020303" pitchFamily="18" charset="0"/>
              </a:rPr>
              <a:t> file defines the internal states of the parameters of the layers.</a:t>
            </a:r>
            <a:endParaRPr lang="en-IN" b="0" i="0" dirty="0">
              <a:solidFill>
                <a:schemeClr val="bg1"/>
              </a:solidFill>
              <a:effectLst/>
              <a:latin typeface="Georgia" panose="020405020504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6</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PROOF OF CONCEPT/PROTOTYPE DETAILS</a:t>
            </a:r>
          </a:p>
          <a:p>
            <a:endParaRPr lang="en-US" sz="2800" b="1" dirty="0">
              <a:solidFill>
                <a:srgbClr val="FF0000"/>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pic>
        <p:nvPicPr>
          <p:cNvPr id="5" name="Picture 4">
            <a:extLst>
              <a:ext uri="{FF2B5EF4-FFF2-40B4-BE49-F238E27FC236}">
                <a16:creationId xmlns:a16="http://schemas.microsoft.com/office/drawing/2014/main" id="{0647370D-B8A2-84A3-0DF5-330EDA9F583F}"/>
              </a:ext>
            </a:extLst>
          </p:cNvPr>
          <p:cNvPicPr>
            <a:picLocks noChangeAspect="1"/>
          </p:cNvPicPr>
          <p:nvPr/>
        </p:nvPicPr>
        <p:blipFill>
          <a:blip r:embed="rId3"/>
          <a:stretch>
            <a:fillRect/>
          </a:stretch>
        </p:blipFill>
        <p:spPr>
          <a:xfrm>
            <a:off x="395536" y="1194899"/>
            <a:ext cx="8171706" cy="4413573"/>
          </a:xfrm>
          <a:prstGeom prst="rect">
            <a:avLst/>
          </a:prstGeom>
        </p:spPr>
      </p:pic>
    </p:spTree>
    <p:extLst>
      <p:ext uri="{BB962C8B-B14F-4D97-AF65-F5344CB8AC3E}">
        <p14:creationId xmlns:p14="http://schemas.microsoft.com/office/powerpoint/2010/main" val="208170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7</a:t>
            </a:fld>
            <a:endParaRPr lang="en-US"/>
          </a:p>
        </p:txBody>
      </p:sp>
      <p:sp>
        <p:nvSpPr>
          <p:cNvPr id="9" name="Rectangle 6"/>
          <p:cNvSpPr>
            <a:spLocks noChangeArrowheads="1"/>
          </p:cNvSpPr>
          <p:nvPr/>
        </p:nvSpPr>
        <p:spPr bwMode="auto">
          <a:xfrm>
            <a:off x="0" y="240792"/>
            <a:ext cx="8305800" cy="923330"/>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VALUE PROPOSITION</a:t>
            </a:r>
          </a:p>
          <a:p>
            <a:endParaRPr lang="en-US" sz="2800" b="1" dirty="0">
              <a:solidFill>
                <a:srgbClr val="FF0000"/>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5" name="TextBox 4">
            <a:extLst>
              <a:ext uri="{FF2B5EF4-FFF2-40B4-BE49-F238E27FC236}">
                <a16:creationId xmlns:a16="http://schemas.microsoft.com/office/drawing/2014/main" id="{22E2C815-62E7-C9E1-2C72-7B05707C9C79}"/>
              </a:ext>
            </a:extLst>
          </p:cNvPr>
          <p:cNvSpPr txBox="1"/>
          <p:nvPr/>
        </p:nvSpPr>
        <p:spPr>
          <a:xfrm>
            <a:off x="467544" y="1268760"/>
            <a:ext cx="7992888" cy="286232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STIXGeneral-Regular"/>
              </a:rPr>
              <a:t>T</a:t>
            </a:r>
            <a:r>
              <a:rPr lang="en-US" i="0" dirty="0">
                <a:solidFill>
                  <a:schemeClr val="bg1"/>
                </a:solidFill>
                <a:effectLst/>
                <a:latin typeface="STIXGeneral-Regular"/>
              </a:rPr>
              <a:t>he proposed deeply learned classifiers for age group and gender classification of unfiltered real-life face images.</a:t>
            </a:r>
          </a:p>
          <a:p>
            <a:pPr marL="285750" indent="-285750">
              <a:buFont typeface="Arial" panose="020B0604020202020204" pitchFamily="34" charset="0"/>
              <a:buChar char="•"/>
            </a:pPr>
            <a:endParaRPr lang="en-US" dirty="0">
              <a:solidFill>
                <a:schemeClr val="bg1"/>
              </a:solidFill>
              <a:latin typeface="STIXGeneral-Regular"/>
            </a:endParaRPr>
          </a:p>
          <a:p>
            <a:pPr marL="285750" indent="-285750" algn="l">
              <a:buFont typeface="Arial" panose="020B0604020202020204" pitchFamily="34" charset="0"/>
              <a:buChar char="•"/>
            </a:pPr>
            <a:r>
              <a:rPr lang="en-US" i="0" dirty="0">
                <a:solidFill>
                  <a:schemeClr val="bg1"/>
                </a:solidFill>
                <a:effectLst/>
                <a:latin typeface="Plusjakartadisplay"/>
              </a:rPr>
              <a:t>Age detection and gender detection have many different uses. For example, in-store and front-of-shop age detection and gender detection are very effective even in retail businesses. By using these technologies, businesses can identify customer segments, change or develop marketing strategies according to this segment, and change their product range.</a:t>
            </a:r>
          </a:p>
          <a:p>
            <a:pPr marL="285750" indent="-285750" algn="l">
              <a:buFont typeface="Arial" panose="020B0604020202020204" pitchFamily="34" charset="0"/>
              <a:buChar char="•"/>
            </a:pPr>
            <a:endParaRPr lang="en-US" i="0" dirty="0">
              <a:solidFill>
                <a:schemeClr val="bg1"/>
              </a:solidFill>
              <a:effectLst/>
              <a:latin typeface="Plusjakartadisplay"/>
            </a:endParaRPr>
          </a:p>
          <a:p>
            <a:endParaRPr lang="en-IN" dirty="0">
              <a:solidFill>
                <a:schemeClr val="bg1"/>
              </a:solidFill>
            </a:endParaRPr>
          </a:p>
        </p:txBody>
      </p:sp>
      <p:pic>
        <p:nvPicPr>
          <p:cNvPr id="3" name="Picture 2">
            <a:extLst>
              <a:ext uri="{FF2B5EF4-FFF2-40B4-BE49-F238E27FC236}">
                <a16:creationId xmlns:a16="http://schemas.microsoft.com/office/drawing/2014/main" id="{D6D562AE-F936-1DB0-BE72-DBA04C5799D3}"/>
              </a:ext>
            </a:extLst>
          </p:cNvPr>
          <p:cNvPicPr>
            <a:picLocks noChangeAspect="1"/>
          </p:cNvPicPr>
          <p:nvPr/>
        </p:nvPicPr>
        <p:blipFill>
          <a:blip r:embed="rId3"/>
          <a:stretch>
            <a:fillRect/>
          </a:stretch>
        </p:blipFill>
        <p:spPr>
          <a:xfrm>
            <a:off x="1902904" y="3789040"/>
            <a:ext cx="4499992" cy="2531246"/>
          </a:xfrm>
          <a:prstGeom prst="rect">
            <a:avLst/>
          </a:prstGeom>
        </p:spPr>
      </p:pic>
    </p:spTree>
    <p:extLst>
      <p:ext uri="{BB962C8B-B14F-4D97-AF65-F5344CB8AC3E}">
        <p14:creationId xmlns:p14="http://schemas.microsoft.com/office/powerpoint/2010/main" val="272608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8</a:t>
            </a:fld>
            <a:endParaRPr lang="en-US"/>
          </a:p>
        </p:txBody>
      </p:sp>
      <p:sp>
        <p:nvSpPr>
          <p:cNvPr id="9" name="Rectangle 6"/>
          <p:cNvSpPr>
            <a:spLocks noChangeArrowheads="1"/>
          </p:cNvSpPr>
          <p:nvPr/>
        </p:nvSpPr>
        <p:spPr bwMode="auto">
          <a:xfrm>
            <a:off x="0" y="240792"/>
            <a:ext cx="8305800" cy="923330"/>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VALUE PROPOSITION</a:t>
            </a:r>
          </a:p>
          <a:p>
            <a:endParaRPr lang="en-US" sz="2800" b="1" dirty="0">
              <a:solidFill>
                <a:srgbClr val="FF0000"/>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5" name="TextBox 4">
            <a:extLst>
              <a:ext uri="{FF2B5EF4-FFF2-40B4-BE49-F238E27FC236}">
                <a16:creationId xmlns:a16="http://schemas.microsoft.com/office/drawing/2014/main" id="{22E2C815-62E7-C9E1-2C72-7B05707C9C79}"/>
              </a:ext>
            </a:extLst>
          </p:cNvPr>
          <p:cNvSpPr txBox="1"/>
          <p:nvPr/>
        </p:nvSpPr>
        <p:spPr>
          <a:xfrm>
            <a:off x="467544" y="1268760"/>
            <a:ext cx="7992888" cy="2031325"/>
          </a:xfrm>
          <a:prstGeom prst="rect">
            <a:avLst/>
          </a:prstGeom>
          <a:noFill/>
        </p:spPr>
        <p:txBody>
          <a:bodyPr wrap="square">
            <a:spAutoFit/>
          </a:bodyPr>
          <a:lstStyle/>
          <a:p>
            <a:pPr algn="l"/>
            <a:endParaRPr lang="en-US" i="0" dirty="0">
              <a:solidFill>
                <a:schemeClr val="bg1"/>
              </a:solidFill>
              <a:effectLst/>
              <a:latin typeface="Plusjakartadisplay"/>
            </a:endParaRPr>
          </a:p>
          <a:p>
            <a:pPr marL="285750" indent="-285750" algn="l">
              <a:buFont typeface="Arial" panose="020B0604020202020204" pitchFamily="34" charset="0"/>
              <a:buChar char="•"/>
            </a:pPr>
            <a:r>
              <a:rPr lang="en-US" i="0" dirty="0">
                <a:solidFill>
                  <a:schemeClr val="bg1"/>
                </a:solidFill>
                <a:effectLst/>
                <a:latin typeface="Plusjakartadisplay"/>
              </a:rPr>
              <a:t>For example, some software can detect the age range of users passing by a business and suggest advertisements that will affect this age range. It is possible to use age detection and gender detection not only for sales purposes but also for security purposes because algorithms can make more accurate age and gender determinations than humans.</a:t>
            </a:r>
          </a:p>
          <a:p>
            <a:pPr marL="285750" indent="-285750">
              <a:buFont typeface="Arial" panose="020B0604020202020204" pitchFamily="34" charset="0"/>
              <a:buChar char="•"/>
            </a:pPr>
            <a:endParaRPr lang="en-IN" dirty="0">
              <a:solidFill>
                <a:schemeClr val="bg1"/>
              </a:solidFill>
            </a:endParaRPr>
          </a:p>
        </p:txBody>
      </p:sp>
      <p:pic>
        <p:nvPicPr>
          <p:cNvPr id="3" name="Picture 2">
            <a:extLst>
              <a:ext uri="{FF2B5EF4-FFF2-40B4-BE49-F238E27FC236}">
                <a16:creationId xmlns:a16="http://schemas.microsoft.com/office/drawing/2014/main" id="{0ADF3E29-281E-F630-0787-3ED429602FA4}"/>
              </a:ext>
            </a:extLst>
          </p:cNvPr>
          <p:cNvPicPr>
            <a:picLocks noChangeAspect="1"/>
          </p:cNvPicPr>
          <p:nvPr/>
        </p:nvPicPr>
        <p:blipFill>
          <a:blip r:embed="rId3"/>
          <a:stretch>
            <a:fillRect/>
          </a:stretch>
        </p:blipFill>
        <p:spPr>
          <a:xfrm>
            <a:off x="1691680" y="3404723"/>
            <a:ext cx="5220072" cy="24711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9</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COMPETITION</a:t>
            </a:r>
          </a:p>
          <a:p>
            <a:endParaRPr lang="en-US" sz="2800" b="1" dirty="0">
              <a:solidFill>
                <a:srgbClr val="FF0000"/>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5" name="TextBox 4">
            <a:extLst>
              <a:ext uri="{FF2B5EF4-FFF2-40B4-BE49-F238E27FC236}">
                <a16:creationId xmlns:a16="http://schemas.microsoft.com/office/drawing/2014/main" id="{9ED86F52-072A-F9FD-168D-2ABAD167670A}"/>
              </a:ext>
            </a:extLst>
          </p:cNvPr>
          <p:cNvSpPr txBox="1"/>
          <p:nvPr/>
        </p:nvSpPr>
        <p:spPr>
          <a:xfrm>
            <a:off x="251520" y="1194898"/>
            <a:ext cx="8892480" cy="3139321"/>
          </a:xfrm>
          <a:prstGeom prst="rect">
            <a:avLst/>
          </a:prstGeom>
          <a:noFill/>
        </p:spPr>
        <p:txBody>
          <a:bodyPr wrap="square">
            <a:spAutoFit/>
          </a:bodyPr>
          <a:lstStyle/>
          <a:p>
            <a:pPr marL="285750" indent="-285750">
              <a:buFont typeface="Arial" panose="020B0604020202020204" pitchFamily="34" charset="0"/>
              <a:buChar char="•"/>
            </a:pPr>
            <a:r>
              <a:rPr lang="en-US" i="0" dirty="0">
                <a:solidFill>
                  <a:schemeClr val="bg1"/>
                </a:solidFill>
                <a:effectLst/>
                <a:latin typeface="Plusjakartadisplay"/>
              </a:rPr>
              <a:t>Age and gender detection </a:t>
            </a:r>
            <a:r>
              <a:rPr lang="en-US" b="0" i="0" dirty="0">
                <a:solidFill>
                  <a:schemeClr val="bg1"/>
                </a:solidFill>
                <a:effectLst/>
                <a:latin typeface="Plusjakartadisplay"/>
              </a:rPr>
              <a:t>is essential for authentication, human-computer interaction, behavior analysis, product recommendation based on user preferences, and many other areas. </a:t>
            </a:r>
          </a:p>
          <a:p>
            <a:pPr marL="285750" indent="-285750">
              <a:buFont typeface="Arial" panose="020B0604020202020204" pitchFamily="34" charset="0"/>
              <a:buChar char="•"/>
            </a:pPr>
            <a:endParaRPr lang="en-US" dirty="0">
              <a:solidFill>
                <a:schemeClr val="bg1"/>
              </a:solidFill>
              <a:latin typeface="Plusjakartadisplay"/>
            </a:endParaRPr>
          </a:p>
          <a:p>
            <a:pPr marL="285750" indent="-285750">
              <a:buFont typeface="Arial" panose="020B0604020202020204" pitchFamily="34" charset="0"/>
              <a:buChar char="•"/>
            </a:pPr>
            <a:r>
              <a:rPr lang="en-US" b="0" i="0" dirty="0">
                <a:solidFill>
                  <a:schemeClr val="bg1"/>
                </a:solidFill>
                <a:effectLst/>
                <a:latin typeface="Plusjakartadisplay"/>
              </a:rPr>
              <a:t>Many companies needed age and gender data capture, but few solutions were available. Significant developments have been made in the past few years to meet this need. </a:t>
            </a:r>
          </a:p>
          <a:p>
            <a:pPr marL="285750" indent="-285750">
              <a:buFont typeface="Arial" panose="020B0604020202020204" pitchFamily="34" charset="0"/>
              <a:buChar char="•"/>
            </a:pPr>
            <a:endParaRPr lang="en-US" b="0" i="0" dirty="0">
              <a:solidFill>
                <a:schemeClr val="bg1"/>
              </a:solidFill>
              <a:effectLst/>
              <a:latin typeface="Plusjakartadisplay"/>
            </a:endParaRPr>
          </a:p>
          <a:p>
            <a:pPr marL="285750" indent="-285750" algn="l">
              <a:buFont typeface="Arial" panose="020B0604020202020204" pitchFamily="34" charset="0"/>
              <a:buChar char="•"/>
            </a:pPr>
            <a:r>
              <a:rPr lang="en-US" b="0" i="0" dirty="0">
                <a:solidFill>
                  <a:schemeClr val="bg1"/>
                </a:solidFill>
                <a:effectLst/>
                <a:latin typeface="Plusjakartadisplay"/>
              </a:rPr>
              <a:t>Understand what products and services different customer groups want and can afford.</a:t>
            </a:r>
          </a:p>
          <a:p>
            <a:pPr marL="285750" indent="-285750" algn="l">
              <a:buFont typeface="Arial" panose="020B0604020202020204" pitchFamily="34" charset="0"/>
              <a:buChar char="•"/>
            </a:pPr>
            <a:r>
              <a:rPr lang="en-US" b="0" i="0" dirty="0">
                <a:solidFill>
                  <a:schemeClr val="bg1"/>
                </a:solidFill>
                <a:effectLst/>
                <a:latin typeface="Plusjakartadisplay"/>
              </a:rPr>
              <a:t>Target marketing campaigns more precisely and thus reduce the cost per lead or sale.</a:t>
            </a:r>
          </a:p>
          <a:p>
            <a:pPr marL="285750" indent="-285750" algn="l">
              <a:buFont typeface="Arial" panose="020B0604020202020204" pitchFamily="34" charset="0"/>
              <a:buChar char="•"/>
            </a:pPr>
            <a:r>
              <a:rPr lang="en-US" b="0" i="0" dirty="0">
                <a:solidFill>
                  <a:schemeClr val="bg1"/>
                </a:solidFill>
                <a:effectLst/>
                <a:latin typeface="Plusjakartadisplay"/>
              </a:rPr>
              <a:t>Identify how society is changing and how they need to adapt.</a:t>
            </a:r>
          </a:p>
          <a:p>
            <a:pPr marL="285750" indent="-285750">
              <a:buFont typeface="Arial" panose="020B0604020202020204" pitchFamily="34" charset="0"/>
              <a:buChar char="•"/>
            </a:pPr>
            <a:endParaRPr lang="en-US" dirty="0">
              <a:solidFill>
                <a:schemeClr val="bg1"/>
              </a:solidFill>
              <a:latin typeface="Plusjakartadisplay"/>
            </a:endParaRPr>
          </a:p>
        </p:txBody>
      </p:sp>
      <p:pic>
        <p:nvPicPr>
          <p:cNvPr id="1026" name="Picture 2" descr="Understanding Facial Recognition Algorithms | RecFaces">
            <a:extLst>
              <a:ext uri="{FF2B5EF4-FFF2-40B4-BE49-F238E27FC236}">
                <a16:creationId xmlns:a16="http://schemas.microsoft.com/office/drawing/2014/main" id="{B5D92F35-EBC0-CA79-5D05-CB77047F0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166623"/>
            <a:ext cx="3520827" cy="2222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19428</TotalTime>
  <Words>709</Words>
  <Application>Microsoft Office PowerPoint</Application>
  <PresentationFormat>On-screen Show (4:3)</PresentationFormat>
  <Paragraphs>84</Paragraphs>
  <Slides>10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Brush Script MT</vt:lpstr>
      <vt:lpstr>Calibri</vt:lpstr>
      <vt:lpstr>ff2</vt:lpstr>
      <vt:lpstr>Franklin Gothic Book</vt:lpstr>
      <vt:lpstr>Georgia</vt:lpstr>
      <vt:lpstr>Plusjakartadisplay</vt:lpstr>
      <vt:lpstr>STIXGeneral-Regular</vt:lpstr>
      <vt:lpstr>Wingdings 2</vt:lpstr>
      <vt:lpstr>Technic</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vardhanyadhav7@gmail.com</cp:lastModifiedBy>
  <cp:revision>1897</cp:revision>
  <dcterms:created xsi:type="dcterms:W3CDTF">2011-03-29T09:15:57Z</dcterms:created>
  <dcterms:modified xsi:type="dcterms:W3CDTF">2023-08-03T16:45:21Z</dcterms:modified>
</cp:coreProperties>
</file>