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3"/>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D5CB2-6A1D-4C07-A41C-A8F5BA6A5B89}" v="43" dt="2020-06-01T11:09:59.330"/>
    <p1510:client id="{59F5C1FA-9AD1-4842-BB52-C82687253BD1}" v="32" dt="2020-06-01T10:52:29.007"/>
    <p1510:client id="{73CF9239-AAFD-4382-A06A-13BDA27DA53A}" v="39" dt="2020-05-31T16:40:47.819"/>
    <p1510:client id="{9E1BF2EC-ECB6-4D91-ACA4-DB3924DF3B73}" v="34" dt="2020-06-01T10:46:02.024"/>
    <p1510:client id="{F7F79522-A83E-41A1-99B9-A08EC67DC2C7}" v="103" dt="2020-06-01T08:47:32.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14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https://d.docs.live.net/b2a8e0b5b95dfe59/Documents/results%202%20fina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https://d.docs.live.net/b2a8e0b5b95dfe59/Documents/results%202%20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layout/>
      <c:spPr>
        <a:noFill/>
        <a:ln>
          <a:noFill/>
        </a:ln>
        <a:effectLst/>
      </c:spPr>
    </c:title>
    <c:plotArea>
      <c:layout/>
      <c:barChart>
        <c:barDir val="bar"/>
        <c:grouping val="clustered"/>
        <c:ser>
          <c:idx val="0"/>
          <c:order val="0"/>
          <c:tx>
            <c:strRef>
              <c:f>'[results 2 final.xlsx]Sheet1'!$G$1</c:f>
              <c:strCache>
                <c:ptCount val="1"/>
                <c:pt idx="0">
                  <c:v>TF-IDF f-Score</c:v>
                </c:pt>
              </c:strCache>
            </c:strRef>
          </c:tx>
          <c:spPr>
            <a:solidFill>
              <a:srgbClr val="0070C0"/>
            </a:solidFill>
            <a:ln>
              <a:noFill/>
            </a:ln>
            <a:effectLst/>
          </c:spPr>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0.8600000000000001</c:v>
                </c:pt>
                <c:pt idx="1">
                  <c:v>0.97299999999999998</c:v>
                </c:pt>
                <c:pt idx="2">
                  <c:v>0.83700000000000008</c:v>
                </c:pt>
                <c:pt idx="3">
                  <c:v>0.85300000000000009</c:v>
                </c:pt>
                <c:pt idx="4">
                  <c:v>0.89300000000000013</c:v>
                </c:pt>
              </c:numCache>
            </c:numRef>
          </c:val>
          <c:extLst xmlns:c16r2="http://schemas.microsoft.com/office/drawing/2015/06/char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0.96300000000000008</c:v>
                </c:pt>
                <c:pt idx="1">
                  <c:v>0.97299999999999998</c:v>
                </c:pt>
                <c:pt idx="2">
                  <c:v>0.95700000000000007</c:v>
                </c:pt>
                <c:pt idx="3">
                  <c:v>0.96400000000000008</c:v>
                </c:pt>
                <c:pt idx="4">
                  <c:v>0.97399999999999998</c:v>
                </c:pt>
              </c:numCache>
            </c:numRef>
          </c:val>
          <c:extLst xmlns:c16r2="http://schemas.microsoft.com/office/drawing/2015/06/chart">
            <c:ext xmlns:c16="http://schemas.microsoft.com/office/drawing/2014/chart" uri="{C3380CC4-5D6E-409C-BE32-E72D297353CC}">
              <c16:uniqueId val="{00000001-3842-44AD-AEE5-00B3679A79E3}"/>
            </c:ext>
          </c:extLst>
        </c:ser>
        <c:dLbls>
          <c:showVal val="1"/>
        </c:dLbls>
        <c:gapWidth val="182"/>
        <c:axId val="107353216"/>
        <c:axId val="107354752"/>
      </c:barChart>
      <c:catAx>
        <c:axId val="10735321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7354752"/>
        <c:crosses val="autoZero"/>
        <c:auto val="1"/>
        <c:lblAlgn val="ctr"/>
        <c:lblOffset val="100"/>
      </c:catAx>
      <c:valAx>
        <c:axId val="107354752"/>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5321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layout/>
      <c:spPr>
        <a:noFill/>
        <a:ln>
          <a:noFill/>
        </a:ln>
        <a:effectLst/>
      </c:spPr>
    </c:title>
    <c:plotArea>
      <c:layout/>
      <c:barChart>
        <c:barDir val="bar"/>
        <c:grouping val="clustered"/>
        <c:ser>
          <c:idx val="0"/>
          <c:order val="0"/>
          <c:tx>
            <c:strRef>
              <c:f>'[results 2 final.xlsx]Sheet1'!$G$1</c:f>
              <c:strCache>
                <c:ptCount val="1"/>
                <c:pt idx="0">
                  <c:v>Count Vect accuracy</c:v>
                </c:pt>
              </c:strCache>
            </c:strRef>
          </c:tx>
          <c:spPr>
            <a:solidFill>
              <a:schemeClr val="accent2"/>
            </a:solidFill>
            <a:ln>
              <a:noFill/>
            </a:ln>
            <a:effectLst/>
          </c:spPr>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0.96700000000000008</c:v>
                </c:pt>
                <c:pt idx="1">
                  <c:v>0.98499999999999999</c:v>
                </c:pt>
                <c:pt idx="2">
                  <c:v>0.96400000000000008</c:v>
                </c:pt>
                <c:pt idx="3">
                  <c:v>0.98499999999999999</c:v>
                </c:pt>
                <c:pt idx="4">
                  <c:v>0.98299999999999998</c:v>
                </c:pt>
              </c:numCache>
            </c:numRef>
          </c:val>
          <c:extLst xmlns:c16r2="http://schemas.microsoft.com/office/drawing/2015/06/char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0.87200000000000011</c:v>
                </c:pt>
                <c:pt idx="1">
                  <c:v>0.98599999999999999</c:v>
                </c:pt>
                <c:pt idx="2">
                  <c:v>0.8630000000000001</c:v>
                </c:pt>
                <c:pt idx="3">
                  <c:v>0.94599999999999995</c:v>
                </c:pt>
                <c:pt idx="4">
                  <c:v>0.93600000000000005</c:v>
                </c:pt>
              </c:numCache>
            </c:numRef>
          </c:val>
          <c:extLst xmlns:c16r2="http://schemas.microsoft.com/office/drawing/2015/06/chart">
            <c:ext xmlns:c16="http://schemas.microsoft.com/office/drawing/2014/chart" uri="{C3380CC4-5D6E-409C-BE32-E72D297353CC}">
              <c16:uniqueId val="{00000001-5C9A-4BAB-93B9-EB5EA4788968}"/>
            </c:ext>
          </c:extLst>
        </c:ser>
        <c:dLbls>
          <c:showVal val="1"/>
        </c:dLbls>
        <c:gapWidth val="182"/>
        <c:axId val="107483520"/>
        <c:axId val="107485056"/>
      </c:barChart>
      <c:catAx>
        <c:axId val="107483520"/>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7485056"/>
        <c:crosses val="autoZero"/>
        <c:auto val="1"/>
        <c:lblAlgn val="ctr"/>
        <c:lblOffset val="100"/>
      </c:catAx>
      <c:valAx>
        <c:axId val="107485056"/>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748352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pPr/>
              <a:t>29-Sep-23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pPr/>
              <a:t>‹#›</a:t>
            </a:fld>
            <a:endParaRPr lang="en-US"/>
          </a:p>
        </p:txBody>
      </p:sp>
    </p:spTree>
    <p:extLst>
      <p:ext uri="{BB962C8B-B14F-4D97-AF65-F5344CB8AC3E}">
        <p14:creationId xmlns:p14="http://schemas.microsoft.com/office/powerpoint/2010/main" xmlns=""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29-Sep-23</a:t>
            </a:fld>
            <a:endParaRPr lang="en-US"/>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29-Sep-23</a:t>
            </a:fld>
            <a:endParaRPr lang="en-US"/>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29-Sep-23</a:t>
            </a:fld>
            <a:endParaRPr lang="en-US"/>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29-Sep-23</a:t>
            </a:fld>
            <a:endParaRPr lang="en-US"/>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29-Sep-23</a:t>
            </a:fld>
            <a:endParaRPr lang="en-US"/>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29-Sep-23</a:t>
            </a:fld>
            <a:endParaRPr lang="en-US"/>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29-Sep-23</a:t>
            </a:fld>
            <a:endParaRPr lang="en-US"/>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29-Sep-23</a:t>
            </a:fld>
            <a:endParaRPr lang="en-US"/>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29-Sep-23</a:t>
            </a:fld>
            <a:endParaRPr lang="en-US"/>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29-Sep-23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29-Sep-23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29-Sep-23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xmlns="" id="{75B0B10B-7EBC-47F8-8AC6-5504FC001C2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xmlns="" id="{602809E0-F885-47C7-98F4-229B1AEBE49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xmlns="" id="{87A44AF8-8A43-4B13-A830-B7A4BDA35089}"/>
              </a:ext>
            </a:extLst>
          </p:cNvPr>
          <p:cNvSpPr/>
          <p:nvPr/>
        </p:nvSpPr>
        <p:spPr>
          <a:xfrm>
            <a:off x="6765377" y="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211419" y="4891405"/>
            <a:ext cx="11819959" cy="1146828"/>
          </a:xfrm>
        </p:spPr>
        <p:txBody>
          <a:bodyPr vert="horz" lIns="91440" tIns="45720" rIns="91440" bIns="45720" rtlCol="0" anchor="t">
            <a:normAutofit/>
          </a:bodyPr>
          <a:lstStyle/>
          <a:p>
            <a:r>
              <a:rPr lang="en-US" dirty="0">
                <a:solidFill>
                  <a:schemeClr val="bg1"/>
                </a:solidFill>
                <a:latin typeface="Arial Rounded MT Bold"/>
              </a:rPr>
              <a:t>   Project By :</a:t>
            </a:r>
          </a:p>
          <a:p>
            <a:r>
              <a:rPr lang="en-US" dirty="0">
                <a:solidFill>
                  <a:schemeClr val="bg1"/>
                </a:solidFill>
                <a:latin typeface="Arial Rounded MT Bold"/>
              </a:rPr>
              <a:t>          </a:t>
            </a:r>
            <a:r>
              <a:rPr lang="en-US" dirty="0" err="1" smtClean="0">
                <a:solidFill>
                  <a:schemeClr val="bg1"/>
                </a:solidFill>
                <a:latin typeface="Arial Rounded MT Bold"/>
              </a:rPr>
              <a:t>Yashwanth</a:t>
            </a:r>
            <a:r>
              <a:rPr lang="en-US" dirty="0" smtClean="0">
                <a:solidFill>
                  <a:schemeClr val="bg1"/>
                </a:solidFill>
                <a:latin typeface="Arial Rounded MT Bold"/>
              </a:rPr>
              <a:t> </a:t>
            </a:r>
            <a:r>
              <a:rPr lang="en-US" dirty="0" err="1" smtClean="0">
                <a:solidFill>
                  <a:schemeClr val="bg1"/>
                </a:solidFill>
                <a:latin typeface="Arial Rounded MT Bold"/>
              </a:rPr>
              <a:t>Gowda</a:t>
            </a:r>
            <a:r>
              <a:rPr lang="en-US" dirty="0" smtClean="0">
                <a:solidFill>
                  <a:schemeClr val="bg1"/>
                </a:solidFill>
                <a:latin typeface="Arial Rounded MT Bold"/>
              </a:rPr>
              <a:t> S</a:t>
            </a:r>
            <a:endParaRPr lang="en-US" dirty="0">
              <a:solidFill>
                <a:schemeClr val="bg1"/>
              </a:solidFill>
              <a:latin typeface="Arial Rounded MT Bold"/>
            </a:endParaRPr>
          </a:p>
        </p:txBody>
      </p:sp>
      <p:sp>
        <p:nvSpPr>
          <p:cNvPr id="11" name="Rectangle 10">
            <a:extLst>
              <a:ext uri="{FF2B5EF4-FFF2-40B4-BE49-F238E27FC236}">
                <a16:creationId xmlns:a16="http://schemas.microsoft.com/office/drawing/2014/main" xmlns=""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432931" y="1397007"/>
            <a:ext cx="7479169" cy="2722534"/>
          </a:xfrm>
        </p:spPr>
        <p:txBody>
          <a:bodyPr>
            <a:normAutofit fontScale="90000"/>
          </a:bodyPr>
          <a:lstStyle/>
          <a:p>
            <a:r>
              <a:rPr lang="en-US" sz="7200">
                <a:solidFill>
                  <a:schemeClr val="bg1"/>
                </a:solidFill>
                <a:latin typeface="Aharoni" panose="020B0604020202020204" pitchFamily="2" charset="-79"/>
                <a:cs typeface="Aharoni" panose="020B0604020202020204" pitchFamily="2" charset="-79"/>
              </a:rPr>
              <a:t>SPAM</a:t>
            </a:r>
            <a:br>
              <a:rPr lang="en-US" sz="7200">
                <a:solidFill>
                  <a:schemeClr val="bg1"/>
                </a:solidFill>
                <a:latin typeface="Aharoni" panose="020B0604020202020204" pitchFamily="2" charset="-79"/>
                <a:cs typeface="Aharoni" panose="020B0604020202020204" pitchFamily="2" charset="-79"/>
              </a:rPr>
            </a:br>
            <a:r>
              <a:rPr lang="en-US" sz="7200">
                <a:solidFill>
                  <a:schemeClr val="bg1"/>
                </a:solidFill>
                <a:latin typeface="Aharoni" panose="020B0604020202020204" pitchFamily="2" charset="-79"/>
                <a:cs typeface="Aharoni" panose="020B0604020202020204" pitchFamily="2" charset="-79"/>
              </a:rPr>
              <a:t>CLASSIFICATION</a:t>
            </a:r>
          </a:p>
        </p:txBody>
      </p:sp>
      <p:sp>
        <p:nvSpPr>
          <p:cNvPr id="12" name="TextBox 11">
            <a:extLst>
              <a:ext uri="{FF2B5EF4-FFF2-40B4-BE49-F238E27FC236}">
                <a16:creationId xmlns:a16="http://schemas.microsoft.com/office/drawing/2014/main" xmlns=""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a:solidFill>
                  <a:schemeClr val="bg1"/>
                </a:solidFill>
                <a:latin typeface="Arial Black" panose="020B0A04020102020204" pitchFamily="34" charset="0"/>
                <a:cs typeface="Aharoni" panose="02010803020104030203" pitchFamily="2" charset="-79"/>
              </a:rPr>
              <a:t>INTRO TO ARTIFICIAL INTELLIGENCE</a:t>
            </a:r>
          </a:p>
        </p:txBody>
      </p:sp>
      <p:cxnSp>
        <p:nvCxnSpPr>
          <p:cNvPr id="14" name="Straight Connector 13">
            <a:extLst>
              <a:ext uri="{FF2B5EF4-FFF2-40B4-BE49-F238E27FC236}">
                <a16:creationId xmlns:a16="http://schemas.microsoft.com/office/drawing/2014/main" xmlns=""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xmlns=""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xmlns=""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xmlns=""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xmlns=""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xmlns=""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xmlns=""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xmlns=""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xmlns=""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xmlns=""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xmlns=""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xmlns=""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xmlns=""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xmlns=""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xmlns=""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xmlns=""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xmlns=""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xmlns=""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xmlns=""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xmlns=""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xmlns="" id="{375D1020-23F5-41DD-8607-2827B1D79BB2}"/>
              </a:ext>
            </a:extLst>
          </p:cNvPr>
          <p:cNvSpPr>
            <a:spLocks noGrp="1"/>
          </p:cNvSpPr>
          <p:nvPr>
            <p:ph sz="half" idx="2"/>
          </p:nvPr>
        </p:nvSpPr>
        <p:spPr/>
        <p:txBody>
          <a:bodyPr vert="horz" lIns="0" tIns="45720" rIns="0" bIns="45720" rtlCol="0" anchor="t">
            <a:normAutofit/>
          </a:bodyPr>
          <a:lstStyle/>
          <a:p>
            <a:r>
              <a:rPr lang="en-US">
                <a:ea typeface="+mn-lt"/>
                <a:cs typeface="+mn-lt"/>
              </a:rPr>
              <a:t>The first approach that we took was to use the( TfidfVectorizer and Count vectorizer ) as a feature extraction tools and Naive Bayes algorithm to do the prediction. Using Naive Bayes library provided by </a:t>
            </a:r>
            <a:r>
              <a:rPr lang="en-US" b="1">
                <a:ea typeface="+mn-lt"/>
                <a:cs typeface="+mn-lt"/>
              </a:rPr>
              <a:t>sklearn.</a:t>
            </a:r>
            <a:endParaRPr lang="en-US"/>
          </a:p>
        </p:txBody>
      </p:sp>
      <p:sp>
        <p:nvSpPr>
          <p:cNvPr id="6" name="Text Placeholder 5">
            <a:extLst>
              <a:ext uri="{FF2B5EF4-FFF2-40B4-BE49-F238E27FC236}">
                <a16:creationId xmlns:a16="http://schemas.microsoft.com/office/drawing/2014/main" xmlns=""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xmlns="" id="{60CE4918-68BF-4677-895C-4636427BD49D}"/>
              </a:ext>
            </a:extLst>
          </p:cNvPr>
          <p:cNvSpPr>
            <a:spLocks noGrp="1"/>
          </p:cNvSpPr>
          <p:nvPr>
            <p:ph sz="quarter" idx="4"/>
          </p:nvPr>
        </p:nvSpPr>
        <p:spPr/>
        <p:txBody>
          <a:bodyPr vert="horz" lIns="0" tIns="45720" rIns="0" bIns="45720" rtlCol="0" anchor="t">
            <a:normAutofit/>
          </a:bodyPr>
          <a:lstStyle/>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lang="en-US" b="1"/>
              <a:t>sklearn.</a:t>
            </a:r>
            <a:endParaRPr lang="en-US">
              <a:ea typeface="+mn-lt"/>
              <a:cs typeface="+mn-lt"/>
            </a:endParaRPr>
          </a:p>
          <a:p>
            <a:endParaRPr lang="en-US"/>
          </a:p>
        </p:txBody>
      </p:sp>
    </p:spTree>
    <p:extLst>
      <p:ext uri="{BB962C8B-B14F-4D97-AF65-F5344CB8AC3E}">
        <p14:creationId xmlns:p14="http://schemas.microsoft.com/office/powerpoint/2010/main" xmlns=""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xmlns=""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xmlns="" id="{B58CB52F-65F6-4F6C-A882-59D6A0C0AF3D}"/>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xmlns=""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xmlns=""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xmlns=""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xmlns=""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xmlns=""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xmlns=""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xmlns=""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xmlns=""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xmlns=""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xmlns=""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xmlns=""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xmlns=""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xmlns=""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xmlns="" id="{19234E59-CFC3-43A0-A495-057E4D3A2B46}"/>
              </a:ext>
            </a:extLst>
          </p:cNvPr>
          <p:cNvGraphicFramePr>
            <a:graphicFrameLocks noGrp="1"/>
          </p:cNvGraphicFramePr>
          <p:nvPr>
            <p:ph type="pic" idx="1"/>
            <p:extLst>
              <p:ext uri="{D42A27DB-BD31-4B8C-83A1-F6EECF244321}">
                <p14:modId xmlns:p14="http://schemas.microsoft.com/office/powerpoint/2010/main" xmlns=""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xmlns=""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xmlns=""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xmlns=""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xmlns="" id="{DDED5556-1A4A-4147-B6EF-1D27EBCF3FBB}"/>
              </a:ext>
            </a:extLst>
          </p:cNvPr>
          <p:cNvGraphicFramePr>
            <a:graphicFrameLocks noGrp="1"/>
          </p:cNvGraphicFramePr>
          <p:nvPr>
            <p:ph type="pic" idx="1"/>
            <p:extLst>
              <p:ext uri="{D42A27DB-BD31-4B8C-83A1-F6EECF244321}">
                <p14:modId xmlns:p14="http://schemas.microsoft.com/office/powerpoint/2010/main" xmlns=""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xmlns=""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xmlns=""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xmlns=""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a:ea typeface="+mn-lt"/>
                <a:cs typeface="+mn-lt"/>
              </a:rPr>
              <a:t>In this project we have showed you all the necessary steps we took in designing a spam detection algorithm.</a:t>
            </a:r>
          </a:p>
          <a:p>
            <a:r>
              <a:rPr lang="en-US" sz="1400">
                <a:ea typeface="+mn-lt"/>
                <a:cs typeface="+mn-lt"/>
              </a:rPr>
              <a:t> Just a brief recap:</a:t>
            </a:r>
            <a:endParaRPr lang="en-US" sz="1400"/>
          </a:p>
          <a:p>
            <a:pPr marL="285750" indent="-285750">
              <a:buFont typeface="Arial"/>
              <a:buChar char="•"/>
            </a:pPr>
            <a:r>
              <a:rPr lang="en-US" sz="1400">
                <a:ea typeface="+mn-lt"/>
                <a:cs typeface="+mn-lt"/>
              </a:rPr>
              <a:t>Explore and understand your data</a:t>
            </a:r>
            <a:endParaRPr lang="en-US" sz="1400"/>
          </a:p>
          <a:p>
            <a:pPr marL="285750" indent="-285750">
              <a:buFont typeface="Arial"/>
              <a:buChar char="•"/>
            </a:pPr>
            <a:r>
              <a:rPr lang="en-US" sz="1400">
                <a:ea typeface="+mn-lt"/>
                <a:cs typeface="+mn-lt"/>
              </a:rPr>
              <a:t>Visualize the data at hand to gain a better intuition — </a:t>
            </a:r>
            <a:r>
              <a:rPr lang="en-US" sz="1400" err="1">
                <a:ea typeface="+mn-lt"/>
                <a:cs typeface="+mn-lt"/>
              </a:rPr>
              <a:t>Wordcloud,bar</a:t>
            </a:r>
            <a:r>
              <a:rPr lang="en-US" sz="1400">
                <a:ea typeface="+mn-lt"/>
                <a:cs typeface="+mn-lt"/>
              </a:rPr>
              <a:t> charts</a:t>
            </a:r>
          </a:p>
          <a:p>
            <a:pPr marL="285750" indent="-285750">
              <a:buFont typeface="Arial"/>
              <a:buChar char="•"/>
            </a:pPr>
            <a:r>
              <a:rPr lang="en-US" sz="1400">
                <a:ea typeface="+mn-lt"/>
                <a:cs typeface="+mn-lt"/>
              </a:rPr>
              <a:t>Text Cleaning </a:t>
            </a:r>
            <a:endParaRPr lang="en-US" sz="1400"/>
          </a:p>
          <a:p>
            <a:pPr marL="285750" indent="-285750">
              <a:buFont typeface="Arial"/>
              <a:buChar char="•"/>
            </a:pPr>
            <a:r>
              <a:rPr lang="en-US" sz="1400">
                <a:ea typeface="+mn-lt"/>
                <a:cs typeface="+mn-lt"/>
              </a:rPr>
              <a:t>Feature Extraction — Count Vectorizer, </a:t>
            </a:r>
            <a:r>
              <a:rPr lang="en-US" sz="1400" err="1">
                <a:ea typeface="+mn-lt"/>
                <a:cs typeface="+mn-lt"/>
              </a:rPr>
              <a:t>Tfidf</a:t>
            </a:r>
            <a:r>
              <a:rPr lang="en-US" sz="1400">
                <a:ea typeface="+mn-lt"/>
                <a:cs typeface="+mn-lt"/>
              </a:rPr>
              <a:t> Vectorizer</a:t>
            </a:r>
            <a:endParaRPr lang="en-US" sz="1400"/>
          </a:p>
          <a:p>
            <a:pPr marL="285750" indent="-285750">
              <a:buFont typeface="Arial"/>
              <a:buChar char="•"/>
            </a:pPr>
            <a:r>
              <a:rPr lang="en-US" sz="1400">
                <a:ea typeface="+mn-lt"/>
                <a:cs typeface="+mn-lt"/>
              </a:rPr>
              <a:t>Splitting </a:t>
            </a:r>
            <a:r>
              <a:rPr lang="en-US" sz="1400" err="1">
                <a:ea typeface="+mn-lt"/>
                <a:cs typeface="+mn-lt"/>
              </a:rPr>
              <a:t>datatrain</a:t>
            </a:r>
            <a:r>
              <a:rPr lang="en-US" sz="1400">
                <a:ea typeface="+mn-lt"/>
                <a:cs typeface="+mn-lt"/>
              </a:rPr>
              <a:t> </a:t>
            </a:r>
            <a:r>
              <a:rPr lang="en-US" sz="1400" err="1">
                <a:ea typeface="+mn-lt"/>
                <a:cs typeface="+mn-lt"/>
              </a:rPr>
              <a:t>test_split</a:t>
            </a:r>
            <a:r>
              <a:rPr lang="en-US" sz="1400">
                <a:ea typeface="+mn-lt"/>
                <a:cs typeface="+mn-lt"/>
              </a:rPr>
              <a:t> , Cross validation</a:t>
            </a:r>
          </a:p>
          <a:p>
            <a:pPr marL="285750" indent="-285750">
              <a:buFont typeface="Arial"/>
              <a:buChar char="•"/>
            </a:pPr>
            <a:r>
              <a:rPr lang="en-US" sz="1400">
                <a:ea typeface="+mn-lt"/>
                <a:cs typeface="+mn-lt"/>
              </a:rPr>
              <a:t>Algorithm — Naive Bayes, Decision tree</a:t>
            </a:r>
            <a:endParaRPr lang="en-US" sz="1400"/>
          </a:p>
          <a:p>
            <a:pPr marL="285750" indent="-285750">
              <a:buFont typeface="Arial"/>
              <a:buChar char="•"/>
            </a:pPr>
            <a:r>
              <a:rPr lang="en-US" sz="1400">
                <a:ea typeface="+mn-lt"/>
                <a:cs typeface="+mn-lt"/>
              </a:rPr>
              <a:t>Scoring &amp; Metrics — </a:t>
            </a:r>
            <a:r>
              <a:rPr lang="en-US" sz="1400" err="1">
                <a:ea typeface="+mn-lt"/>
                <a:cs typeface="+mn-lt"/>
              </a:rPr>
              <a:t>Accuracy,f</a:t>
            </a:r>
            <a:r>
              <a:rPr lang="en-US" sz="1400">
                <a:ea typeface="+mn-lt"/>
                <a:cs typeface="+mn-lt"/>
              </a:rPr>
              <a:t>-score</a:t>
            </a:r>
            <a:endParaRPr lang="en-US" sz="1400"/>
          </a:p>
        </p:txBody>
      </p:sp>
      <p:sp>
        <p:nvSpPr>
          <p:cNvPr id="9" name="TextBox 1">
            <a:extLst>
              <a:ext uri="{FF2B5EF4-FFF2-40B4-BE49-F238E27FC236}">
                <a16:creationId xmlns:a16="http://schemas.microsoft.com/office/drawing/2014/main" xmlns=""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xmlns=""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xmlns="" id="{33EB3C4E-65BD-4B00-8C52-6F482B71F9FD}"/>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xmlns=""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xmlns="" id="{B6DBCBC0-A430-4D23-B6FB-8C11C1ACE62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xmlns=""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3312628" y="1797861"/>
            <a:ext cx="7878964" cy="4412439"/>
          </a:xfrm>
        </p:spPr>
        <p:txBody>
          <a:bodyPr anchor="ctr">
            <a:noAutofit/>
          </a:bodyPr>
          <a:lstStyle/>
          <a:p>
            <a:pPr algn="r"/>
            <a:r>
              <a:rPr lang="en-US" sz="3600">
                <a:latin typeface="Arial Narrow"/>
              </a:rPr>
              <a:t>• Introduction</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Data set description </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Train/Test Split </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Models</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Evaluation </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Discussion</a:t>
            </a:r>
            <a:br>
              <a:rPr lang="en-US" sz="3600">
                <a:latin typeface="Arial Narrow"/>
              </a:rPr>
            </a:br>
            <a:r>
              <a:rPr lang="en-US" sz="3600">
                <a:latin typeface="Arial Narrow"/>
              </a:rPr>
              <a:t>• Conclusion </a:t>
            </a:r>
            <a:br>
              <a:rPr lang="en-US" sz="3600">
                <a:latin typeface="Arial Narrow"/>
              </a:rPr>
            </a:br>
            <a:r>
              <a:rPr lang="en-US" sz="3600">
                <a:latin typeface="Arial Narrow"/>
              </a:rPr>
              <a:t>• Future Work</a:t>
            </a:r>
            <a:r>
              <a:rPr lang="en-US" sz="3600">
                <a:latin typeface="Arial Narrow" panose="020B0606020202030204" pitchFamily="34" charset="0"/>
              </a:rPr>
              <a:t/>
            </a:r>
            <a:br>
              <a:rPr lang="en-US" sz="3600">
                <a:latin typeface="Arial Narrow" panose="020B0606020202030204" pitchFamily="34" charset="0"/>
              </a:rPr>
            </a:br>
            <a:endParaRPr lang="en-US" sz="3600">
              <a:latin typeface="Arial Narrow"/>
            </a:endParaRPr>
          </a:p>
        </p:txBody>
      </p:sp>
      <p:cxnSp>
        <p:nvCxnSpPr>
          <p:cNvPr id="12" name="Straight Connector 11">
            <a:extLst>
              <a:ext uri="{FF2B5EF4-FFF2-40B4-BE49-F238E27FC236}">
                <a16:creationId xmlns:a16="http://schemas.microsoft.com/office/drawing/2014/main" xmlns=""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DA96D-8384-4BCE-B5AF-6E9089E133FE}"/>
              </a:ext>
            </a:extLst>
          </p:cNvPr>
          <p:cNvSpPr>
            <a:spLocks noGrp="1"/>
          </p:cNvSpPr>
          <p:nvPr>
            <p:ph type="title"/>
          </p:nvPr>
        </p:nvSpPr>
        <p:spPr/>
        <p:txBody>
          <a:bodyPr/>
          <a:lstStyle/>
          <a:p>
            <a:r>
              <a:rPr lang="en-US">
                <a:ea typeface="+mj-lt"/>
                <a:cs typeface="+mj-lt"/>
              </a:rPr>
              <a:t>Future works</a:t>
            </a:r>
          </a:p>
        </p:txBody>
      </p:sp>
      <p:sp>
        <p:nvSpPr>
          <p:cNvPr id="3" name="Content Placeholder 2">
            <a:extLst>
              <a:ext uri="{FF2B5EF4-FFF2-40B4-BE49-F238E27FC236}">
                <a16:creationId xmlns:a16="http://schemas.microsoft.com/office/drawing/2014/main" xmlns="" id="{0323BA17-B223-4EF0-95A2-A8DA8F08BF31}"/>
              </a:ext>
            </a:extLst>
          </p:cNvPr>
          <p:cNvSpPr>
            <a:spLocks noGrp="1"/>
          </p:cNvSpPr>
          <p:nvPr>
            <p:ph idx="1"/>
          </p:nvPr>
        </p:nvSpPr>
        <p:spPr/>
        <p:txBody>
          <a:bodyPr vert="horz" lIns="0" tIns="45720" rIns="0" bIns="45720" rtlCol="0" anchor="t">
            <a:normAutofit/>
          </a:bodyPr>
          <a:lstStyle/>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extLst>
      <p:ext uri="{BB962C8B-B14F-4D97-AF65-F5344CB8AC3E}">
        <p14:creationId xmlns:p14="http://schemas.microsoft.com/office/powerpoint/2010/main" xmlns="" val="33313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xmlns=""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xmlns=""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xmlns=""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xmlns="" id="{7F3F99F6-357B-4D9A-814A-6868F2A99A45}"/>
              </a:ext>
            </a:extLst>
          </p:cNvPr>
          <p:cNvPicPr>
            <a:picLocks noChangeAspect="1"/>
          </p:cNvPicPr>
          <p:nvPr/>
        </p:nvPicPr>
        <p:blipFill>
          <a:blip r:embed="rId2" cstate="print"/>
          <a:stretch>
            <a:fillRect/>
          </a:stretch>
        </p:blipFill>
        <p:spPr>
          <a:xfrm>
            <a:off x="6604000" y="2033829"/>
            <a:ext cx="4965700" cy="4111142"/>
          </a:xfrm>
          <a:prstGeom prst="rect">
            <a:avLst/>
          </a:prstGeom>
        </p:spPr>
      </p:pic>
    </p:spTree>
    <p:extLst>
      <p:ext uri="{BB962C8B-B14F-4D97-AF65-F5344CB8AC3E}">
        <p14:creationId xmlns:p14="http://schemas.microsoft.com/office/powerpoint/2010/main" xmlns=""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xmlns=""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xmlns=""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xmlns=""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xmlns=""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made use of :</a:t>
            </a:r>
          </a:p>
          <a:p>
            <a:pPr marL="742950" lvl="1" indent="-285750">
              <a:buFont typeface="Arial"/>
              <a:buChar char="•"/>
            </a:pPr>
            <a:r>
              <a:rPr lang="en-US">
                <a:ea typeface="+mn-lt"/>
                <a:cs typeface="+mn-lt"/>
              </a:rPr>
              <a:t>NLTK for processing the messages</a:t>
            </a:r>
          </a:p>
          <a:p>
            <a:pPr lvl="1"/>
            <a:endParaRPr lang="en-US">
              <a:ea typeface="+mn-lt"/>
              <a:cs typeface="+mn-lt"/>
            </a:endParaRPr>
          </a:p>
          <a:p>
            <a:pPr marL="742950" lvl="1" indent="-2857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marL="742950" lvl="1" indent="-2857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marL="742950" lvl="1" indent="-285750">
              <a:buFont typeface="Arial"/>
              <a:buChar char="•"/>
            </a:pPr>
            <a:r>
              <a:rPr lang="en-US">
                <a:ea typeface="+mn-lt"/>
                <a:cs typeface="+mn-lt"/>
              </a:rPr>
              <a:t>Pandas for loading data</a:t>
            </a:r>
          </a:p>
          <a:p>
            <a:pPr lvl="1"/>
            <a:endParaRPr lang="en-US">
              <a:ea typeface="+mn-lt"/>
              <a:cs typeface="+mn-lt"/>
            </a:endParaRPr>
          </a:p>
          <a:p>
            <a:pPr marL="742950" lvl="1" indent="-285750">
              <a:buFont typeface="Arial"/>
              <a:buChar char="•"/>
            </a:pPr>
            <a:r>
              <a:rPr lang="en-US">
                <a:ea typeface="+mn-lt"/>
                <a:cs typeface="+mn-lt"/>
              </a:rPr>
              <a:t>NumPy for generating random probabilities for train-test split and heatmaps</a:t>
            </a:r>
            <a:endParaRPr lang="en-US" sz="2400"/>
          </a:p>
        </p:txBody>
      </p:sp>
      <p:cxnSp>
        <p:nvCxnSpPr>
          <p:cNvPr id="8" name="Straight Arrow Connector 7">
            <a:extLst>
              <a:ext uri="{FF2B5EF4-FFF2-40B4-BE49-F238E27FC236}">
                <a16:creationId xmlns:a16="http://schemas.microsoft.com/office/drawing/2014/main" xmlns=""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xmlns=""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xmlns=""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xmlns=""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xmlns=""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xmlns=""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xmlns=""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xmlns=""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xmlns=""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95F6D-0CA1-4D54-A39A-A210AF7669E8}"/>
              </a:ext>
            </a:extLst>
          </p:cNvPr>
          <p:cNvSpPr>
            <a:spLocks noGrp="1"/>
          </p:cNvSpPr>
          <p:nvPr>
            <p:ph type="title"/>
          </p:nvPr>
        </p:nvSpPr>
        <p:spPr/>
        <p:txBody>
          <a:bodyPr/>
          <a:lstStyle/>
          <a:p>
            <a:r>
              <a:rPr lang="en-US"/>
              <a:t>Word Cloud: Spam Messages</a:t>
            </a:r>
          </a:p>
        </p:txBody>
      </p:sp>
      <p:sp>
        <p:nvSpPr>
          <p:cNvPr id="4" name="Text Placeholder 3">
            <a:extLst>
              <a:ext uri="{FF2B5EF4-FFF2-40B4-BE49-F238E27FC236}">
                <a16:creationId xmlns:a16="http://schemas.microsoft.com/office/drawing/2014/main" xmlns="" id="{B6756B42-6631-4A44-97E6-2F502962F491}"/>
              </a:ext>
            </a:extLst>
          </p:cNvPr>
          <p:cNvSpPr>
            <a:spLocks noGrp="1"/>
          </p:cNvSpPr>
          <p:nvPr>
            <p:ph type="body" sz="half" idx="2"/>
          </p:nvPr>
        </p:nvSpPr>
        <p:spPr/>
        <p:txBody>
          <a:bodyPr vert="horz" lIns="91440" tIns="45720" rIns="91440" bIns="45720" rtlCol="0" anchor="t">
            <a:normAutofit lnSpcReduction="1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xmlns=""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xmlns=""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864C4-0310-4AED-8B7E-B2E1B5E77949}"/>
              </a:ext>
            </a:extLst>
          </p:cNvPr>
          <p:cNvSpPr>
            <a:spLocks noGrp="1"/>
          </p:cNvSpPr>
          <p:nvPr>
            <p:ph type="title"/>
          </p:nvPr>
        </p:nvSpPr>
        <p:spPr/>
        <p:txBody>
          <a:bodyPr/>
          <a:lstStyle/>
          <a:p>
            <a:r>
              <a:rPr lang="en-US"/>
              <a:t>Word Cloud:</a:t>
            </a:r>
            <a:br>
              <a:rPr lang="en-US"/>
            </a:br>
            <a:r>
              <a:rPr lang="en-US"/>
              <a:t>Ham messages</a:t>
            </a:r>
          </a:p>
        </p:txBody>
      </p:sp>
      <p:sp>
        <p:nvSpPr>
          <p:cNvPr id="4" name="Text Placeholder 3">
            <a:extLst>
              <a:ext uri="{FF2B5EF4-FFF2-40B4-BE49-F238E27FC236}">
                <a16:creationId xmlns:a16="http://schemas.microsoft.com/office/drawing/2014/main" xmlns="" id="{55FF54EA-856F-49BA-AB19-3DED323381CD}"/>
              </a:ext>
            </a:extLst>
          </p:cNvPr>
          <p:cNvSpPr>
            <a:spLocks noGrp="1"/>
          </p:cNvSpPr>
          <p:nvPr>
            <p:ph type="body" sz="half" idx="2"/>
          </p:nvPr>
        </p:nvSpPr>
        <p:spPr/>
        <p:txBody>
          <a:bodyPr vert="horz" lIns="91440" tIns="45720" rIns="91440" bIns="45720" rtlCol="0" anchor="t">
            <a:normAutofit fontScale="92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pic>
        <p:nvPicPr>
          <p:cNvPr id="7" name="Picture 7" descr="A close up of text on a white background&#10;&#10;Description generated with high confidence">
            <a:extLst>
              <a:ext uri="{FF2B5EF4-FFF2-40B4-BE49-F238E27FC236}">
                <a16:creationId xmlns:a16="http://schemas.microsoft.com/office/drawing/2014/main" xmlns=""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xmlns="" val="3773528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TotalTime>0</TotalTime>
  <Words>508</Words>
  <Application>Microsoft Office PowerPoint</Application>
  <PresentationFormat>Custom</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1_RetrospectVTI</vt:lpstr>
      <vt:lpstr>SPAM CLASSIFICATION</vt:lpstr>
      <vt:lpstr>• Introduction • Data set description  • Train/Test Split  • Models • Evaluation  • Discussion • Conclusion  • Future Work </vt:lpstr>
      <vt:lpstr>Why do we need a spam classifier?</vt:lpstr>
      <vt:lpstr>Describing our dataset</vt:lpstr>
      <vt:lpstr>Slide 5</vt:lpstr>
      <vt:lpstr> Data pre-processing </vt:lpstr>
      <vt:lpstr>Exploratory Data Analysis:  Bar Chart</vt:lpstr>
      <vt:lpstr>Word Cloud: Spam Messages</vt:lpstr>
      <vt:lpstr>Word Cloud: Ham messages</vt:lpstr>
      <vt:lpstr>Slide 10</vt:lpstr>
      <vt:lpstr>Slide 11</vt:lpstr>
      <vt:lpstr>Feature Extraction</vt:lpstr>
      <vt:lpstr>Slide 13</vt:lpstr>
      <vt:lpstr>Machine Learning Algorithm Used  </vt:lpstr>
      <vt:lpstr>Performance Analysis:</vt:lpstr>
      <vt:lpstr>Accuracy and F-score Evaluation</vt:lpstr>
      <vt:lpstr>Accuracy and F-score Evaluation</vt:lpstr>
      <vt:lpstr>Conclusion </vt:lpstr>
      <vt:lpstr>Slide 19</vt:lpstr>
      <vt:lpstr>Future works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revision>1</cp:revision>
  <dcterms:created xsi:type="dcterms:W3CDTF">2020-05-27T08:42:30Z</dcterms:created>
  <dcterms:modified xsi:type="dcterms:W3CDTF">2023-09-29T16:33:41Z</dcterms:modified>
</cp:coreProperties>
</file>