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dhan sai" userId="ec2e165c0c9edff3" providerId="LiveId" clId="{461C0767-A65E-4DE2-BB08-0ED04BE35DCA}"/>
    <pc:docChg chg="undo custSel modSld">
      <pc:chgData name="vardhan sai" userId="ec2e165c0c9edff3" providerId="LiveId" clId="{461C0767-A65E-4DE2-BB08-0ED04BE35DCA}" dt="2023-08-01T15:21:10.253" v="120" actId="20577"/>
      <pc:docMkLst>
        <pc:docMk/>
      </pc:docMkLst>
      <pc:sldChg chg="modSp mod">
        <pc:chgData name="vardhan sai" userId="ec2e165c0c9edff3" providerId="LiveId" clId="{461C0767-A65E-4DE2-BB08-0ED04BE35DCA}" dt="2023-08-01T15:21:10.253" v="120" actId="20577"/>
        <pc:sldMkLst>
          <pc:docMk/>
          <pc:sldMk cId="2136996853" sldId="256"/>
        </pc:sldMkLst>
        <pc:spChg chg="mod">
          <ac:chgData name="vardhan sai" userId="ec2e165c0c9edff3" providerId="LiveId" clId="{461C0767-A65E-4DE2-BB08-0ED04BE35DCA}" dt="2023-08-01T15:21:10.253" v="120" actId="20577"/>
          <ac:spMkLst>
            <pc:docMk/>
            <pc:sldMk cId="2136996853" sldId="256"/>
            <ac:spMk id="3" creationId="{FE5C4146-1802-3D6B-4269-1ECAE5F485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AA473-D82F-4EFF-9DF7-AE6D83C51288}" type="datetime1">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9491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5272933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1498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55070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33500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9079261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048429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0790504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6423627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1861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CCD4-CEB1-405B-A443-DD9CBCBEA552}" type="datetime1">
              <a:rPr lang="en-US" smtClean="0"/>
              <a:t>8/1/2023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1049240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CCD4-CEB1-405B-A443-DD9CBCBEA552}" type="datetime1">
              <a:rPr lang="en-US" smtClean="0"/>
              <a:t>8/1/2023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8221643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0707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7794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8/1/2023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0698514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5" name="Date Placeholder 4"/>
          <p:cNvSpPr>
            <a:spLocks noGrp="1"/>
          </p:cNvSpPr>
          <p:nvPr>
            <p:ph type="dt" sz="half" idx="10"/>
          </p:nvPr>
        </p:nvSpPr>
        <p:spPr/>
        <p:txBody>
          <a:bodyPr/>
          <a:lstStyle/>
          <a:p>
            <a:fld id="{734BCCD4-CEB1-405B-A443-DD9CBCBEA552}" type="datetime1">
              <a:rPr lang="en-US" smtClean="0"/>
              <a:t>8/1/2023</a:t>
            </a:fld>
            <a:endParaRPr lang="en-US"/>
          </a:p>
        </p:txBody>
      </p:sp>
    </p:spTree>
    <p:extLst>
      <p:ext uri="{BB962C8B-B14F-4D97-AF65-F5344CB8AC3E}">
        <p14:creationId xmlns:p14="http://schemas.microsoft.com/office/powerpoint/2010/main" val="15669811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4BCCD4-CEB1-405B-A443-DD9CBCBEA552}" type="datetime1">
              <a:rPr lang="en-US" smtClean="0"/>
              <a:t>8/1/2023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218326065"/>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D974-A32D-359D-8C6F-E954B1ECB0E7}"/>
              </a:ext>
            </a:extLst>
          </p:cNvPr>
          <p:cNvSpPr>
            <a:spLocks noGrp="1"/>
          </p:cNvSpPr>
          <p:nvPr>
            <p:ph type="ctrTitle"/>
          </p:nvPr>
        </p:nvSpPr>
        <p:spPr>
          <a:xfrm>
            <a:off x="517869" y="978408"/>
            <a:ext cx="9773795" cy="1708808"/>
          </a:xfrm>
        </p:spPr>
        <p:txBody>
          <a:bodyPr anchor="t">
            <a:normAutofit fontScale="90000"/>
          </a:bodyPr>
          <a:lstStyle/>
          <a:p>
            <a:r>
              <a:rPr lang="en-US" dirty="0">
                <a:solidFill>
                  <a:schemeClr val="tx1"/>
                </a:solidFill>
              </a:rPr>
              <a:t>Underwater Fish Species Recognition using Deep Learning Techniques</a:t>
            </a:r>
          </a:p>
        </p:txBody>
      </p:sp>
      <p:sp>
        <p:nvSpPr>
          <p:cNvPr id="3" name="Subtitle 2">
            <a:extLst>
              <a:ext uri="{FF2B5EF4-FFF2-40B4-BE49-F238E27FC236}">
                <a16:creationId xmlns:a16="http://schemas.microsoft.com/office/drawing/2014/main" id="{FE5C4146-1802-3D6B-4269-1ECAE5F48548}"/>
              </a:ext>
            </a:extLst>
          </p:cNvPr>
          <p:cNvSpPr>
            <a:spLocks noGrp="1"/>
          </p:cNvSpPr>
          <p:nvPr>
            <p:ph type="subTitle" idx="1"/>
          </p:nvPr>
        </p:nvSpPr>
        <p:spPr>
          <a:xfrm>
            <a:off x="139960" y="4017818"/>
            <a:ext cx="11553192" cy="1828799"/>
          </a:xfrm>
        </p:spPr>
        <p:txBody>
          <a:bodyPr anchor="b">
            <a:normAutofit/>
          </a:bodyPr>
          <a:lstStyle/>
          <a:p>
            <a:r>
              <a:rPr lang="en-US" dirty="0">
                <a:solidFill>
                  <a:schemeClr val="tx1"/>
                </a:solidFill>
              </a:rPr>
              <a:t>NAME:SAI VARDHAN REDDY KONYALA </a:t>
            </a:r>
          </a:p>
          <a:p>
            <a:r>
              <a:rPr lang="en-US" dirty="0">
                <a:solidFill>
                  <a:schemeClr val="tx1"/>
                </a:solidFill>
              </a:rPr>
              <a:t>Student id:700745733</a:t>
            </a:r>
          </a:p>
          <a:p>
            <a:r>
              <a:rPr lang="en-US" dirty="0">
                <a:solidFill>
                  <a:schemeClr val="tx1"/>
                </a:solidFill>
              </a:rPr>
              <a:t>Video link: https://drive.google.com/file/d/1EPKpPYam7TE4fwZ0KafdfJm74LMGeP7W/view?usp=sharing</a:t>
            </a:r>
          </a:p>
        </p:txBody>
      </p:sp>
    </p:spTree>
    <p:extLst>
      <p:ext uri="{BB962C8B-B14F-4D97-AF65-F5344CB8AC3E}">
        <p14:creationId xmlns:p14="http://schemas.microsoft.com/office/powerpoint/2010/main" val="213699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6F8D-1C44-E4BB-4B0B-55301C5ADB72}"/>
              </a:ext>
            </a:extLst>
          </p:cNvPr>
          <p:cNvSpPr>
            <a:spLocks noGrp="1"/>
          </p:cNvSpPr>
          <p:nvPr>
            <p:ph type="title"/>
          </p:nvPr>
        </p:nvSpPr>
        <p:spPr/>
        <p:txBody>
          <a:bodyPr/>
          <a:lstStyle/>
          <a:p>
            <a:r>
              <a:rPr lang="en-US" dirty="0">
                <a:solidFill>
                  <a:schemeClr val="tx1"/>
                </a:solidFill>
              </a:rPr>
              <a:t>Motivation</a:t>
            </a:r>
          </a:p>
        </p:txBody>
      </p:sp>
      <p:sp>
        <p:nvSpPr>
          <p:cNvPr id="3" name="Content Placeholder 2">
            <a:extLst>
              <a:ext uri="{FF2B5EF4-FFF2-40B4-BE49-F238E27FC236}">
                <a16:creationId xmlns:a16="http://schemas.microsoft.com/office/drawing/2014/main" id="{DAC4C886-A0CD-B9F5-75A5-16E64966BCC6}"/>
              </a:ext>
            </a:extLst>
          </p:cNvPr>
          <p:cNvSpPr>
            <a:spLocks noGrp="1"/>
          </p:cNvSpPr>
          <p:nvPr>
            <p:ph idx="1"/>
          </p:nvPr>
        </p:nvSpPr>
        <p:spPr/>
        <p:txBody>
          <a:bodyPr/>
          <a:lstStyle/>
          <a:p>
            <a:r>
              <a:rPr lang="en-US" b="0" i="0" dirty="0">
                <a:solidFill>
                  <a:srgbClr val="374151"/>
                </a:solidFill>
                <a:effectLst/>
                <a:latin typeface="Söhne"/>
              </a:rPr>
              <a:t>Fish species serve as indicators of the health and condition of aquatic ecosystems. Monitoring fish populations through deep learning techniques can provide valuable insights into environmental changes, pollution levels, and overall ecosystem health.</a:t>
            </a:r>
          </a:p>
          <a:p>
            <a:r>
              <a:rPr lang="en-US" b="0" i="0" dirty="0">
                <a:solidFill>
                  <a:srgbClr val="374151"/>
                </a:solidFill>
                <a:effectLst/>
                <a:latin typeface="Söhne"/>
              </a:rPr>
              <a:t>Deep learning techniques allow for non-intrusive data collection. By analyzing images or videos captured by underwater cameras, researchers can avoid disturbing marine life and obtain valuable data without direct contact.</a:t>
            </a:r>
          </a:p>
          <a:p>
            <a:r>
              <a:rPr lang="en-US" b="0" i="0" dirty="0">
                <a:solidFill>
                  <a:srgbClr val="374151"/>
                </a:solidFill>
                <a:effectLst/>
                <a:latin typeface="Söhne"/>
              </a:rPr>
              <a:t>Recent advancements in deep learning, particularly in computer vision, have led to highly accurate image recognition models. These advances make it an opportune time to apply these techniques to underwater fish species recognition.</a:t>
            </a:r>
          </a:p>
          <a:p>
            <a:r>
              <a:rPr lang="en-US" b="0" i="0" dirty="0">
                <a:solidFill>
                  <a:srgbClr val="374151"/>
                </a:solidFill>
                <a:effectLst/>
                <a:latin typeface="Söhne"/>
              </a:rPr>
              <a:t>Underwater fish species recognition using deep learning techniques combines expertise from fields such as marine biology, computer vision, and artificial intelligence, fostering interdisciplinary collaborations and driving innovation.</a:t>
            </a:r>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11259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6380-9D9B-29B4-C787-39F553EE4785}"/>
              </a:ext>
            </a:extLst>
          </p:cNvPr>
          <p:cNvSpPr>
            <a:spLocks noGrp="1"/>
          </p:cNvSpPr>
          <p:nvPr>
            <p:ph type="title"/>
          </p:nvPr>
        </p:nvSpPr>
        <p:spPr/>
        <p:txBody>
          <a:bodyPr/>
          <a:lstStyle/>
          <a:p>
            <a:r>
              <a:rPr lang="en-US" dirty="0">
                <a:solidFill>
                  <a:schemeClr val="tx1"/>
                </a:solidFill>
              </a:rPr>
              <a:t>Problem statement</a:t>
            </a:r>
          </a:p>
        </p:txBody>
      </p:sp>
      <p:sp>
        <p:nvSpPr>
          <p:cNvPr id="3" name="Content Placeholder 2">
            <a:extLst>
              <a:ext uri="{FF2B5EF4-FFF2-40B4-BE49-F238E27FC236}">
                <a16:creationId xmlns:a16="http://schemas.microsoft.com/office/drawing/2014/main" id="{744F7952-EA21-7777-240C-CE6BA2ACC33B}"/>
              </a:ext>
            </a:extLst>
          </p:cNvPr>
          <p:cNvSpPr>
            <a:spLocks noGrp="1"/>
          </p:cNvSpPr>
          <p:nvPr>
            <p:ph idx="1"/>
          </p:nvPr>
        </p:nvSpPr>
        <p:spPr/>
        <p:txBody>
          <a:bodyPr/>
          <a:lstStyle/>
          <a:p>
            <a:r>
              <a:rPr lang="en-US" dirty="0"/>
              <a:t>Because of the complex background and noise in the photos, recognizing fish species in the natural habitat is a difficult challenge. Many researchers have worked on this topic in the past. Numerous approaches have been proposed throughout the last decade to categorize fish species in their native habitat.</a:t>
            </a:r>
          </a:p>
          <a:p>
            <a:r>
              <a:rPr lang="en-US" dirty="0"/>
              <a:t>Here we are using Both Deep learning model (CNN) and Machine learning models such as SVM,KNN for recognition of underwater fish species by using Fish4Knowledge dataset </a:t>
            </a:r>
          </a:p>
          <a:p>
            <a:endParaRPr lang="en-US" dirty="0"/>
          </a:p>
        </p:txBody>
      </p:sp>
    </p:spTree>
    <p:extLst>
      <p:ext uri="{BB962C8B-B14F-4D97-AF65-F5344CB8AC3E}">
        <p14:creationId xmlns:p14="http://schemas.microsoft.com/office/powerpoint/2010/main" val="329750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FBE5-9704-7393-3B4D-4CFC3202CC0A}"/>
              </a:ext>
            </a:extLst>
          </p:cNvPr>
          <p:cNvSpPr>
            <a:spLocks noGrp="1"/>
          </p:cNvSpPr>
          <p:nvPr>
            <p:ph type="title"/>
          </p:nvPr>
        </p:nvSpPr>
        <p:spPr/>
        <p:txBody>
          <a:bodyPr/>
          <a:lstStyle/>
          <a:p>
            <a:r>
              <a:rPr lang="en-US" dirty="0">
                <a:solidFill>
                  <a:schemeClr val="tx1"/>
                </a:solidFill>
              </a:rPr>
              <a:t>Objectives</a:t>
            </a:r>
          </a:p>
        </p:txBody>
      </p:sp>
      <p:sp>
        <p:nvSpPr>
          <p:cNvPr id="3" name="Content Placeholder 2">
            <a:extLst>
              <a:ext uri="{FF2B5EF4-FFF2-40B4-BE49-F238E27FC236}">
                <a16:creationId xmlns:a16="http://schemas.microsoft.com/office/drawing/2014/main" id="{2D2E8365-EA82-25C3-A55B-BDB4BCBDD540}"/>
              </a:ext>
            </a:extLst>
          </p:cNvPr>
          <p:cNvSpPr>
            <a:spLocks noGrp="1"/>
          </p:cNvSpPr>
          <p:nvPr>
            <p:ph idx="1"/>
          </p:nvPr>
        </p:nvSpPr>
        <p:spPr/>
        <p:txBody>
          <a:bodyPr/>
          <a:lstStyle/>
          <a:p>
            <a:r>
              <a:rPr lang="en-US" sz="1800" dirty="0">
                <a:latin typeface="Arial"/>
                <a:ea typeface="Arial"/>
                <a:cs typeface="Arial"/>
                <a:sym typeface="Arial"/>
              </a:rPr>
              <a:t>The project's primary objectives include reducing the complexity of the dataset by using of combination of deep learning and machine learning, with deep learning used to extract key features and machine learning is used for classification.</a:t>
            </a:r>
          </a:p>
          <a:p>
            <a:r>
              <a:rPr lang="en-US" b="0" i="0" dirty="0">
                <a:solidFill>
                  <a:srgbClr val="1F2328"/>
                </a:solidFill>
                <a:effectLst/>
                <a:latin typeface="-apple-system"/>
              </a:rPr>
              <a:t>fish4knowledge dataset for fish classification, including 23 categories and 20,000+ pictures which has enough images for deep learning to learn the features.</a:t>
            </a:r>
          </a:p>
          <a:p>
            <a:r>
              <a:rPr lang="en-US" sz="1800" dirty="0">
                <a:latin typeface="Arial"/>
                <a:ea typeface="Arial"/>
                <a:cs typeface="Arial"/>
                <a:sym typeface="Arial"/>
              </a:rPr>
              <a:t>To process this dataset, the project is using the combination of deep learning and machine learning we are using deep CNN (Convolutional Neural Networks) with SVM,KNN for classification for better accuracy.</a:t>
            </a:r>
          </a:p>
          <a:p>
            <a:endParaRPr lang="en-US" sz="1800" dirty="0">
              <a:latin typeface="Arial"/>
              <a:ea typeface="Arial"/>
              <a:cs typeface="Arial"/>
              <a:sym typeface="Arial"/>
            </a:endParaRPr>
          </a:p>
          <a:p>
            <a:endParaRPr lang="en-US" b="0"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317808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3E17-6CD3-3F44-5271-52C44A744B53}"/>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Contributions</a:t>
            </a:r>
            <a:endParaRPr lang="en-US" dirty="0"/>
          </a:p>
        </p:txBody>
      </p:sp>
      <p:sp>
        <p:nvSpPr>
          <p:cNvPr id="3" name="Content Placeholder 2">
            <a:extLst>
              <a:ext uri="{FF2B5EF4-FFF2-40B4-BE49-F238E27FC236}">
                <a16:creationId xmlns:a16="http://schemas.microsoft.com/office/drawing/2014/main" id="{3F0C28E3-3F44-8022-A3A4-95CB334A82A6}"/>
              </a:ext>
            </a:extLst>
          </p:cNvPr>
          <p:cNvSpPr>
            <a:spLocks noGrp="1"/>
          </p:cNvSpPr>
          <p:nvPr>
            <p:ph idx="1"/>
          </p:nvPr>
        </p:nvSpPr>
        <p:spPr>
          <a:xfrm>
            <a:off x="677334" y="1315617"/>
            <a:ext cx="8596668" cy="4725746"/>
          </a:xfrm>
        </p:spPr>
        <p:txBody>
          <a:bodyPr>
            <a:normAutofit/>
          </a:bodyPr>
          <a:lstStyle/>
          <a:p>
            <a:r>
              <a:rPr lang="en-US" sz="1400" dirty="0"/>
              <a:t>Compared to the existing frameworks the project uses </a:t>
            </a:r>
            <a:r>
              <a:rPr lang="en-US" sz="1400" dirty="0" err="1"/>
              <a:t>deepcnn-knn</a:t>
            </a:r>
            <a:r>
              <a:rPr lang="en-US" sz="1400" dirty="0"/>
              <a:t> for the best accuracy. One of the main reasons for this is the proposed framework uses One of the key reasons for this is that we employed max-pooling after each convolution layer in our recommended frameworks. Max-pooling is capable of detecting the existence of edges, which is essential in our fish Identification of species. As a result, following each convolution layer, The image's boundaries are retained and handed on to the following layer. This aids in the preservation of all critical elements in the phase of feature extraction.</a:t>
            </a:r>
          </a:p>
          <a:p>
            <a:r>
              <a:rPr lang="en-US" sz="1400" dirty="0"/>
              <a:t>Proposed workflow:</a:t>
            </a:r>
          </a:p>
          <a:p>
            <a:endParaRPr lang="en-US" sz="1400" dirty="0"/>
          </a:p>
        </p:txBody>
      </p:sp>
      <p:pic>
        <p:nvPicPr>
          <p:cNvPr id="4" name="Picture 3">
            <a:extLst>
              <a:ext uri="{FF2B5EF4-FFF2-40B4-BE49-F238E27FC236}">
                <a16:creationId xmlns:a16="http://schemas.microsoft.com/office/drawing/2014/main" id="{BFB0CB41-C470-09DF-895B-5ED5A10A59D8}"/>
              </a:ext>
            </a:extLst>
          </p:cNvPr>
          <p:cNvPicPr>
            <a:picLocks noChangeAspect="1"/>
          </p:cNvPicPr>
          <p:nvPr/>
        </p:nvPicPr>
        <p:blipFill>
          <a:blip r:embed="rId2"/>
          <a:stretch>
            <a:fillRect/>
          </a:stretch>
        </p:blipFill>
        <p:spPr>
          <a:xfrm>
            <a:off x="2276669" y="3237722"/>
            <a:ext cx="5976629" cy="3010678"/>
          </a:xfrm>
          <a:prstGeom prst="rect">
            <a:avLst/>
          </a:prstGeom>
        </p:spPr>
      </p:pic>
    </p:spTree>
    <p:extLst>
      <p:ext uri="{BB962C8B-B14F-4D97-AF65-F5344CB8AC3E}">
        <p14:creationId xmlns:p14="http://schemas.microsoft.com/office/powerpoint/2010/main" val="280920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5F7B-BFD2-DD21-D573-C3495DA28A68}"/>
              </a:ext>
            </a:extLst>
          </p:cNvPr>
          <p:cNvSpPr>
            <a:spLocks noGrp="1"/>
          </p:cNvSpPr>
          <p:nvPr>
            <p:ph type="title"/>
          </p:nvPr>
        </p:nvSpPr>
        <p:spPr>
          <a:xfrm>
            <a:off x="677334" y="609600"/>
            <a:ext cx="8596668" cy="687355"/>
          </a:xfrm>
        </p:spPr>
        <p:txBody>
          <a:bodyPr/>
          <a:lstStyle/>
          <a:p>
            <a:r>
              <a:rPr lang="en-US" b="0" i="0" dirty="0">
                <a:solidFill>
                  <a:srgbClr val="000000"/>
                </a:solidFill>
                <a:effectLst/>
                <a:latin typeface="arial" panose="020B0604020202020204" pitchFamily="34" charset="0"/>
              </a:rPr>
              <a:t>Results</a:t>
            </a:r>
            <a:endParaRPr lang="en-US" dirty="0"/>
          </a:p>
        </p:txBody>
      </p:sp>
      <p:sp>
        <p:nvSpPr>
          <p:cNvPr id="3" name="Content Placeholder 2">
            <a:extLst>
              <a:ext uri="{FF2B5EF4-FFF2-40B4-BE49-F238E27FC236}">
                <a16:creationId xmlns:a16="http://schemas.microsoft.com/office/drawing/2014/main" id="{A4614CF5-49CB-3C29-A7D8-6F0E226604C3}"/>
              </a:ext>
            </a:extLst>
          </p:cNvPr>
          <p:cNvSpPr>
            <a:spLocks noGrp="1"/>
          </p:cNvSpPr>
          <p:nvPr>
            <p:ph idx="1"/>
          </p:nvPr>
        </p:nvSpPr>
        <p:spPr>
          <a:xfrm>
            <a:off x="677334" y="1296955"/>
            <a:ext cx="8596668" cy="4744407"/>
          </a:xfrm>
        </p:spPr>
        <p:txBody>
          <a:bodyPr/>
          <a:lstStyle/>
          <a:p>
            <a:r>
              <a:rPr lang="en-US" sz="2400" dirty="0"/>
              <a:t>Here using both machine learning for feature extraction and deep learning for classification is very useful for getting the maximum accuracy.</a:t>
            </a:r>
          </a:p>
          <a:p>
            <a:r>
              <a:rPr lang="en-US" sz="2400" dirty="0"/>
              <a:t>To measure the performance we are using the using the </a:t>
            </a:r>
            <a:r>
              <a:rPr lang="en-US" sz="2400" dirty="0" err="1"/>
              <a:t>accuracy,precision,recall,F</a:t>
            </a:r>
            <a:r>
              <a:rPr lang="en-US" sz="2400" dirty="0"/>
              <a:t>-score.</a:t>
            </a:r>
          </a:p>
          <a:p>
            <a:r>
              <a:rPr lang="en-US" sz="2400" dirty="0"/>
              <a:t>After getting the results </a:t>
            </a:r>
            <a:r>
              <a:rPr lang="en-US" sz="2400" dirty="0" err="1"/>
              <a:t>deepcnn-knn</a:t>
            </a:r>
            <a:r>
              <a:rPr lang="en-US" sz="2400" dirty="0"/>
              <a:t> performed the best when compared to other models as Shown below</a:t>
            </a:r>
          </a:p>
          <a:p>
            <a:endParaRPr lang="en-US" sz="2400" dirty="0"/>
          </a:p>
          <a:p>
            <a:endParaRPr lang="en-US" sz="2400" dirty="0"/>
          </a:p>
          <a:p>
            <a:endParaRPr lang="en-US" dirty="0"/>
          </a:p>
        </p:txBody>
      </p:sp>
      <p:pic>
        <p:nvPicPr>
          <p:cNvPr id="5" name="Picture 4">
            <a:extLst>
              <a:ext uri="{FF2B5EF4-FFF2-40B4-BE49-F238E27FC236}">
                <a16:creationId xmlns:a16="http://schemas.microsoft.com/office/drawing/2014/main" id="{2116953D-43C2-794F-BBDD-D76596314662}"/>
              </a:ext>
            </a:extLst>
          </p:cNvPr>
          <p:cNvPicPr>
            <a:picLocks noChangeAspect="1"/>
          </p:cNvPicPr>
          <p:nvPr/>
        </p:nvPicPr>
        <p:blipFill>
          <a:blip r:embed="rId2"/>
          <a:stretch>
            <a:fillRect/>
          </a:stretch>
        </p:blipFill>
        <p:spPr>
          <a:xfrm>
            <a:off x="1688600" y="4517518"/>
            <a:ext cx="1966130" cy="1219306"/>
          </a:xfrm>
          <a:prstGeom prst="rect">
            <a:avLst/>
          </a:prstGeom>
        </p:spPr>
      </p:pic>
      <p:pic>
        <p:nvPicPr>
          <p:cNvPr id="7" name="Picture 6">
            <a:extLst>
              <a:ext uri="{FF2B5EF4-FFF2-40B4-BE49-F238E27FC236}">
                <a16:creationId xmlns:a16="http://schemas.microsoft.com/office/drawing/2014/main" id="{00E93B81-DD5F-59BE-B86C-F90E4C17A9BB}"/>
              </a:ext>
            </a:extLst>
          </p:cNvPr>
          <p:cNvPicPr>
            <a:picLocks noChangeAspect="1"/>
          </p:cNvPicPr>
          <p:nvPr/>
        </p:nvPicPr>
        <p:blipFill>
          <a:blip r:embed="rId3"/>
          <a:stretch>
            <a:fillRect/>
          </a:stretch>
        </p:blipFill>
        <p:spPr>
          <a:xfrm>
            <a:off x="3238157" y="4517518"/>
            <a:ext cx="3475021" cy="1066892"/>
          </a:xfrm>
          <a:prstGeom prst="rect">
            <a:avLst/>
          </a:prstGeom>
        </p:spPr>
      </p:pic>
    </p:spTree>
    <p:extLst>
      <p:ext uri="{BB962C8B-B14F-4D97-AF65-F5344CB8AC3E}">
        <p14:creationId xmlns:p14="http://schemas.microsoft.com/office/powerpoint/2010/main" val="137498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BA1B-EBEF-258C-F662-14CBCAA79B8B}"/>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References</a:t>
            </a:r>
            <a:endParaRPr lang="en-US" dirty="0"/>
          </a:p>
        </p:txBody>
      </p:sp>
      <p:sp>
        <p:nvSpPr>
          <p:cNvPr id="3" name="Content Placeholder 2">
            <a:extLst>
              <a:ext uri="{FF2B5EF4-FFF2-40B4-BE49-F238E27FC236}">
                <a16:creationId xmlns:a16="http://schemas.microsoft.com/office/drawing/2014/main" id="{D468C072-11A3-A75A-43FA-3F2D9D297B7A}"/>
              </a:ext>
            </a:extLst>
          </p:cNvPr>
          <p:cNvSpPr>
            <a:spLocks noGrp="1"/>
          </p:cNvSpPr>
          <p:nvPr>
            <p:ph idx="1"/>
          </p:nvPr>
        </p:nvSpPr>
        <p:spPr/>
        <p:txBody>
          <a:bodyPr>
            <a:normAutofit fontScale="92500" lnSpcReduction="20000"/>
          </a:bodyPr>
          <a:lstStyle/>
          <a:p>
            <a:r>
              <a:rPr lang="en-US" dirty="0"/>
              <a:t>[1] </a:t>
            </a:r>
            <a:r>
              <a:rPr lang="en-US" dirty="0" err="1"/>
              <a:t>Heithaus</a:t>
            </a:r>
            <a:r>
              <a:rPr lang="en-US" dirty="0"/>
              <a:t>, M. R. and Dill, L. M., “Food availability and tiger shark predation risk influence bottle nose dolphin habitat use,” in Ecology, vol. 83(2), 2002, pp. 480–491.</a:t>
            </a:r>
          </a:p>
          <a:p>
            <a:r>
              <a:rPr lang="en-US" dirty="0"/>
              <a:t> [2] </a:t>
            </a:r>
            <a:r>
              <a:rPr lang="en-US" dirty="0" err="1"/>
              <a:t>Rova</a:t>
            </a:r>
            <a:r>
              <a:rPr lang="en-US" dirty="0"/>
              <a:t>, A., Mori, G., and Dill, L., “One fish, two fish, butterfish, </a:t>
            </a:r>
            <a:r>
              <a:rPr lang="en-US" dirty="0" err="1"/>
              <a:t>trumpeter:recognizing</a:t>
            </a:r>
            <a:r>
              <a:rPr lang="en-US" dirty="0"/>
              <a:t> fish in underwater video,” in IAPR Conference on Machine Vision Applications, 2007, pp. 404–407. WK,QWHUQDWLRQDO&amp;RQIHUHQFHRQ6LJQDO3URFHVVLQJDQG,QWHJUDWHG1HWZRUNV</a:t>
            </a:r>
            <a:br>
              <a:rPr lang="en-US" dirty="0"/>
            </a:br>
            <a:r>
              <a:rPr lang="en-US" dirty="0"/>
              <a:t>63,1 668 </a:t>
            </a:r>
          </a:p>
          <a:p>
            <a:r>
              <a:rPr lang="en-US" dirty="0"/>
              <a:t>[3] </a:t>
            </a:r>
            <a:r>
              <a:rPr lang="en-US" dirty="0" err="1"/>
              <a:t>Shafait</a:t>
            </a:r>
            <a:r>
              <a:rPr lang="en-US" dirty="0"/>
              <a:t>, F., Mian, A., </a:t>
            </a:r>
            <a:r>
              <a:rPr lang="en-US" dirty="0" err="1"/>
              <a:t>Shortis</a:t>
            </a:r>
            <a:r>
              <a:rPr lang="en-US" dirty="0"/>
              <a:t>, M., Ghanem, B., Phil Culverhouse, F., Edgington, D., Cline, D., </a:t>
            </a:r>
            <a:r>
              <a:rPr lang="en-US" dirty="0" err="1"/>
              <a:t>Ravanbakhsh</a:t>
            </a:r>
            <a:r>
              <a:rPr lang="en-US" dirty="0"/>
              <a:t>, M., Seager, J., and Harvey, E., “Fish identification from videos captured in uncontrolled underwater environments,” ICES Journal of Marine Science, vol. 73(10), pp. 2737– 2746, 2016. </a:t>
            </a:r>
          </a:p>
          <a:p>
            <a:r>
              <a:rPr lang="en-US" dirty="0"/>
              <a:t>[4] Strachan, N. J. C., “Recognition of fish species by </a:t>
            </a:r>
            <a:r>
              <a:rPr lang="en-US" dirty="0" err="1"/>
              <a:t>colour</a:t>
            </a:r>
            <a:r>
              <a:rPr lang="en-US" dirty="0"/>
              <a:t> and shape,” Image and Vision Computing, vol. 11, pp. 2–10, 1993.</a:t>
            </a:r>
          </a:p>
        </p:txBody>
      </p:sp>
    </p:spTree>
    <p:extLst>
      <p:ext uri="{BB962C8B-B14F-4D97-AF65-F5344CB8AC3E}">
        <p14:creationId xmlns:p14="http://schemas.microsoft.com/office/powerpoint/2010/main" val="140589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8F188-65FF-2B8C-9A19-07785A03E228}"/>
              </a:ext>
            </a:extLst>
          </p:cNvPr>
          <p:cNvSpPr>
            <a:spLocks noGrp="1"/>
          </p:cNvSpPr>
          <p:nvPr>
            <p:ph idx="1"/>
          </p:nvPr>
        </p:nvSpPr>
        <p:spPr>
          <a:xfrm>
            <a:off x="677334" y="811763"/>
            <a:ext cx="8596668" cy="5229599"/>
          </a:xfrm>
        </p:spPr>
        <p:txBody>
          <a:bodyPr>
            <a:normAutofit/>
          </a:bodyPr>
          <a:lstStyle/>
          <a:p>
            <a:r>
              <a:rPr lang="en-US" dirty="0"/>
              <a:t>[5]Strachan, N. J. C. and Kell, L., “A potential method for the differentiation between haddock fish stocks by computer vision using canonical discriminant analysis,” ICES Journal of Marine Science, vol. 52, pp. 145–149, 1995.</a:t>
            </a:r>
          </a:p>
          <a:p>
            <a:r>
              <a:rPr lang="en-US" dirty="0"/>
              <a:t> [6] White, C. and Strachan, N. J. C., “Automated measurement of species and length of fish by computer vision,” Fisheries Research, vol. 80, pp. 203–210, 2006. </a:t>
            </a:r>
          </a:p>
          <a:p>
            <a:r>
              <a:rPr lang="en-US" dirty="0"/>
              <a:t>[7] Storbeck, F. and </a:t>
            </a:r>
            <a:r>
              <a:rPr lang="en-US" dirty="0" err="1"/>
              <a:t>Daan</a:t>
            </a:r>
            <a:r>
              <a:rPr lang="en-US" dirty="0"/>
              <a:t>, B., “Fish species recognition using computer vision and a neural network,” Fisheries Research, vol. 51, pp. 11–15, 2001. </a:t>
            </a:r>
          </a:p>
          <a:p>
            <a:r>
              <a:rPr lang="en-US" dirty="0"/>
              <a:t>[8] Nery, M., Machado, M., Padua, F., </a:t>
            </a:r>
            <a:r>
              <a:rPr lang="en-US" dirty="0" err="1"/>
              <a:t>Carceroni</a:t>
            </a:r>
            <a:r>
              <a:rPr lang="en-US" dirty="0"/>
              <a:t>, R., and Queiroz-Neto, J., “Determining the appropriate feature set for fish classification tasks,” in Proceeding of the XVIII Brazilian Symposium on Computer Graphics and Image Processing, 2005.</a:t>
            </a:r>
          </a:p>
          <a:p>
            <a:r>
              <a:rPr lang="en-US" dirty="0"/>
              <a:t>[9] Chuang, M., Hwang, J. N., and Rose, C., “Aggregated segmentation of fish from conveyor belt videos,” in IEEE International Conference on Acoustics, Speech and Signal Processing (ICASSP), 2013, pp. 1807– 1811.</a:t>
            </a:r>
          </a:p>
        </p:txBody>
      </p:sp>
    </p:spTree>
    <p:extLst>
      <p:ext uri="{BB962C8B-B14F-4D97-AF65-F5344CB8AC3E}">
        <p14:creationId xmlns:p14="http://schemas.microsoft.com/office/powerpoint/2010/main" val="3827656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79</TotalTime>
  <Words>975</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Arial</vt:lpstr>
      <vt:lpstr>Söhne</vt:lpstr>
      <vt:lpstr>Trebuchet MS</vt:lpstr>
      <vt:lpstr>Wingdings 3</vt:lpstr>
      <vt:lpstr>Facet</vt:lpstr>
      <vt:lpstr>Underwater Fish Species Recognition using Deep Learning Techniques</vt:lpstr>
      <vt:lpstr>Motivation</vt:lpstr>
      <vt:lpstr>Problem statement</vt:lpstr>
      <vt:lpstr>Objectives</vt:lpstr>
      <vt:lpstr>Contributions</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Underwater Fish Species Recognition using Deep Learning Techniques</dc:title>
  <dc:creator>vardhan sai</dc:creator>
  <cp:lastModifiedBy>vardhan sai</cp:lastModifiedBy>
  <cp:revision>1</cp:revision>
  <dcterms:created xsi:type="dcterms:W3CDTF">2023-07-31T18:33:59Z</dcterms:created>
  <dcterms:modified xsi:type="dcterms:W3CDTF">2023-08-01T15:21:19Z</dcterms:modified>
</cp:coreProperties>
</file>