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2A31DD-0A56-423D-BEBF-9AE20C8CCE7F}">
  <a:tblStyle styleId="{282A31DD-0A56-423D-BEBF-9AE20C8CCE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0fda26e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0fda26e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b3ed294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b3ed294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b3ed2949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b3ed2949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b3ed2949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b3ed2949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b3ed2949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b3ed294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0fda26e9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0fda26e9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b3ed2949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b3ed2949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b3ed294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b3ed294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b3ed2949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b3ed2949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0fda26e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0fda26e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b3ed294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b3ed294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0fda26e9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0fda26e9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0fda26e9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0fda26e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0fda26e9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0fda26e9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0fda26e9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0fda26e9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0883" y="519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t>Heart Disease Prediction using Machine Learning</a:t>
            </a:r>
            <a:endParaRPr sz="4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a:t>
            </a:r>
            <a:r>
              <a:rPr lang="en" sz="9200"/>
              <a:t>Proposed by</a:t>
            </a:r>
            <a:endParaRPr sz="9200"/>
          </a:p>
          <a:p>
            <a:pPr indent="0" lvl="0" marL="0" rtl="0" algn="l">
              <a:spcBef>
                <a:spcPts val="0"/>
              </a:spcBef>
              <a:spcAft>
                <a:spcPts val="0"/>
              </a:spcAft>
              <a:buNone/>
            </a:pPr>
            <a:r>
              <a:t/>
            </a:r>
            <a:endParaRPr sz="9200"/>
          </a:p>
          <a:p>
            <a:pPr indent="0" lvl="0" marL="0" rtl="0" algn="l">
              <a:spcBef>
                <a:spcPts val="0"/>
              </a:spcBef>
              <a:spcAft>
                <a:spcPts val="0"/>
              </a:spcAft>
              <a:buNone/>
            </a:pPr>
            <a:r>
              <a:rPr lang="en" sz="9200"/>
              <a:t>                    </a:t>
            </a:r>
            <a:r>
              <a:rPr lang="en" sz="9200"/>
              <a:t>Eda Sai Akhil - 700747481</a:t>
            </a:r>
            <a:endParaRPr sz="9200"/>
          </a:p>
          <a:p>
            <a:pPr indent="0" lvl="0" marL="0" rtl="0" algn="l">
              <a:lnSpc>
                <a:spcPct val="115000"/>
              </a:lnSpc>
              <a:spcBef>
                <a:spcPts val="1200"/>
              </a:spcBef>
              <a:spcAft>
                <a:spcPts val="0"/>
              </a:spcAft>
              <a:buClr>
                <a:schemeClr val="dk1"/>
              </a:buClr>
              <a:buSzPts val="275"/>
              <a:buFont typeface="Arial"/>
              <a:buNone/>
            </a:pPr>
            <a:r>
              <a:rPr lang="en" sz="9200"/>
              <a:t>                    Stuthi Geetha Muppalla– 700745858</a:t>
            </a:r>
            <a:endParaRPr sz="9200"/>
          </a:p>
          <a:p>
            <a:pPr indent="0" lvl="0" marL="0" rtl="0" algn="l">
              <a:lnSpc>
                <a:spcPct val="115000"/>
              </a:lnSpc>
              <a:spcBef>
                <a:spcPts val="1200"/>
              </a:spcBef>
              <a:spcAft>
                <a:spcPts val="0"/>
              </a:spcAft>
              <a:buClr>
                <a:schemeClr val="dk1"/>
              </a:buClr>
              <a:buSzPts val="275"/>
              <a:buFont typeface="Arial"/>
              <a:buNone/>
            </a:pPr>
            <a:r>
              <a:rPr lang="en" sz="9200"/>
              <a:t>                    Konyala Sai vardhan reddy– 700745733</a:t>
            </a:r>
            <a:endParaRPr sz="9200"/>
          </a:p>
          <a:p>
            <a:pPr indent="0" lvl="0" marL="0" rtl="0" algn="l">
              <a:lnSpc>
                <a:spcPct val="115000"/>
              </a:lnSpc>
              <a:spcBef>
                <a:spcPts val="1200"/>
              </a:spcBef>
              <a:spcAft>
                <a:spcPts val="0"/>
              </a:spcAft>
              <a:buClr>
                <a:schemeClr val="dk1"/>
              </a:buClr>
              <a:buSzPts val="275"/>
              <a:buFont typeface="Arial"/>
              <a:buNone/>
            </a:pPr>
            <a:r>
              <a:rPr lang="en" sz="9200"/>
              <a:t>                    Maddina Mythresh- 700741162</a:t>
            </a:r>
            <a:endParaRPr sz="9200"/>
          </a:p>
          <a:p>
            <a:pPr indent="0" lvl="0" marL="0" rtl="0" algn="l">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Heart diseases such as coronary artery, cardiac attack results in deaths ir</a:t>
            </a:r>
            <a:r>
              <a:rPr lang="en"/>
              <a:t>respective of age and detection them in the earlier is critical task.The risk getting attack by these diseases is high in person who have high cholesterol or lack of physical activity.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By using machine learning we can solve critical problems by training the model available from kaggle or UCI Irvine and make model to able to predict the health condition of the person by considering some of the important parameter such as age, heart rate, ecg o/p, type of chest pain etc..</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a:t>
            </a:r>
            <a:r>
              <a:rPr lang="en">
                <a:solidFill>
                  <a:schemeClr val="dk1"/>
                </a:solidFill>
              </a:rPr>
              <a:t>According to multiple polls, heart disease is one of the major causes of death around the globe, regardless of a person's gender. The healthcare industry generates a large amount of data; thus it is necessary to process this data using any cutting-edge methods that will help us produce efficient outcomes, make efficient decisions based on the data, and obtain the desired outcomes.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research paper has suggested the combined use of the decision tree and random forest to improvise the accuracy of the model given the input and this hybrid model gave us the highest accuracy.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highest accuracy was given by hybrid model of 88% (decision tree+random forest)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643650" y="406125"/>
            <a:ext cx="8045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1646600" y="1025775"/>
            <a:ext cx="5038725" cy="320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Results/Simulations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sz="1400">
                <a:solidFill>
                  <a:schemeClr val="dk1"/>
                </a:solidFill>
                <a:latin typeface="Times New Roman"/>
                <a:ea typeface="Times New Roman"/>
                <a:cs typeface="Times New Roman"/>
                <a:sym typeface="Times New Roman"/>
              </a:rPr>
              <a:t>Here the data is trained </a:t>
            </a:r>
            <a:r>
              <a:rPr lang="en" sz="1400">
                <a:solidFill>
                  <a:schemeClr val="dk1"/>
                </a:solidFill>
                <a:latin typeface="Times New Roman"/>
                <a:ea typeface="Times New Roman"/>
                <a:cs typeface="Times New Roman"/>
                <a:sym typeface="Times New Roman"/>
              </a:rPr>
              <a:t>using</a:t>
            </a:r>
            <a:r>
              <a:rPr lang="en" sz="1400">
                <a:solidFill>
                  <a:schemeClr val="dk1"/>
                </a:solidFill>
                <a:latin typeface="Times New Roman"/>
                <a:ea typeface="Times New Roman"/>
                <a:cs typeface="Times New Roman"/>
                <a:sym typeface="Times New Roman"/>
              </a:rPr>
              <a:t> different ML algorithms.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pic>
        <p:nvPicPr>
          <p:cNvPr id="139" name="Google Shape;139;p25"/>
          <p:cNvPicPr preferRelativeResize="0"/>
          <p:nvPr/>
        </p:nvPicPr>
        <p:blipFill>
          <a:blip r:embed="rId3">
            <a:alphaModFix/>
          </a:blip>
          <a:stretch>
            <a:fillRect/>
          </a:stretch>
        </p:blipFill>
        <p:spPr>
          <a:xfrm>
            <a:off x="2665600" y="2088475"/>
            <a:ext cx="3314700" cy="186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nvSpPr>
        <p:spPr>
          <a:xfrm>
            <a:off x="385050" y="176250"/>
            <a:ext cx="84960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Confusion matrix for Hybrid Model                               </a:t>
            </a:r>
            <a:r>
              <a:rPr lang="en"/>
              <a:t>Comparison</a:t>
            </a:r>
            <a:r>
              <a:rPr lang="en"/>
              <a:t> of Accuracies</a:t>
            </a:r>
            <a:endParaRPr/>
          </a:p>
          <a:p>
            <a:pPr indent="0" lvl="0" marL="0" rtl="0" algn="l">
              <a:spcBef>
                <a:spcPts val="0"/>
              </a:spcBef>
              <a:spcAft>
                <a:spcPts val="0"/>
              </a:spcAft>
              <a:buNone/>
            </a:pPr>
            <a:r>
              <a:t/>
            </a:r>
            <a:endParaRPr/>
          </a:p>
        </p:txBody>
      </p:sp>
      <p:pic>
        <p:nvPicPr>
          <p:cNvPr id="145" name="Google Shape;145;p26"/>
          <p:cNvPicPr preferRelativeResize="0"/>
          <p:nvPr/>
        </p:nvPicPr>
        <p:blipFill>
          <a:blip r:embed="rId3">
            <a:alphaModFix/>
          </a:blip>
          <a:stretch>
            <a:fillRect/>
          </a:stretch>
        </p:blipFill>
        <p:spPr>
          <a:xfrm>
            <a:off x="825650" y="1162800"/>
            <a:ext cx="3323625" cy="2851750"/>
          </a:xfrm>
          <a:prstGeom prst="rect">
            <a:avLst/>
          </a:prstGeom>
          <a:noFill/>
          <a:ln>
            <a:noFill/>
          </a:ln>
        </p:spPr>
      </p:pic>
      <p:pic>
        <p:nvPicPr>
          <p:cNvPr id="146" name="Google Shape;146;p26"/>
          <p:cNvPicPr preferRelativeResize="0"/>
          <p:nvPr/>
        </p:nvPicPr>
        <p:blipFill>
          <a:blip r:embed="rId4">
            <a:alphaModFix/>
          </a:blip>
          <a:stretch>
            <a:fillRect/>
          </a:stretch>
        </p:blipFill>
        <p:spPr>
          <a:xfrm>
            <a:off x="4343675" y="1083725"/>
            <a:ext cx="4286250" cy="300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295275" lvl="0" marL="457200" rtl="0" algn="l">
              <a:spcBef>
                <a:spcPts val="0"/>
              </a:spcBef>
              <a:spcAft>
                <a:spcPts val="0"/>
              </a:spcAft>
              <a:buSzPct val="100000"/>
              <a:buChar char="●"/>
            </a:pPr>
            <a:r>
              <a:rPr lang="en" sz="1500"/>
              <a:t>V. Sharma, S. Yadav and M. Gupta, "Heart Disease Prediction using Machine Learning Techniques," 2020 2nd International Conference on Advances in Computing, Communication Control and Networking (ICACCCN), Greater Noida, India, 2020, pp. 177-181, doi: 10.1109/ICACCCN51052.2020.9362842.</a:t>
            </a:r>
            <a:endParaRPr sz="1500"/>
          </a:p>
          <a:p>
            <a:pPr indent="0" lvl="0" marL="457200" rtl="0" algn="l">
              <a:spcBef>
                <a:spcPts val="1200"/>
              </a:spcBef>
              <a:spcAft>
                <a:spcPts val="0"/>
              </a:spcAft>
              <a:buNone/>
            </a:pPr>
            <a:r>
              <a:t/>
            </a:r>
            <a:endParaRPr sz="1500"/>
          </a:p>
          <a:p>
            <a:pPr indent="-290830" lvl="0" marL="457200" rtl="0" algn="l">
              <a:spcBef>
                <a:spcPts val="1200"/>
              </a:spcBef>
              <a:spcAft>
                <a:spcPts val="0"/>
              </a:spcAft>
              <a:buSzPct val="100000"/>
              <a:buChar char="●"/>
            </a:pPr>
            <a:r>
              <a:rPr lang="en" sz="1400"/>
              <a:t>M. Kavitha, G. Gnaneswar, R. Dinesh, Y. R. Sai and R. S. Suraj, "Heart Disease Prediction using Hybrid machine Learning Model," 2021 6th International Conference on Inventive Computation Technologies (ICICT), Coimbatore, India, 2021, pp. 1329-1333, doi: 10.1109/ICICT50816.2021.9358597.</a:t>
            </a:r>
            <a:endParaRPr sz="1400"/>
          </a:p>
          <a:p>
            <a:pPr indent="0" lvl="0" marL="457200" rtl="0" algn="l">
              <a:spcBef>
                <a:spcPts val="1200"/>
              </a:spcBef>
              <a:spcAft>
                <a:spcPts val="0"/>
              </a:spcAft>
              <a:buNone/>
            </a:pPr>
            <a:r>
              <a:t/>
            </a:r>
            <a:endParaRPr sz="1400"/>
          </a:p>
          <a:p>
            <a:pPr indent="-290830" lvl="0" marL="457200" rtl="0" algn="l">
              <a:spcBef>
                <a:spcPts val="1200"/>
              </a:spcBef>
              <a:spcAft>
                <a:spcPts val="0"/>
              </a:spcAft>
              <a:buSzPct val="100000"/>
              <a:buChar char="●"/>
            </a:pPr>
            <a:r>
              <a:rPr lang="en" sz="1400"/>
              <a:t>S. Farzana and D. Veeraiah, "Dynamic Heart Disease Prediction using Multi-Machine Learning Techniques," 2020 5th International Conference on Computing, Communication and Security (ICCCS), Patna, India, 2020, pp. 1-5, doi: 10.1109/ICCCS49678.2020.9277165.</a:t>
            </a:r>
            <a:endParaRPr sz="1400"/>
          </a:p>
          <a:p>
            <a:pPr indent="0" lvl="0" marL="457200" rtl="0" algn="l">
              <a:spcBef>
                <a:spcPts val="1200"/>
              </a:spcBef>
              <a:spcAft>
                <a:spcPts val="0"/>
              </a:spcAft>
              <a:buNone/>
            </a:pPr>
            <a:r>
              <a:t/>
            </a:r>
            <a:endParaRPr sz="1400"/>
          </a:p>
          <a:p>
            <a:pPr indent="-290830" lvl="0" marL="457200" rtl="0" algn="l">
              <a:spcBef>
                <a:spcPts val="1200"/>
              </a:spcBef>
              <a:spcAft>
                <a:spcPts val="0"/>
              </a:spcAft>
              <a:buSzPct val="100000"/>
              <a:buChar char="●"/>
            </a:pPr>
            <a:r>
              <a:rPr lang="en" sz="1400"/>
              <a:t>G. Choudhary and S. Narayan Singh, "Prediction of Heart Disease using Machine Learning Algorithms," 2020 International Conference on Smart Technologies in Computing, Electrical and Electronics (ICSTCEE), Bengaluru, India, 2020, pp. 197-202, doi: 10.1109/ICSTCEE49637.2020.9276802.</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nvSpPr>
        <p:spPr>
          <a:xfrm>
            <a:off x="116850" y="147500"/>
            <a:ext cx="8888700" cy="244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Animesh Hazra, Subrata Kumar Mandal, Amit Gupta, Arkomita Mukherjee and Asmita Mukherjee Heart Disease Diagnosis and Prediction Using Machine Learning and Data Mining Techiniques: A Review, ISSN vol 10, No. 7, pp. 2137- 2159.</a:t>
            </a:r>
            <a:endParaRPr/>
          </a:p>
          <a:p>
            <a:pPr indent="0" lvl="0" marL="457200" rtl="0" algn="l">
              <a:lnSpc>
                <a:spcPct val="115000"/>
              </a:lnSpc>
              <a:spcBef>
                <a:spcPts val="1200"/>
              </a:spcBef>
              <a:spcAft>
                <a:spcPts val="0"/>
              </a:spcAft>
              <a:buNone/>
            </a:pPr>
            <a:r>
              <a:t/>
            </a:r>
            <a:endParaRPr/>
          </a:p>
          <a:p>
            <a:pPr indent="-317500" lvl="0" marL="457200" rtl="0" algn="l">
              <a:lnSpc>
                <a:spcPct val="115000"/>
              </a:lnSpc>
              <a:spcBef>
                <a:spcPts val="1200"/>
              </a:spcBef>
              <a:spcAft>
                <a:spcPts val="0"/>
              </a:spcAft>
              <a:buSzPts val="1400"/>
              <a:buChar char="●"/>
            </a:pPr>
            <a:r>
              <a:rPr lang="en"/>
              <a:t>Sairabi H.Mujawar, P.R.Devale, “Prediction of Heart Disease using Modified K-means and by using Naïve Bayes”, International Journal of Innovative research in Computer and Communication Engineering, vol.3, October 2015, pp.10265-10273.</a:t>
            </a:r>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52475" y="240525"/>
            <a:ext cx="8558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Group Member Information</a:t>
            </a:r>
            <a:endParaRPr sz="2400"/>
          </a:p>
          <a:p>
            <a:pPr indent="0" lvl="0" marL="0" rtl="0" algn="l">
              <a:spcBef>
                <a:spcPts val="0"/>
              </a:spcBef>
              <a:spcAft>
                <a:spcPts val="0"/>
              </a:spcAft>
              <a:buNone/>
            </a:pPr>
            <a:r>
              <a:t/>
            </a:r>
            <a:endParaRPr/>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 sz="1600"/>
              <a:t>Sai Vardhan Reddy</a:t>
            </a:r>
            <a:r>
              <a:rPr lang="en" sz="1600"/>
              <a:t> - 700745733</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 sz="1600"/>
              <a:t>Mythresh Maddina -700741162</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 sz="1600"/>
              <a:t>Eda Sai Akhil  - 700747481</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 sz="1600"/>
              <a:t>Stuthi Geetha Muppala - 700745858</a:t>
            </a:r>
            <a:endParaRPr sz="16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Role/Responsibilities and Contribution in Project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67" name="Google Shape;67;p15"/>
          <p:cNvGraphicFramePr/>
          <p:nvPr/>
        </p:nvGraphicFramePr>
        <p:xfrm>
          <a:off x="952500" y="1105175"/>
          <a:ext cx="3000000" cy="3000000"/>
        </p:xfrm>
        <a:graphic>
          <a:graphicData uri="http://schemas.openxmlformats.org/drawingml/2006/table">
            <a:tbl>
              <a:tblPr>
                <a:noFill/>
                <a:tableStyleId>{282A31DD-0A56-423D-BEBF-9AE20C8CCE7F}</a:tableStyleId>
              </a:tblPr>
              <a:tblGrid>
                <a:gridCol w="3619500"/>
                <a:gridCol w="3619500"/>
              </a:tblGrid>
              <a:tr h="536550">
                <a:tc>
                  <a:txBody>
                    <a:bodyPr/>
                    <a:lstStyle/>
                    <a:p>
                      <a:pPr indent="0" lvl="0" marL="0" rtl="0" algn="ctr">
                        <a:spcBef>
                          <a:spcPts val="0"/>
                        </a:spcBef>
                        <a:spcAft>
                          <a:spcPts val="0"/>
                        </a:spcAft>
                        <a:buNone/>
                      </a:pPr>
                      <a:r>
                        <a:rPr b="1" lang="en"/>
                        <a:t>Name </a:t>
                      </a:r>
                      <a:endParaRPr b="1"/>
                    </a:p>
                  </a:txBody>
                  <a:tcPr marT="91425" marB="91425" marR="91425" marL="91425"/>
                </a:tc>
                <a:tc>
                  <a:txBody>
                    <a:bodyPr/>
                    <a:lstStyle/>
                    <a:p>
                      <a:pPr indent="0" lvl="0" marL="0" rtl="0" algn="ctr">
                        <a:spcBef>
                          <a:spcPts val="0"/>
                        </a:spcBef>
                        <a:spcAft>
                          <a:spcPts val="0"/>
                        </a:spcAft>
                        <a:buNone/>
                      </a:pPr>
                      <a:r>
                        <a:rPr lang="en"/>
                        <a:t>Responsibilities</a:t>
                      </a:r>
                      <a:endParaRPr/>
                    </a:p>
                  </a:txBody>
                  <a:tcPr marT="91425" marB="91425" marR="91425" marL="91425"/>
                </a:tc>
              </a:tr>
              <a:tr h="930025">
                <a:tc>
                  <a:txBody>
                    <a:bodyPr/>
                    <a:lstStyle/>
                    <a:p>
                      <a:pPr indent="0" lvl="0" marL="0" rtl="0" algn="l">
                        <a:spcBef>
                          <a:spcPts val="0"/>
                        </a:spcBef>
                        <a:spcAft>
                          <a:spcPts val="0"/>
                        </a:spcAft>
                        <a:buNone/>
                      </a:pPr>
                      <a:r>
                        <a:rPr lang="en"/>
                        <a:t>   Sai Vardhan Reddy</a:t>
                      </a:r>
                      <a:endParaRPr/>
                    </a:p>
                  </a:txBody>
                  <a:tcPr marT="91425" marB="91425" marR="91425" marL="91425"/>
                </a:tc>
                <a:tc>
                  <a:txBody>
                    <a:bodyPr/>
                    <a:lstStyle/>
                    <a:p>
                      <a:pPr indent="0" lvl="0" marL="0" rtl="0" algn="l">
                        <a:spcBef>
                          <a:spcPts val="0"/>
                        </a:spcBef>
                        <a:spcAft>
                          <a:spcPts val="0"/>
                        </a:spcAft>
                        <a:buNone/>
                      </a:pPr>
                      <a:r>
                        <a:rPr lang="en"/>
                        <a:t>Flow chart for the project is created and distributed the tasks to each member and analysis of data and implemented ml  models.</a:t>
                      </a:r>
                      <a:endParaRPr/>
                    </a:p>
                  </a:txBody>
                  <a:tcPr marT="91425" marB="91425" marR="91425" marL="91425"/>
                </a:tc>
              </a:tr>
              <a:tr h="1138950">
                <a:tc>
                  <a:txBody>
                    <a:bodyPr/>
                    <a:lstStyle/>
                    <a:p>
                      <a:pPr indent="0" lvl="0" marL="0" rtl="0" algn="l">
                        <a:spcBef>
                          <a:spcPts val="0"/>
                        </a:spcBef>
                        <a:spcAft>
                          <a:spcPts val="0"/>
                        </a:spcAft>
                        <a:buNone/>
                      </a:pPr>
                      <a:r>
                        <a:rPr lang="en"/>
                        <a:t>   Mythresh Maddina</a:t>
                      </a:r>
                      <a:endParaRPr/>
                    </a:p>
                  </a:txBody>
                  <a:tcPr marT="91425" marB="91425" marR="91425" marL="91425"/>
                </a:tc>
                <a:tc>
                  <a:txBody>
                    <a:bodyPr/>
                    <a:lstStyle/>
                    <a:p>
                      <a:pPr indent="0" lvl="0" marL="0" rtl="0" algn="l">
                        <a:spcBef>
                          <a:spcPts val="0"/>
                        </a:spcBef>
                        <a:spcAft>
                          <a:spcPts val="0"/>
                        </a:spcAft>
                        <a:buNone/>
                      </a:pPr>
                      <a:r>
                        <a:rPr lang="en"/>
                        <a:t>Collection of data from the UCI </a:t>
                      </a:r>
                      <a:r>
                        <a:rPr lang="en"/>
                        <a:t>repository</a:t>
                      </a:r>
                      <a:r>
                        <a:rPr lang="en"/>
                        <a:t> and data is cleaned and selection of features and checking the performance on </a:t>
                      </a:r>
                      <a:r>
                        <a:rPr lang="en"/>
                        <a:t>different</a:t>
                      </a:r>
                      <a:r>
                        <a:rPr lang="en"/>
                        <a:t> models</a:t>
                      </a:r>
                      <a:endParaRPr/>
                    </a:p>
                  </a:txBody>
                  <a:tcPr marT="91425" marB="91425" marR="91425" marL="91425"/>
                </a:tc>
              </a:tr>
              <a:tr h="435450">
                <a:tc>
                  <a:txBody>
                    <a:bodyPr/>
                    <a:lstStyle/>
                    <a:p>
                      <a:pPr indent="0" lvl="0" marL="0" rtl="0" algn="l">
                        <a:spcBef>
                          <a:spcPts val="0"/>
                        </a:spcBef>
                        <a:spcAft>
                          <a:spcPts val="0"/>
                        </a:spcAft>
                        <a:buNone/>
                      </a:pPr>
                      <a:r>
                        <a:rPr lang="en"/>
                        <a:t>   Sai Akhil</a:t>
                      </a:r>
                      <a:endParaRPr/>
                    </a:p>
                  </a:txBody>
                  <a:tcPr marT="91425" marB="91425" marR="91425" marL="91425"/>
                </a:tc>
                <a:tc>
                  <a:txBody>
                    <a:bodyPr/>
                    <a:lstStyle/>
                    <a:p>
                      <a:pPr indent="0" lvl="0" marL="0" rtl="0" algn="l">
                        <a:spcBef>
                          <a:spcPts val="0"/>
                        </a:spcBef>
                        <a:spcAft>
                          <a:spcPts val="0"/>
                        </a:spcAft>
                        <a:buNone/>
                      </a:pPr>
                      <a:r>
                        <a:rPr lang="en"/>
                        <a:t>Analysis of data on models basically Ml algorithms and helped in selection of features.</a:t>
                      </a:r>
                      <a:endParaRPr/>
                    </a:p>
                  </a:txBody>
                  <a:tcPr marT="91425" marB="91425" marR="91425" marL="91425"/>
                </a:tc>
              </a:tr>
              <a:tr h="435450">
                <a:tc>
                  <a:txBody>
                    <a:bodyPr/>
                    <a:lstStyle/>
                    <a:p>
                      <a:pPr indent="0" lvl="0" marL="0" rtl="0" algn="l">
                        <a:spcBef>
                          <a:spcPts val="0"/>
                        </a:spcBef>
                        <a:spcAft>
                          <a:spcPts val="0"/>
                        </a:spcAft>
                        <a:buNone/>
                      </a:pPr>
                      <a:r>
                        <a:rPr lang="en"/>
                        <a:t>  </a:t>
                      </a:r>
                      <a:r>
                        <a:rPr lang="en"/>
                        <a:t>Stuthi Geetha</a:t>
                      </a:r>
                      <a:endParaRPr/>
                    </a:p>
                  </a:txBody>
                  <a:tcPr marT="91425" marB="91425" marR="91425" marL="91425"/>
                </a:tc>
                <a:tc>
                  <a:txBody>
                    <a:bodyPr/>
                    <a:lstStyle/>
                    <a:p>
                      <a:pPr indent="0" lvl="0" marL="0" rtl="0" algn="l">
                        <a:spcBef>
                          <a:spcPts val="0"/>
                        </a:spcBef>
                        <a:spcAft>
                          <a:spcPts val="0"/>
                        </a:spcAft>
                        <a:buNone/>
                      </a:pPr>
                      <a:r>
                        <a:rPr lang="en"/>
                        <a:t>Study of different ml algorithms and libraries, tools that need to be used.</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Heart disease: As per survey 17 million deaths occur due to cardiovascular diseases. </a:t>
            </a:r>
            <a:endParaRPr/>
          </a:p>
          <a:p>
            <a:pPr indent="-342900" lvl="0" marL="457200" rtl="0" algn="l">
              <a:spcBef>
                <a:spcPts val="0"/>
              </a:spcBef>
              <a:spcAft>
                <a:spcPts val="0"/>
              </a:spcAft>
              <a:buSzPts val="1800"/>
              <a:buChar char="●"/>
            </a:pPr>
            <a:r>
              <a:rPr lang="en"/>
              <a:t>Detecting them in the early stages will decrease risk or possibility of the proper cure to the people.</a:t>
            </a:r>
            <a:endParaRPr/>
          </a:p>
          <a:p>
            <a:pPr indent="-342900" lvl="0" marL="457200" rtl="0" algn="l">
              <a:spcBef>
                <a:spcPts val="0"/>
              </a:spcBef>
              <a:spcAft>
                <a:spcPts val="0"/>
              </a:spcAft>
              <a:buSzPts val="1800"/>
              <a:buChar char="●"/>
            </a:pPr>
            <a:r>
              <a:rPr lang="en"/>
              <a:t>Many factors may be the cause for </a:t>
            </a:r>
            <a:r>
              <a:rPr lang="en"/>
              <a:t>occurring</a:t>
            </a:r>
            <a:r>
              <a:rPr lang="en"/>
              <a:t> these diseases which requires an expert analysis and high technology equipment which is expensive.</a:t>
            </a:r>
            <a:endParaRPr/>
          </a:p>
          <a:p>
            <a:pPr indent="-342900" lvl="0" marL="457200" rtl="0" algn="l">
              <a:spcBef>
                <a:spcPts val="0"/>
              </a:spcBef>
              <a:spcAft>
                <a:spcPts val="0"/>
              </a:spcAft>
              <a:buSzPts val="1800"/>
              <a:buChar char="●"/>
            </a:pPr>
            <a:r>
              <a:rPr lang="en"/>
              <a:t>Using Machine learning algorithms in this field make us job easier to find complex </a:t>
            </a:r>
            <a:r>
              <a:rPr lang="en"/>
              <a:t>calculation</a:t>
            </a:r>
            <a:r>
              <a:rPr lang="en"/>
              <a:t> and predict the output.</a:t>
            </a:r>
            <a:endParaRPr/>
          </a:p>
          <a:p>
            <a:pPr indent="-342900" lvl="0" marL="457200" rtl="0" algn="l">
              <a:spcBef>
                <a:spcPts val="0"/>
              </a:spcBef>
              <a:spcAft>
                <a:spcPts val="0"/>
              </a:spcAft>
              <a:buSzPts val="1800"/>
              <a:buChar char="●"/>
            </a:pPr>
            <a:r>
              <a:rPr lang="en"/>
              <a:t>This driven us to find the efficient solution or model that helps in predicting the heart disease possibility in the early stages with more accuracy.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detection of heart disease is difficult using traditional methods we are will use the machine learning techniques to solve the problem.</a:t>
            </a:r>
            <a:endParaRPr/>
          </a:p>
          <a:p>
            <a:pPr indent="-342900" lvl="0" marL="457200" rtl="0" algn="l">
              <a:spcBef>
                <a:spcPts val="0"/>
              </a:spcBef>
              <a:spcAft>
                <a:spcPts val="0"/>
              </a:spcAft>
              <a:buSzPts val="1800"/>
              <a:buChar char="●"/>
            </a:pPr>
            <a:r>
              <a:rPr lang="en"/>
              <a:t>In order to </a:t>
            </a:r>
            <a:r>
              <a:rPr lang="en"/>
              <a:t>achieve</a:t>
            </a:r>
            <a:r>
              <a:rPr lang="en"/>
              <a:t> the goal we will study the </a:t>
            </a:r>
            <a:r>
              <a:rPr lang="en"/>
              <a:t>different</a:t>
            </a:r>
            <a:r>
              <a:rPr lang="en"/>
              <a:t> classification, regression algorithms.</a:t>
            </a:r>
            <a:endParaRPr/>
          </a:p>
          <a:p>
            <a:pPr indent="-342900" lvl="0" marL="457200" rtl="0" algn="l">
              <a:spcBef>
                <a:spcPts val="0"/>
              </a:spcBef>
              <a:spcAft>
                <a:spcPts val="0"/>
              </a:spcAft>
              <a:buSzPts val="1800"/>
              <a:buChar char="●"/>
            </a:pPr>
            <a:r>
              <a:rPr lang="en"/>
              <a:t>Obtain the dataset that has large amount useful data and from UCI repository is taken since most of the </a:t>
            </a:r>
            <a:r>
              <a:rPr lang="en"/>
              <a:t>researchers used this data developing the basic model of Heart disease prediction.</a:t>
            </a:r>
            <a:endParaRPr/>
          </a:p>
          <a:p>
            <a:pPr indent="-342900" lvl="0" marL="457200" rtl="0" algn="l">
              <a:spcBef>
                <a:spcPts val="0"/>
              </a:spcBef>
              <a:spcAft>
                <a:spcPts val="0"/>
              </a:spcAft>
              <a:buSzPts val="1800"/>
              <a:buChar char="●"/>
            </a:pPr>
            <a:r>
              <a:rPr lang="en"/>
              <a:t>Study of hybrid models is done and analyze the change in the accuracy with different combination and one is implemented.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Related Work PAPER-1</a:t>
            </a:r>
            <a:endParaRPr/>
          </a:p>
        </p:txBody>
      </p:sp>
      <p:sp>
        <p:nvSpPr>
          <p:cNvPr id="85" name="Google Shape;85;p18"/>
          <p:cNvSpPr txBox="1"/>
          <p:nvPr>
            <p:ph idx="1" type="body"/>
          </p:nvPr>
        </p:nvSpPr>
        <p:spPr>
          <a:xfrm>
            <a:off x="4641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dataset used here contains 14 attributes and the independent variable that needs to be predicted is 'target', which determines whether a person is healthy 3 or suffers from heart disease.</a:t>
            </a:r>
            <a:endParaRPr sz="1400"/>
          </a:p>
          <a:p>
            <a:pPr indent="-317500" lvl="0" marL="457200" rtl="0" algn="l">
              <a:spcBef>
                <a:spcPts val="0"/>
              </a:spcBef>
              <a:spcAft>
                <a:spcPts val="0"/>
              </a:spcAft>
              <a:buSzPts val="1400"/>
              <a:buChar char="●"/>
            </a:pPr>
            <a:r>
              <a:rPr lang="en" sz="1400"/>
              <a:t>There are various machine learning algorithms that can be used for heart disease prediction. These include supervised learning algorithms such as decision trees and Ada-boost algorithms.</a:t>
            </a:r>
            <a:endParaRPr sz="1400"/>
          </a:p>
          <a:p>
            <a:pPr indent="0" lvl="0" marL="457200" rtl="0" algn="l">
              <a:spcBef>
                <a:spcPts val="1200"/>
              </a:spcBef>
              <a:spcAft>
                <a:spcPts val="0"/>
              </a:spcAft>
              <a:buNone/>
            </a:pPr>
            <a:r>
              <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sz="1400"/>
          </a:p>
        </p:txBody>
      </p:sp>
      <p:pic>
        <p:nvPicPr>
          <p:cNvPr id="86" name="Google Shape;86;p18"/>
          <p:cNvPicPr preferRelativeResize="0"/>
          <p:nvPr/>
        </p:nvPicPr>
        <p:blipFill>
          <a:blip r:embed="rId3">
            <a:alphaModFix/>
          </a:blip>
          <a:stretch>
            <a:fillRect/>
          </a:stretch>
        </p:blipFill>
        <p:spPr>
          <a:xfrm>
            <a:off x="456374" y="2516337"/>
            <a:ext cx="1796925" cy="2154625"/>
          </a:xfrm>
          <a:prstGeom prst="rect">
            <a:avLst/>
          </a:prstGeom>
          <a:noFill/>
          <a:ln>
            <a:noFill/>
          </a:ln>
        </p:spPr>
      </p:pic>
      <p:pic>
        <p:nvPicPr>
          <p:cNvPr id="87" name="Google Shape;87;p18"/>
          <p:cNvPicPr preferRelativeResize="0"/>
          <p:nvPr/>
        </p:nvPicPr>
        <p:blipFill>
          <a:blip r:embed="rId4">
            <a:alphaModFix/>
          </a:blip>
          <a:stretch>
            <a:fillRect/>
          </a:stretch>
        </p:blipFill>
        <p:spPr>
          <a:xfrm>
            <a:off x="2840450" y="2239550"/>
            <a:ext cx="2381525" cy="2903951"/>
          </a:xfrm>
          <a:prstGeom prst="rect">
            <a:avLst/>
          </a:prstGeom>
          <a:noFill/>
          <a:ln>
            <a:noFill/>
          </a:ln>
        </p:spPr>
      </p:pic>
      <p:pic>
        <p:nvPicPr>
          <p:cNvPr id="88" name="Google Shape;88;p18"/>
          <p:cNvPicPr preferRelativeResize="0"/>
          <p:nvPr/>
        </p:nvPicPr>
        <p:blipFill>
          <a:blip r:embed="rId5">
            <a:alphaModFix/>
          </a:blip>
          <a:stretch>
            <a:fillRect/>
          </a:stretch>
        </p:blipFill>
        <p:spPr>
          <a:xfrm>
            <a:off x="5893025" y="2702500"/>
            <a:ext cx="2346525" cy="883550"/>
          </a:xfrm>
          <a:prstGeom prst="rect">
            <a:avLst/>
          </a:prstGeom>
          <a:noFill/>
          <a:ln>
            <a:noFill/>
          </a:ln>
        </p:spPr>
      </p:pic>
      <p:sp>
        <p:nvSpPr>
          <p:cNvPr id="89" name="Google Shape;89;p18"/>
          <p:cNvSpPr txBox="1"/>
          <p:nvPr/>
        </p:nvSpPr>
        <p:spPr>
          <a:xfrm>
            <a:off x="464100" y="1152475"/>
            <a:ext cx="359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PAPER-2</a:t>
            </a:r>
            <a:endParaRPr/>
          </a:p>
        </p:txBody>
      </p:sp>
      <p:sp>
        <p:nvSpPr>
          <p:cNvPr id="95" name="Google Shape;95;p19"/>
          <p:cNvSpPr txBox="1"/>
          <p:nvPr>
            <p:ph idx="1" type="body"/>
          </p:nvPr>
        </p:nvSpPr>
        <p:spPr>
          <a:xfrm>
            <a:off x="87175"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a:t>
            </a:r>
            <a:r>
              <a:rPr lang="en" sz="1500">
                <a:latin typeface="Times New Roman"/>
                <a:ea typeface="Times New Roman"/>
                <a:cs typeface="Times New Roman"/>
                <a:sym typeface="Times New Roman"/>
              </a:rPr>
              <a:t>Heart disease is the leading problem and one of the biggest causes for no. of deaths happening all over the world.</a:t>
            </a:r>
            <a:endParaRPr sz="1500">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sz="1500">
                <a:latin typeface="Times New Roman"/>
                <a:ea typeface="Times New Roman"/>
                <a:cs typeface="Times New Roman"/>
                <a:sym typeface="Times New Roman"/>
              </a:rPr>
              <a:t> Heart disease is the leading problem and one of the biggest causes for no. of deaths happening all over the world. In this paper, an effective Heart Disease Prediction framework is implemented using algorithms in Machine Learning such as Gaussian Naïve Bayes, Random Forest, K-Nearest Neighbour, Support Vector Machine, Xg- Boost.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96" name="Google Shape;96;p19"/>
          <p:cNvPicPr preferRelativeResize="0"/>
          <p:nvPr/>
        </p:nvPicPr>
        <p:blipFill>
          <a:blip r:embed="rId3">
            <a:alphaModFix/>
          </a:blip>
          <a:stretch>
            <a:fillRect/>
          </a:stretch>
        </p:blipFill>
        <p:spPr>
          <a:xfrm>
            <a:off x="4776063" y="2643425"/>
            <a:ext cx="3609975" cy="1790700"/>
          </a:xfrm>
          <a:prstGeom prst="rect">
            <a:avLst/>
          </a:prstGeom>
          <a:noFill/>
          <a:ln>
            <a:noFill/>
          </a:ln>
        </p:spPr>
      </p:pic>
      <p:pic>
        <p:nvPicPr>
          <p:cNvPr id="97" name="Google Shape;97;p19"/>
          <p:cNvPicPr preferRelativeResize="0"/>
          <p:nvPr/>
        </p:nvPicPr>
        <p:blipFill>
          <a:blip r:embed="rId4">
            <a:alphaModFix/>
          </a:blip>
          <a:stretch>
            <a:fillRect/>
          </a:stretch>
        </p:blipFill>
        <p:spPr>
          <a:xfrm>
            <a:off x="759975" y="3016013"/>
            <a:ext cx="3581400" cy="202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PAPER-3</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718"/>
              <a:t>In this research paper we are using we are using four models SVM,Decision Tree,Naive bayes,Random Forest Classification. </a:t>
            </a:r>
            <a:endParaRPr sz="4718"/>
          </a:p>
          <a:p>
            <a:pPr indent="0" lvl="0" marL="0" rtl="0" algn="l">
              <a:spcBef>
                <a:spcPts val="1200"/>
              </a:spcBef>
              <a:spcAft>
                <a:spcPts val="0"/>
              </a:spcAft>
              <a:buNone/>
            </a:pPr>
            <a:r>
              <a:rPr lang="en" sz="4718"/>
              <a:t>From the dataset we are selecting 14 attributes from total attributes </a:t>
            </a:r>
            <a:endParaRPr sz="4718"/>
          </a:p>
          <a:p>
            <a:pPr indent="0" lvl="0" marL="0" rtl="0" algn="l">
              <a:spcBef>
                <a:spcPts val="1200"/>
              </a:spcBef>
              <a:spcAft>
                <a:spcPts val="0"/>
              </a:spcAft>
              <a:buNone/>
            </a:pPr>
            <a:r>
              <a:rPr lang="en" sz="4718"/>
              <a:t>Since </a:t>
            </a:r>
            <a:r>
              <a:rPr lang="en" sz="4718"/>
              <a:t>the dataset is having missing values we are replacing the mean values with the missing values. Performance metrics are given by roc,precision,recall,accuracy.                                    </a:t>
            </a:r>
            <a:endParaRPr sz="4718"/>
          </a:p>
          <a:p>
            <a:pPr indent="0" lvl="0" marL="0" rtl="0" algn="l">
              <a:spcBef>
                <a:spcPts val="1200"/>
              </a:spcBef>
              <a:spcAft>
                <a:spcPts val="0"/>
              </a:spcAft>
              <a:buNone/>
            </a:pPr>
            <a:r>
              <a:rPr lang="en" sz="4718"/>
              <a:t>The performance measure shows that random forest shows the highest performance when compared to other models.</a:t>
            </a:r>
            <a:endParaRPr sz="4718"/>
          </a:p>
          <a:p>
            <a:pPr indent="0" lvl="0" marL="0" rtl="0" algn="l">
              <a:spcBef>
                <a:spcPts val="1200"/>
              </a:spcBef>
              <a:spcAft>
                <a:spcPts val="0"/>
              </a:spcAft>
              <a:buNone/>
            </a:pPr>
            <a:r>
              <a:rPr lang="en" sz="4718"/>
              <a:t>Methodology is given by:</a:t>
            </a:r>
            <a:endParaRPr sz="4718"/>
          </a:p>
          <a:p>
            <a:pPr indent="0" lvl="0" marL="0" rtl="0" algn="l">
              <a:spcBef>
                <a:spcPts val="1200"/>
              </a:spcBef>
              <a:spcAft>
                <a:spcPts val="0"/>
              </a:spcAft>
              <a:buNone/>
            </a:pPr>
            <a:r>
              <a:rPr lang="en" sz="4718"/>
              <a:t>1.Data collection</a:t>
            </a:r>
            <a:endParaRPr sz="4718"/>
          </a:p>
          <a:p>
            <a:pPr indent="0" lvl="0" marL="0" rtl="0" algn="l">
              <a:spcBef>
                <a:spcPts val="1200"/>
              </a:spcBef>
              <a:spcAft>
                <a:spcPts val="0"/>
              </a:spcAft>
              <a:buNone/>
            </a:pPr>
            <a:r>
              <a:rPr lang="en" sz="4718"/>
              <a:t>2.Data preprocessing</a:t>
            </a:r>
            <a:endParaRPr sz="4718"/>
          </a:p>
          <a:p>
            <a:pPr indent="0" lvl="0" marL="0" rtl="0" algn="l">
              <a:spcBef>
                <a:spcPts val="1200"/>
              </a:spcBef>
              <a:spcAft>
                <a:spcPts val="0"/>
              </a:spcAft>
              <a:buNone/>
            </a:pPr>
            <a:r>
              <a:rPr lang="en" sz="4718"/>
              <a:t>3.Building model</a:t>
            </a:r>
            <a:endParaRPr sz="4718"/>
          </a:p>
          <a:p>
            <a:pPr indent="0" lvl="0" marL="0" rtl="0" algn="l">
              <a:spcBef>
                <a:spcPts val="1200"/>
              </a:spcBef>
              <a:spcAft>
                <a:spcPts val="0"/>
              </a:spcAft>
              <a:buNone/>
            </a:pPr>
            <a:r>
              <a:rPr lang="en" sz="4718"/>
              <a:t>4.Accuracy measurement of Model</a:t>
            </a:r>
            <a:endParaRPr sz="4718"/>
          </a:p>
          <a:p>
            <a:pPr indent="0" lvl="0" marL="0" rtl="0" algn="l">
              <a:spcBef>
                <a:spcPts val="1200"/>
              </a:spcBef>
              <a:spcAft>
                <a:spcPts val="0"/>
              </a:spcAft>
              <a:buNone/>
            </a:pPr>
            <a:r>
              <a:rPr lang="en" sz="1400"/>
              <a:t>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04" name="Google Shape;104;p20"/>
          <p:cNvPicPr preferRelativeResize="0"/>
          <p:nvPr/>
        </p:nvPicPr>
        <p:blipFill>
          <a:blip r:embed="rId3">
            <a:alphaModFix/>
          </a:blip>
          <a:stretch>
            <a:fillRect/>
          </a:stretch>
        </p:blipFill>
        <p:spPr>
          <a:xfrm>
            <a:off x="4077750" y="2617175"/>
            <a:ext cx="1888600" cy="2328400"/>
          </a:xfrm>
          <a:prstGeom prst="rect">
            <a:avLst/>
          </a:prstGeom>
          <a:noFill/>
          <a:ln>
            <a:noFill/>
          </a:ln>
        </p:spPr>
      </p:pic>
      <p:pic>
        <p:nvPicPr>
          <p:cNvPr id="105" name="Google Shape;105;p20"/>
          <p:cNvPicPr preferRelativeResize="0"/>
          <p:nvPr/>
        </p:nvPicPr>
        <p:blipFill>
          <a:blip r:embed="rId4">
            <a:alphaModFix/>
          </a:blip>
          <a:stretch>
            <a:fillRect/>
          </a:stretch>
        </p:blipFill>
        <p:spPr>
          <a:xfrm>
            <a:off x="6434721" y="3327900"/>
            <a:ext cx="2709275" cy="124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PAPER-4</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the dataset present at UCI of </a:t>
            </a:r>
            <a:r>
              <a:rPr lang="en"/>
              <a:t>cleveland</a:t>
            </a:r>
            <a:r>
              <a:rPr lang="en"/>
              <a:t>.data is given to the Decision tree , Random Forest and Hybrid model.</a:t>
            </a:r>
            <a:endParaRPr/>
          </a:p>
          <a:p>
            <a:pPr indent="-342900" lvl="0" marL="457200" rtl="0" algn="l">
              <a:spcBef>
                <a:spcPts val="0"/>
              </a:spcBef>
              <a:spcAft>
                <a:spcPts val="0"/>
              </a:spcAft>
              <a:buSzPts val="1800"/>
              <a:buChar char="●"/>
            </a:pPr>
            <a:r>
              <a:rPr lang="en"/>
              <a:t>The detail </a:t>
            </a:r>
            <a:r>
              <a:rPr lang="en"/>
              <a:t>comparison</a:t>
            </a:r>
            <a:r>
              <a:rPr lang="en"/>
              <a:t> of the models are provided.</a:t>
            </a:r>
            <a:endParaRPr/>
          </a:p>
          <a:p>
            <a:pPr indent="-342900" lvl="0" marL="457200" rtl="0" algn="l">
              <a:spcBef>
                <a:spcPts val="0"/>
              </a:spcBef>
              <a:spcAft>
                <a:spcPts val="0"/>
              </a:spcAft>
              <a:buSzPts val="1800"/>
              <a:buChar char="●"/>
            </a:pPr>
            <a:r>
              <a:rPr lang="en"/>
              <a:t>The block diagram of the existing model is shown here.</a:t>
            </a:r>
            <a:endParaRPr/>
          </a:p>
          <a:p>
            <a:pPr indent="0" lvl="0" marL="457200" rtl="0" algn="l">
              <a:spcBef>
                <a:spcPts val="1200"/>
              </a:spcBef>
              <a:spcAft>
                <a:spcPts val="0"/>
              </a:spcAft>
              <a:buNone/>
            </a:pPr>
            <a:r>
              <a:rPr lang="en"/>
              <a:t>Output:</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6967550" y="1735575"/>
            <a:ext cx="1566175" cy="1673674"/>
          </a:xfrm>
          <a:prstGeom prst="rect">
            <a:avLst/>
          </a:prstGeom>
          <a:noFill/>
          <a:ln>
            <a:noFill/>
          </a:ln>
        </p:spPr>
      </p:pic>
      <p:pic>
        <p:nvPicPr>
          <p:cNvPr id="113" name="Google Shape;113;p21"/>
          <p:cNvPicPr preferRelativeResize="0"/>
          <p:nvPr/>
        </p:nvPicPr>
        <p:blipFill>
          <a:blip r:embed="rId4">
            <a:alphaModFix/>
          </a:blip>
          <a:stretch>
            <a:fillRect/>
          </a:stretch>
        </p:blipFill>
        <p:spPr>
          <a:xfrm>
            <a:off x="1994150" y="2571750"/>
            <a:ext cx="3971925" cy="2496225"/>
          </a:xfrm>
          <a:prstGeom prst="rect">
            <a:avLst/>
          </a:prstGeom>
          <a:noFill/>
          <a:ln>
            <a:noFill/>
          </a:ln>
        </p:spPr>
      </p:pic>
      <p:pic>
        <p:nvPicPr>
          <p:cNvPr id="114" name="Google Shape;114;p21"/>
          <p:cNvPicPr preferRelativeResize="0"/>
          <p:nvPr/>
        </p:nvPicPr>
        <p:blipFill>
          <a:blip r:embed="rId5">
            <a:alphaModFix/>
          </a:blip>
          <a:stretch>
            <a:fillRect/>
          </a:stretch>
        </p:blipFill>
        <p:spPr>
          <a:xfrm>
            <a:off x="6053825" y="3629025"/>
            <a:ext cx="2856151" cy="934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