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6" r:id="rId5"/>
    <p:sldId id="261" r:id="rId6"/>
    <p:sldId id="265" r:id="rId7"/>
    <p:sldId id="269" r:id="rId8"/>
    <p:sldId id="288" r:id="rId9"/>
    <p:sldId id="289" r:id="rId10"/>
    <p:sldId id="290" r:id="rId11"/>
    <p:sldId id="271" r:id="rId12"/>
    <p:sldId id="284" r:id="rId13"/>
    <p:sldId id="285" r:id="rId14"/>
    <p:sldId id="280" r:id="rId15"/>
    <p:sldId id="276" r:id="rId16"/>
    <p:sldId id="274" r:id="rId17"/>
    <p:sldId id="286" r:id="rId18"/>
    <p:sldId id="287" r:id="rId19"/>
    <p:sldId id="294" r:id="rId20"/>
    <p:sldId id="295" r:id="rId21"/>
    <p:sldId id="296" r:id="rId22"/>
    <p:sldId id="297" r:id="rId23"/>
    <p:sldId id="300" r:id="rId24"/>
    <p:sldId id="298" r:id="rId25"/>
    <p:sldId id="299" r:id="rId26"/>
    <p:sldId id="273" r:id="rId27"/>
    <p:sldId id="301" r:id="rId28"/>
    <p:sldId id="272"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E722AC-3BBE-4618-8D64-AA39B338CCFA}">
          <p14:sldIdLst>
            <p14:sldId id="256"/>
            <p14:sldId id="259"/>
            <p14:sldId id="258"/>
            <p14:sldId id="266"/>
            <p14:sldId id="261"/>
            <p14:sldId id="265"/>
            <p14:sldId id="269"/>
            <p14:sldId id="288"/>
            <p14:sldId id="289"/>
            <p14:sldId id="290"/>
            <p14:sldId id="271"/>
            <p14:sldId id="284"/>
            <p14:sldId id="285"/>
            <p14:sldId id="280"/>
            <p14:sldId id="276"/>
            <p14:sldId id="274"/>
            <p14:sldId id="286"/>
            <p14:sldId id="287"/>
            <p14:sldId id="294"/>
            <p14:sldId id="295"/>
            <p14:sldId id="296"/>
            <p14:sldId id="297"/>
            <p14:sldId id="300"/>
            <p14:sldId id="298"/>
            <p14:sldId id="299"/>
            <p14:sldId id="273"/>
            <p14:sldId id="301"/>
            <p14:sldId id="27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1" autoAdjust="0"/>
    <p:restoredTop sz="94660"/>
  </p:normalViewPr>
  <p:slideViewPr>
    <p:cSldViewPr snapToGrid="0">
      <p:cViewPr varScale="1">
        <p:scale>
          <a:sx n="85" d="100"/>
          <a:sy n="85" d="100"/>
        </p:scale>
        <p:origin x="4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77E3-A82D-4D60-BE8E-401393FE8A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03CFEF-4946-4ADE-9F0A-96BAD069AE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62DA1F-6319-4C3C-8FCE-90378D99AF23}"/>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5" name="Footer Placeholder 4">
            <a:extLst>
              <a:ext uri="{FF2B5EF4-FFF2-40B4-BE49-F238E27FC236}">
                <a16:creationId xmlns:a16="http://schemas.microsoft.com/office/drawing/2014/main" id="{D6305323-7CC0-41C6-9645-BF6307234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B3B18-202A-4428-B170-E1CC559E1B26}"/>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384818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B122-3FBA-45D9-86E8-214975E6CC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794967-6D75-4D64-B0FB-92A7566E81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95066-A405-46B0-A940-E3DAD13E3254}"/>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5" name="Footer Placeholder 4">
            <a:extLst>
              <a:ext uri="{FF2B5EF4-FFF2-40B4-BE49-F238E27FC236}">
                <a16:creationId xmlns:a16="http://schemas.microsoft.com/office/drawing/2014/main" id="{ED8B0F3E-4B8A-4E8A-BBEF-10A1C6932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63478-ECE9-49DE-A3BB-0887B7C4F5C1}"/>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418439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980CE-DDCE-4A04-B510-D4204EA6CE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657BB2-06B7-42FB-9959-9898C4DA3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01B2B-7646-462C-8B4B-95A2C24761BE}"/>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5" name="Footer Placeholder 4">
            <a:extLst>
              <a:ext uri="{FF2B5EF4-FFF2-40B4-BE49-F238E27FC236}">
                <a16:creationId xmlns:a16="http://schemas.microsoft.com/office/drawing/2014/main" id="{E09DF844-A3E2-4C3D-9B1F-D52356477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142EE-9584-4DED-9A1B-8813DC78F7F9}"/>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352423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40D8-8844-4F4A-A854-D0265A0B17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AB929-E4A1-40A7-A257-774A1A32A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EE780-6D10-4DCD-8942-A7BAB294A8DD}"/>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5" name="Footer Placeholder 4">
            <a:extLst>
              <a:ext uri="{FF2B5EF4-FFF2-40B4-BE49-F238E27FC236}">
                <a16:creationId xmlns:a16="http://schemas.microsoft.com/office/drawing/2014/main" id="{1BD5C239-2D6D-4E4A-B249-EB5788F49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2B186-93DA-4E06-840C-53511CC0C428}"/>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408456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9D62-8DC2-4900-BCD3-0E3C8EFA5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034AE7-F3CD-4366-B90A-F7D00DDF7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9BD49-706D-4FBB-95D1-CB03F54A59CB}"/>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5" name="Footer Placeholder 4">
            <a:extLst>
              <a:ext uri="{FF2B5EF4-FFF2-40B4-BE49-F238E27FC236}">
                <a16:creationId xmlns:a16="http://schemas.microsoft.com/office/drawing/2014/main" id="{9B9DA97A-1A63-4D51-B34C-A9D80688F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71D09D-544E-4540-B1AD-C7339D916A8F}"/>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156393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860C-3012-49F0-BBB4-EE1B50B54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3D8CB-630A-4149-BDFE-790E7F7FA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3031D4-31A5-43C7-9E6D-0124AEB67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85420F-0BAA-4A2F-8CC6-94C641F60331}"/>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6" name="Footer Placeholder 5">
            <a:extLst>
              <a:ext uri="{FF2B5EF4-FFF2-40B4-BE49-F238E27FC236}">
                <a16:creationId xmlns:a16="http://schemas.microsoft.com/office/drawing/2014/main" id="{8BF442F2-C7EA-4D78-8DE0-AFCA2295F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6827C-DA32-4E2B-8FBE-504F71C4FF15}"/>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152070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932C-6544-4A7F-A850-8DA1765CC9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753B5-A51F-4CC8-88AE-47681DA075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55C58E-B0EE-40E0-A584-ED0839F1C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C2AEEE-65C2-4BB3-A9F3-761578FB0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BC915-1751-4D70-8FBA-1082ACD62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7E3C5B-98A5-49FA-8C39-B0719CB8ABE9}"/>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8" name="Footer Placeholder 7">
            <a:extLst>
              <a:ext uri="{FF2B5EF4-FFF2-40B4-BE49-F238E27FC236}">
                <a16:creationId xmlns:a16="http://schemas.microsoft.com/office/drawing/2014/main" id="{F8E55A35-C86E-4804-9618-13DCC1A09A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9D8966-B88D-40C8-88D9-E43174FA692F}"/>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140290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6CD7-D52B-4554-B88B-1722485685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5261F6-1FAB-4CE0-8A55-CDA2BF7C48AF}"/>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4" name="Footer Placeholder 3">
            <a:extLst>
              <a:ext uri="{FF2B5EF4-FFF2-40B4-BE49-F238E27FC236}">
                <a16:creationId xmlns:a16="http://schemas.microsoft.com/office/drawing/2014/main" id="{734AE8E0-15BE-4E0D-90AC-46C28DED25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A83EA-73FF-4C3E-9905-EE6B47A6D0BE}"/>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268226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3E822-CDCE-4F2F-B226-54002A12913F}"/>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3" name="Footer Placeholder 2">
            <a:extLst>
              <a:ext uri="{FF2B5EF4-FFF2-40B4-BE49-F238E27FC236}">
                <a16:creationId xmlns:a16="http://schemas.microsoft.com/office/drawing/2014/main" id="{08918C47-C18C-4FC0-B0C9-2FBADD62F2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DBE3C5-1CFC-4802-8503-8CE4E32BD58B}"/>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119947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DF10-011D-4A13-BD37-8C3A0C731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A0BFAB-C450-4B18-A71F-918C35F1B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04435B-163B-4124-9349-71BC8826F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0B495-8954-46EB-B0FB-368F299D70DC}"/>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6" name="Footer Placeholder 5">
            <a:extLst>
              <a:ext uri="{FF2B5EF4-FFF2-40B4-BE49-F238E27FC236}">
                <a16:creationId xmlns:a16="http://schemas.microsoft.com/office/drawing/2014/main" id="{7AA8E1D7-E14F-4B55-A754-ACAC81250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4C103-8BCF-4D37-BE5D-932D2C2B75DE}"/>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362175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BD2D-1AB0-4C6A-90C9-81EBB6EA1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F2A1B1-2AC2-46FB-BE51-113714E41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EB9EB7-16CB-43FD-8A77-8AA37F438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C2296-DDD8-4861-B802-9613C317C560}"/>
              </a:ext>
            </a:extLst>
          </p:cNvPr>
          <p:cNvSpPr>
            <a:spLocks noGrp="1"/>
          </p:cNvSpPr>
          <p:nvPr>
            <p:ph type="dt" sz="half" idx="10"/>
          </p:nvPr>
        </p:nvSpPr>
        <p:spPr/>
        <p:txBody>
          <a:bodyPr/>
          <a:lstStyle/>
          <a:p>
            <a:fld id="{F90D7E61-B6E3-495A-840A-83E9BFFA5AE8}" type="datetimeFigureOut">
              <a:rPr lang="en-IN" smtClean="0"/>
              <a:t>15-03-2024</a:t>
            </a:fld>
            <a:endParaRPr lang="en-IN"/>
          </a:p>
        </p:txBody>
      </p:sp>
      <p:sp>
        <p:nvSpPr>
          <p:cNvPr id="6" name="Footer Placeholder 5">
            <a:extLst>
              <a:ext uri="{FF2B5EF4-FFF2-40B4-BE49-F238E27FC236}">
                <a16:creationId xmlns:a16="http://schemas.microsoft.com/office/drawing/2014/main" id="{380BCC47-0CEB-4673-A43D-28F0CF9AD5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D45DB-FEF4-4D49-91ED-A76229FFA671}"/>
              </a:ext>
            </a:extLst>
          </p:cNvPr>
          <p:cNvSpPr>
            <a:spLocks noGrp="1"/>
          </p:cNvSpPr>
          <p:nvPr>
            <p:ph type="sldNum" sz="quarter" idx="12"/>
          </p:nvPr>
        </p:nvSpPr>
        <p:spPr/>
        <p:txBody>
          <a:bodyPr/>
          <a:lstStyle/>
          <a:p>
            <a:fld id="{F6C9F9A9-5EFA-43E6-AFCB-3C3941940739}" type="slidenum">
              <a:rPr lang="en-IN" smtClean="0"/>
              <a:t>‹#›</a:t>
            </a:fld>
            <a:endParaRPr lang="en-IN"/>
          </a:p>
        </p:txBody>
      </p:sp>
    </p:spTree>
    <p:extLst>
      <p:ext uri="{BB962C8B-B14F-4D97-AF65-F5344CB8AC3E}">
        <p14:creationId xmlns:p14="http://schemas.microsoft.com/office/powerpoint/2010/main" val="29563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C70DC-F684-484B-ADCE-1EDA7CAA6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13E390-8320-4FB9-B45D-A62FCA290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2AECD-0565-410C-AD0E-808E0C832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D7E61-B6E3-495A-840A-83E9BFFA5AE8}" type="datetimeFigureOut">
              <a:rPr lang="en-IN" smtClean="0"/>
              <a:t>15-03-2024</a:t>
            </a:fld>
            <a:endParaRPr lang="en-IN"/>
          </a:p>
        </p:txBody>
      </p:sp>
      <p:sp>
        <p:nvSpPr>
          <p:cNvPr id="5" name="Footer Placeholder 4">
            <a:extLst>
              <a:ext uri="{FF2B5EF4-FFF2-40B4-BE49-F238E27FC236}">
                <a16:creationId xmlns:a16="http://schemas.microsoft.com/office/drawing/2014/main" id="{A3A57F4F-A971-4959-819B-08E483E69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4942BC-5772-400A-90A9-BAFF78006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9F9A9-5EFA-43E6-AFCB-3C3941940739}" type="slidenum">
              <a:rPr lang="en-IN" smtClean="0"/>
              <a:t>‹#›</a:t>
            </a:fld>
            <a:endParaRPr lang="en-IN"/>
          </a:p>
        </p:txBody>
      </p:sp>
    </p:spTree>
    <p:extLst>
      <p:ext uri="{BB962C8B-B14F-4D97-AF65-F5344CB8AC3E}">
        <p14:creationId xmlns:p14="http://schemas.microsoft.com/office/powerpoint/2010/main" val="3663579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4565-32BE-4DE7-ACE3-9E386FB5E60B}"/>
              </a:ext>
            </a:extLst>
          </p:cNvPr>
          <p:cNvSpPr>
            <a:spLocks noGrp="1"/>
          </p:cNvSpPr>
          <p:nvPr>
            <p:ph type="ctrTitle"/>
          </p:nvPr>
        </p:nvSpPr>
        <p:spPr>
          <a:xfrm>
            <a:off x="939567" y="1122363"/>
            <a:ext cx="10377182" cy="1558084"/>
          </a:xfrm>
        </p:spPr>
        <p:txBody>
          <a:bodyPr>
            <a:noAutofit/>
          </a:bodyPr>
          <a:lstStyle/>
          <a:p>
            <a:pPr algn="ctr">
              <a:lnSpc>
                <a:spcPct val="115000"/>
              </a:lnSpc>
              <a:spcAft>
                <a:spcPts val="1000"/>
              </a:spcAft>
            </a:pPr>
            <a:r>
              <a:rPr lang="en-GB" sz="2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ENHANCED ENERGY MANAGEMENT IN MICROGRIDS:</a:t>
            </a:r>
            <a:br>
              <a:rPr lang="en-GB" sz="2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2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2800" b="1" dirty="0">
                <a:solidFill>
                  <a:schemeClr val="accent2">
                    <a:lumMod val="75000"/>
                  </a:schemeClr>
                </a:solidFill>
                <a:latin typeface="Calibri" panose="020F0502020204030204" pitchFamily="34" charset="0"/>
                <a:ea typeface="Times New Roman" panose="02020603050405020304" pitchFamily="18" charset="0"/>
                <a:cs typeface="Times New Roman" panose="02020603050405020304" pitchFamily="18" charset="0"/>
              </a:rPr>
              <a:t> </a:t>
            </a:r>
            <a:r>
              <a:rPr lang="en-GB" sz="2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APPROACH TO LOAD PREDICTION</a:t>
            </a:r>
            <a:endParaRPr lang="en-US" sz="2800"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3AE70EE-962B-40BC-B9DB-C46BEAAFBBC9}"/>
              </a:ext>
            </a:extLst>
          </p:cNvPr>
          <p:cNvSpPr>
            <a:spLocks noGrp="1"/>
          </p:cNvSpPr>
          <p:nvPr>
            <p:ph type="subTitle" idx="1"/>
          </p:nvPr>
        </p:nvSpPr>
        <p:spPr>
          <a:xfrm>
            <a:off x="797859" y="3602038"/>
            <a:ext cx="3272117" cy="1655762"/>
          </a:xfrm>
        </p:spPr>
        <p:txBody>
          <a:bodyPr>
            <a:normAutofit/>
          </a:bodyPr>
          <a:lstStyle/>
          <a:p>
            <a:pPr algn="l"/>
            <a:r>
              <a:rPr lang="en-GB" dirty="0">
                <a:latin typeface="Consolas" panose="020B0609020204030204" pitchFamily="49" charset="0"/>
              </a:rPr>
              <a:t>Under the guidance of</a:t>
            </a:r>
            <a:br>
              <a:rPr lang="en-GB" dirty="0">
                <a:latin typeface="Consolas" panose="020B0609020204030204" pitchFamily="49" charset="0"/>
              </a:rPr>
            </a:br>
            <a:r>
              <a:rPr lang="en-GB" dirty="0" err="1">
                <a:latin typeface="Consolas" panose="020B0609020204030204" pitchFamily="49" charset="0"/>
              </a:rPr>
              <a:t>Dr.</a:t>
            </a:r>
            <a:r>
              <a:rPr lang="en-GB" dirty="0">
                <a:latin typeface="Consolas" panose="020B0609020204030204" pitchFamily="49" charset="0"/>
              </a:rPr>
              <a:t> J RAMESH</a:t>
            </a:r>
          </a:p>
          <a:p>
            <a:pPr algn="l"/>
            <a:r>
              <a:rPr lang="en-GB" dirty="0">
                <a:latin typeface="Consolas" panose="020B0609020204030204" pitchFamily="49" charset="0"/>
              </a:rPr>
              <a:t>ASSOC. PROFESSOR</a:t>
            </a:r>
          </a:p>
        </p:txBody>
      </p:sp>
      <p:sp>
        <p:nvSpPr>
          <p:cNvPr id="4" name="TextBox 3">
            <a:extLst>
              <a:ext uri="{FF2B5EF4-FFF2-40B4-BE49-F238E27FC236}">
                <a16:creationId xmlns:a16="http://schemas.microsoft.com/office/drawing/2014/main" id="{D53AA314-E652-4DE5-B7C0-8EA7D032D10C}"/>
              </a:ext>
            </a:extLst>
          </p:cNvPr>
          <p:cNvSpPr txBox="1"/>
          <p:nvPr/>
        </p:nvSpPr>
        <p:spPr>
          <a:xfrm>
            <a:off x="6610526" y="3429000"/>
            <a:ext cx="4783616" cy="163121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Presented by</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K. M. J Arun Showry  -  208w1a0283</a:t>
            </a:r>
          </a:p>
          <a:p>
            <a:r>
              <a:rPr lang="en-GB" sz="2000" dirty="0">
                <a:latin typeface="Times New Roman" panose="02020603050405020304" pitchFamily="18" charset="0"/>
                <a:cs typeface="Times New Roman" panose="02020603050405020304" pitchFamily="18" charset="0"/>
              </a:rPr>
              <a:t>T. V. N Hanumanth     - 208w1a02B6</a:t>
            </a:r>
          </a:p>
          <a:p>
            <a:r>
              <a:rPr lang="en-GB" sz="2000" dirty="0">
                <a:latin typeface="Times New Roman" panose="02020603050405020304" pitchFamily="18" charset="0"/>
                <a:cs typeface="Times New Roman" panose="02020603050405020304" pitchFamily="18" charset="0"/>
              </a:rPr>
              <a:t>N. </a:t>
            </a:r>
            <a:r>
              <a:rPr lang="en-GB" sz="2000" dirty="0" err="1">
                <a:latin typeface="Times New Roman" panose="02020603050405020304" pitchFamily="18" charset="0"/>
                <a:cs typeface="Times New Roman" panose="02020603050405020304" pitchFamily="18" charset="0"/>
              </a:rPr>
              <a:t>Dhoohitha</a:t>
            </a:r>
            <a:r>
              <a:rPr lang="en-GB" sz="2000" dirty="0">
                <a:latin typeface="Times New Roman" panose="02020603050405020304" pitchFamily="18" charset="0"/>
                <a:cs typeface="Times New Roman" panose="02020603050405020304" pitchFamily="18" charset="0"/>
              </a:rPr>
              <a:t>              - 208w1a0298</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50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C3A7-063D-FFD2-6B39-AD1F9BC86CDD}"/>
              </a:ext>
            </a:extLst>
          </p:cNvPr>
          <p:cNvSpPr txBox="1">
            <a:spLocks/>
          </p:cNvSpPr>
          <p:nvPr/>
        </p:nvSpPr>
        <p:spPr>
          <a:xfrm>
            <a:off x="838200" y="365126"/>
            <a:ext cx="10515600" cy="7086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Contd…..</a:t>
            </a:r>
            <a:endParaRPr lang="en-IN" dirty="0"/>
          </a:p>
        </p:txBody>
      </p:sp>
      <p:sp>
        <p:nvSpPr>
          <p:cNvPr id="4" name="TextBox 3">
            <a:extLst>
              <a:ext uri="{FF2B5EF4-FFF2-40B4-BE49-F238E27FC236}">
                <a16:creationId xmlns:a16="http://schemas.microsoft.com/office/drawing/2014/main" id="{1CEDF2A4-1824-87E4-1F99-AF8FB11A433C}"/>
              </a:ext>
            </a:extLst>
          </p:cNvPr>
          <p:cNvSpPr txBox="1"/>
          <p:nvPr/>
        </p:nvSpPr>
        <p:spPr>
          <a:xfrm>
            <a:off x="838200" y="1582340"/>
            <a:ext cx="10064693" cy="3693319"/>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Splitting: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is strategically partitioned into training, validation, and testing sets, facilitating a robust evaluation of machine learning models by providing a historical foundation for learning, allowing hyperparameter tuning and iterative refinement, and ultimately assessing the models' generalization to new, unseen data for real-world applicability.</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Machine Learning Models: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 Short-Term Memory (LSTM) is a specialized recurrent neural network designed to capture long-term dependencies in sequential data by utilizing memory cells and intricate gating mechanisms, making it highly effective for tasks like time series data analysis and load prediction.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the other hand, Random Forest, a powerful ensemble learning method, constructs multiple decision trees to enhance predictive accuracy, assesses feature importance, and demonstrates versatility in handling diverse data types, making it a reliable and scalable tool applicable across various domains and complex problem-solving scenarios.</a:t>
            </a:r>
          </a:p>
        </p:txBody>
      </p:sp>
    </p:spTree>
    <p:extLst>
      <p:ext uri="{BB962C8B-B14F-4D97-AF65-F5344CB8AC3E}">
        <p14:creationId xmlns:p14="http://schemas.microsoft.com/office/powerpoint/2010/main" val="144739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1DA7-9BC3-4651-8028-553BEAC0886F}"/>
              </a:ext>
            </a:extLst>
          </p:cNvPr>
          <p:cNvSpPr>
            <a:spLocks noGrp="1"/>
          </p:cNvSpPr>
          <p:nvPr>
            <p:ph type="title"/>
          </p:nvPr>
        </p:nvSpPr>
        <p:spPr/>
        <p:txBody>
          <a:bodyPr/>
          <a:lstStyle/>
          <a:p>
            <a:r>
              <a:rPr lang="en-GB" dirty="0">
                <a:solidFill>
                  <a:schemeClr val="accent2">
                    <a:lumMod val="75000"/>
                  </a:schemeClr>
                </a:solidFill>
              </a:rPr>
              <a:t>Solution Methodology</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ED167156-4C54-49F6-B1DC-E3C984132E2B}"/>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methodology employs a systematic approach to enhance load forecasting accuracy using advanced machine learning algorithms, starting with robust data preprocessing and feature extraction from historical load data. </a:t>
            </a:r>
          </a:p>
          <a:p>
            <a:pPr algn="just"/>
            <a:r>
              <a:rPr lang="en-US" sz="2000" dirty="0">
                <a:latin typeface="Times New Roman" panose="02020603050405020304" pitchFamily="18" charset="0"/>
                <a:cs typeface="Times New Roman" panose="02020603050405020304" pitchFamily="18" charset="0"/>
              </a:rPr>
              <a:t>Selected algorithms, including K-Nearest Neighbors (KNN), Autoregressive Integrated Moving Average (ARIMA), Support Vector Machines (SVM), Artificial Neural Networks (ANN), and Long Short-Term Memory (LSTM), undergo specific training with a focus on hyperparameter optimization. </a:t>
            </a:r>
          </a:p>
          <a:p>
            <a:pPr algn="just"/>
            <a:r>
              <a:rPr lang="en-US" sz="2000" dirty="0">
                <a:latin typeface="Times New Roman" panose="02020603050405020304" pitchFamily="18" charset="0"/>
                <a:cs typeface="Times New Roman" panose="02020603050405020304" pitchFamily="18" charset="0"/>
              </a:rPr>
              <a:t>Evaluation metrics such as Mean Absolute Error (MAE) and Mean Squared Error (MSE) enable a comprehensive comparative analysis of algorithmic strengths and weaknesses. </a:t>
            </a:r>
          </a:p>
          <a:p>
            <a:pPr algn="just"/>
            <a:r>
              <a:rPr lang="en-US" sz="2000" dirty="0">
                <a:latin typeface="Times New Roman" panose="02020603050405020304" pitchFamily="18" charset="0"/>
                <a:cs typeface="Times New Roman" panose="02020603050405020304" pitchFamily="18" charset="0"/>
              </a:rPr>
              <a:t>Particular attention is given to LSTM, aiming to leverage its ability to comprehend long-term dependencies in temporal data for improved load forecasting accuracy, contributing to adaptive decision-making and resilient infrastructure management in microgrid systems.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95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777-D4F0-9D34-350F-2B70DF0F1505}"/>
              </a:ext>
            </a:extLst>
          </p:cNvPr>
          <p:cNvSpPr>
            <a:spLocks noGrp="1"/>
          </p:cNvSpPr>
          <p:nvPr>
            <p:ph type="title"/>
          </p:nvPr>
        </p:nvSpPr>
        <p:spPr>
          <a:xfrm>
            <a:off x="552974" y="92176"/>
            <a:ext cx="10515600" cy="1325563"/>
          </a:xfrm>
        </p:spPr>
        <p:txBody>
          <a:bodyPr/>
          <a:lstStyle/>
          <a:p>
            <a:r>
              <a:rPr lang="en-US" dirty="0">
                <a:solidFill>
                  <a:schemeClr val="accent2">
                    <a:lumMod val="75000"/>
                  </a:schemeClr>
                </a:solidFill>
              </a:rPr>
              <a:t>Models Used</a:t>
            </a:r>
          </a:p>
        </p:txBody>
      </p:sp>
      <p:sp>
        <p:nvSpPr>
          <p:cNvPr id="3" name="Content Placeholder 2">
            <a:extLst>
              <a:ext uri="{FF2B5EF4-FFF2-40B4-BE49-F238E27FC236}">
                <a16:creationId xmlns:a16="http://schemas.microsoft.com/office/drawing/2014/main" id="{8418C7B3-E49F-0082-5456-A594038C0068}"/>
              </a:ext>
            </a:extLst>
          </p:cNvPr>
          <p:cNvSpPr>
            <a:spLocks noGrp="1"/>
          </p:cNvSpPr>
          <p:nvPr>
            <p:ph idx="1"/>
          </p:nvPr>
        </p:nvSpPr>
        <p:spPr>
          <a:xfrm>
            <a:off x="695587" y="1249960"/>
            <a:ext cx="10624657" cy="4899171"/>
          </a:xfrm>
        </p:spPr>
        <p:txBody>
          <a:bodyPr>
            <a:normAutofit fontScale="25000" lnSpcReduction="20000"/>
          </a:bodyPr>
          <a:lstStyle/>
          <a:p>
            <a:pPr marL="0" indent="0" algn="just">
              <a:buNone/>
            </a:pPr>
            <a:r>
              <a:rPr lang="en-US" sz="9600" u="sng" dirty="0">
                <a:latin typeface="Times New Roman" panose="02020603050405020304" pitchFamily="18" charset="0"/>
                <a:cs typeface="Times New Roman" panose="02020603050405020304" pitchFamily="18" charset="0"/>
              </a:rPr>
              <a:t>LONG SHORT-TERM MEMORY:</a:t>
            </a:r>
            <a:endParaRPr lang="en-US" sz="2400" dirty="0">
              <a:latin typeface="Times New Roman" panose="02020603050405020304" pitchFamily="18" charset="0"/>
              <a:cs typeface="Times New Roman" panose="02020603050405020304" pitchFamily="18" charset="0"/>
            </a:endParaRP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The functionality of Long Short-Term Memory (LSTM) involves several key steps within its intricate architecture:</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1.Cell State Maintenance (Memory Cell):</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   - The cell state serves as a conveyor belt, allowing information to be carried across different time steps.</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   - The cell state preserves long-term dependencies in sequential data, addressing challenges faced by traditional recurrent neural networks (RNNs).</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2. Input Gate Control:</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   - The input gate regulates the flow of new information into the cell state.</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   - It selectively determines which information is relevant to be added to the memory cell, contributing to the adaptability of LSTMs.</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3. Forget Gate Mechanism:</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   - The forget gate manages what information to discard from the cell state.</a:t>
            </a:r>
          </a:p>
          <a:p>
            <a:pPr marL="0" indent="0" algn="just">
              <a:lnSpc>
                <a:spcPct val="120000"/>
              </a:lnSpc>
              <a:spcBef>
                <a:spcPts val="800"/>
              </a:spcBef>
              <a:buNone/>
            </a:pPr>
            <a:r>
              <a:rPr lang="en-US" sz="7200" dirty="0">
                <a:latin typeface="Times New Roman" panose="02020603050405020304" pitchFamily="18" charset="0"/>
                <a:cs typeface="Times New Roman" panose="02020603050405020304" pitchFamily="18" charset="0"/>
              </a:rPr>
              <a:t>   - This selective forgetting ability helps in retaining only the crucial information, preventing the model from being overwhelmed with irrelevant details.</a:t>
            </a:r>
          </a:p>
        </p:txBody>
      </p:sp>
    </p:spTree>
    <p:extLst>
      <p:ext uri="{BB962C8B-B14F-4D97-AF65-F5344CB8AC3E}">
        <p14:creationId xmlns:p14="http://schemas.microsoft.com/office/powerpoint/2010/main" val="252416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38DD8-544B-0470-8274-D82587624ED4}"/>
              </a:ext>
            </a:extLst>
          </p:cNvPr>
          <p:cNvSpPr txBox="1"/>
          <p:nvPr/>
        </p:nvSpPr>
        <p:spPr>
          <a:xfrm>
            <a:off x="914400" y="1116786"/>
            <a:ext cx="10108734" cy="2033121"/>
          </a:xfrm>
          <a:prstGeom prst="rect">
            <a:avLst/>
          </a:prstGeom>
          <a:noFill/>
        </p:spPr>
        <p:txBody>
          <a:bodyPr wrap="square">
            <a:spAutoFit/>
          </a:bodyPr>
          <a:lstStyle/>
          <a:p>
            <a:pPr marL="0" indent="0" algn="just">
              <a:lnSpc>
                <a:spcPct val="120000"/>
              </a:lnSpc>
              <a:spcBef>
                <a:spcPts val="800"/>
              </a:spcBef>
              <a:buNone/>
            </a:pPr>
            <a:endParaRPr lang="en-US" sz="1800" dirty="0">
              <a:latin typeface="Times New Roman" panose="02020603050405020304" pitchFamily="18" charset="0"/>
              <a:cs typeface="Times New Roman" panose="02020603050405020304" pitchFamily="18" charset="0"/>
            </a:endParaRPr>
          </a:p>
          <a:p>
            <a:pPr marL="0" indent="0" algn="just">
              <a:lnSpc>
                <a:spcPct val="120000"/>
              </a:lnSpc>
              <a:spcBef>
                <a:spcPts val="800"/>
              </a:spcBef>
              <a:buNone/>
            </a:pPr>
            <a:r>
              <a:rPr lang="en-US" sz="1800" dirty="0">
                <a:latin typeface="Times New Roman" panose="02020603050405020304" pitchFamily="18" charset="0"/>
                <a:cs typeface="Times New Roman" panose="02020603050405020304" pitchFamily="18" charset="0"/>
              </a:rPr>
              <a:t>4. Output Gate Decision:</a:t>
            </a:r>
          </a:p>
          <a:p>
            <a:pPr marL="0" indent="0" algn="just">
              <a:lnSpc>
                <a:spcPct val="120000"/>
              </a:lnSpc>
              <a:spcBef>
                <a:spcPts val="800"/>
              </a:spcBef>
              <a:buNone/>
            </a:pPr>
            <a:r>
              <a:rPr lang="en-US" sz="1800" dirty="0">
                <a:latin typeface="Times New Roman" panose="02020603050405020304" pitchFamily="18" charset="0"/>
                <a:cs typeface="Times New Roman" panose="02020603050405020304" pitchFamily="18" charset="0"/>
              </a:rPr>
              <a:t>   - The output gate determines the next hidden state based on the current cell state.</a:t>
            </a:r>
          </a:p>
          <a:p>
            <a:pPr marL="0" indent="0" algn="just">
              <a:lnSpc>
                <a:spcPct val="120000"/>
              </a:lnSpc>
              <a:spcBef>
                <a:spcPts val="800"/>
              </a:spcBef>
              <a:buNone/>
            </a:pPr>
            <a:r>
              <a:rPr lang="en-US" sz="1800" dirty="0">
                <a:latin typeface="Times New Roman" panose="02020603050405020304" pitchFamily="18" charset="0"/>
                <a:cs typeface="Times New Roman" panose="02020603050405020304" pitchFamily="18" charset="0"/>
              </a:rPr>
              <a:t>   - It controls the information flow from the memory cell to the next time step, influencing the learning and prediction capabilities of the LSTM.</a:t>
            </a:r>
          </a:p>
        </p:txBody>
      </p:sp>
      <p:sp>
        <p:nvSpPr>
          <p:cNvPr id="4" name="Title 1">
            <a:extLst>
              <a:ext uri="{FF2B5EF4-FFF2-40B4-BE49-F238E27FC236}">
                <a16:creationId xmlns:a16="http://schemas.microsoft.com/office/drawing/2014/main" id="{41F30413-9E92-A93D-D4B1-5BDB9C47FA8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Contd..</a:t>
            </a:r>
            <a:endParaRPr lang="en-IN" dirty="0"/>
          </a:p>
        </p:txBody>
      </p:sp>
      <p:pic>
        <p:nvPicPr>
          <p:cNvPr id="4098" name="Picture 2">
            <a:extLst>
              <a:ext uri="{FF2B5EF4-FFF2-40B4-BE49-F238E27FC236}">
                <a16:creationId xmlns:a16="http://schemas.microsoft.com/office/drawing/2014/main" id="{ECC4EFC9-2692-BF43-5933-F9D25FBD6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113" y="3149907"/>
            <a:ext cx="4353886" cy="30145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FFE187-7B56-4DAC-5319-3DC35FADBA55}"/>
              </a:ext>
            </a:extLst>
          </p:cNvPr>
          <p:cNvSpPr txBox="1"/>
          <p:nvPr/>
        </p:nvSpPr>
        <p:spPr>
          <a:xfrm>
            <a:off x="5186493" y="6308209"/>
            <a:ext cx="609460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Figure 6: LSTM Network</a:t>
            </a:r>
            <a:endParaRPr lang="en-US" dirty="0"/>
          </a:p>
        </p:txBody>
      </p:sp>
    </p:spTree>
    <p:extLst>
      <p:ext uri="{BB962C8B-B14F-4D97-AF65-F5344CB8AC3E}">
        <p14:creationId xmlns:p14="http://schemas.microsoft.com/office/powerpoint/2010/main" val="77429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524D-39BC-4B79-BF30-FE2E0DDC3320}"/>
              </a:ext>
            </a:extLst>
          </p:cNvPr>
          <p:cNvSpPr>
            <a:spLocks noGrp="1"/>
          </p:cNvSpPr>
          <p:nvPr>
            <p:ph type="title"/>
          </p:nvPr>
        </p:nvSpPr>
        <p:spPr/>
        <p:txBody>
          <a:bodyPr/>
          <a:lstStyle/>
          <a:p>
            <a:r>
              <a:rPr lang="en-GB" dirty="0"/>
              <a:t>Contd..</a:t>
            </a:r>
            <a:endParaRPr lang="en-IN" dirty="0"/>
          </a:p>
        </p:txBody>
      </p:sp>
      <p:pic>
        <p:nvPicPr>
          <p:cNvPr id="1026" name="Picture 2" descr="Random Forest Regression. Random Forest Regression is a… | by Chaya | Level  Up Coding">
            <a:extLst>
              <a:ext uri="{FF2B5EF4-FFF2-40B4-BE49-F238E27FC236}">
                <a16:creationId xmlns:a16="http://schemas.microsoft.com/office/drawing/2014/main" id="{CD429BCF-FF9F-47A7-AE8D-329E31B993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03251" y="1871546"/>
            <a:ext cx="5455667" cy="34621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76AA33E-5E3B-4C7E-B4B8-83F7503D2BF3}"/>
              </a:ext>
            </a:extLst>
          </p:cNvPr>
          <p:cNvSpPr txBox="1">
            <a:spLocks/>
          </p:cNvSpPr>
          <p:nvPr/>
        </p:nvSpPr>
        <p:spPr>
          <a:xfrm>
            <a:off x="7575177" y="5514509"/>
            <a:ext cx="3056964" cy="574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Times New Roman" panose="02020603050405020304" pitchFamily="18" charset="0"/>
                <a:cs typeface="Times New Roman" panose="02020603050405020304" pitchFamily="18" charset="0"/>
              </a:rPr>
              <a:t>Fig 7 : Random Forest Model</a:t>
            </a:r>
            <a:endParaRPr lang="en-IN" sz="18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649CB89-0C32-414E-BCA0-D632C7CF5404}"/>
              </a:ext>
            </a:extLst>
          </p:cNvPr>
          <p:cNvSpPr txBox="1">
            <a:spLocks/>
          </p:cNvSpPr>
          <p:nvPr/>
        </p:nvSpPr>
        <p:spPr>
          <a:xfrm>
            <a:off x="838200" y="1825625"/>
            <a:ext cx="5598459" cy="426383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i="0" dirty="0">
                <a:solidFill>
                  <a:srgbClr val="242424"/>
                </a:solidFill>
                <a:effectLst/>
                <a:latin typeface="source-serif-pro"/>
              </a:rPr>
              <a:t>Random </a:t>
            </a:r>
            <a:r>
              <a:rPr lang="en-GB" b="1" i="0">
                <a:solidFill>
                  <a:srgbClr val="242424"/>
                </a:solidFill>
                <a:effectLst/>
                <a:latin typeface="source-serif-pro"/>
              </a:rPr>
              <a:t>Forest Steps :</a:t>
            </a:r>
            <a:endParaRPr lang="en-GB" b="1" i="0" dirty="0">
              <a:solidFill>
                <a:srgbClr val="242424"/>
              </a:solidFill>
              <a:effectLst/>
              <a:latin typeface="source-serif-pro"/>
            </a:endParaRPr>
          </a:p>
          <a:p>
            <a:pPr algn="l">
              <a:buFont typeface="+mj-lt"/>
              <a:buAutoNum type="arabicPeriod"/>
            </a:pPr>
            <a:r>
              <a:rPr lang="en-GB" b="0" i="0" dirty="0">
                <a:solidFill>
                  <a:srgbClr val="242424"/>
                </a:solidFill>
                <a:effectLst/>
                <a:latin typeface="source-serif-pro"/>
              </a:rPr>
              <a:t>Pick at random </a:t>
            </a:r>
            <a:r>
              <a:rPr lang="en-GB" b="0" i="1" dirty="0">
                <a:solidFill>
                  <a:srgbClr val="242424"/>
                </a:solidFill>
                <a:effectLst/>
                <a:latin typeface="source-serif-pro"/>
              </a:rPr>
              <a:t>k</a:t>
            </a:r>
            <a:r>
              <a:rPr lang="en-GB" b="0" i="0" dirty="0">
                <a:solidFill>
                  <a:srgbClr val="242424"/>
                </a:solidFill>
                <a:effectLst/>
                <a:latin typeface="source-serif-pro"/>
              </a:rPr>
              <a:t> data points from the training set.</a:t>
            </a:r>
          </a:p>
          <a:p>
            <a:pPr algn="l">
              <a:buFont typeface="+mj-lt"/>
              <a:buAutoNum type="arabicPeriod"/>
            </a:pPr>
            <a:r>
              <a:rPr lang="en-GB" b="0" i="0" dirty="0">
                <a:solidFill>
                  <a:srgbClr val="242424"/>
                </a:solidFill>
                <a:effectLst/>
                <a:latin typeface="source-serif-pro"/>
              </a:rPr>
              <a:t>Build a decision tree associated to these </a:t>
            </a:r>
            <a:r>
              <a:rPr lang="en-GB" b="0" i="1" dirty="0">
                <a:solidFill>
                  <a:srgbClr val="242424"/>
                </a:solidFill>
                <a:effectLst/>
                <a:latin typeface="source-serif-pro"/>
              </a:rPr>
              <a:t>k </a:t>
            </a:r>
            <a:r>
              <a:rPr lang="en-GB" b="0" i="0" dirty="0">
                <a:solidFill>
                  <a:srgbClr val="242424"/>
                </a:solidFill>
                <a:effectLst/>
                <a:latin typeface="source-serif-pro"/>
              </a:rPr>
              <a:t>data points.</a:t>
            </a:r>
          </a:p>
          <a:p>
            <a:pPr algn="l">
              <a:buFont typeface="+mj-lt"/>
              <a:buAutoNum type="arabicPeriod"/>
            </a:pPr>
            <a:r>
              <a:rPr lang="en-GB" b="0" i="0" dirty="0">
                <a:solidFill>
                  <a:srgbClr val="242424"/>
                </a:solidFill>
                <a:effectLst/>
                <a:latin typeface="source-serif-pro"/>
              </a:rPr>
              <a:t>Choose the number </a:t>
            </a:r>
            <a:r>
              <a:rPr lang="en-GB" b="0" i="1" dirty="0">
                <a:solidFill>
                  <a:srgbClr val="242424"/>
                </a:solidFill>
                <a:effectLst/>
                <a:latin typeface="source-serif-pro"/>
              </a:rPr>
              <a:t>N </a:t>
            </a:r>
            <a:r>
              <a:rPr lang="en-GB" b="0" i="0" dirty="0">
                <a:solidFill>
                  <a:srgbClr val="242424"/>
                </a:solidFill>
                <a:effectLst/>
                <a:latin typeface="source-serif-pro"/>
              </a:rPr>
              <a:t>of trees you want to build and repeat steps 1 and 2.</a:t>
            </a:r>
          </a:p>
          <a:p>
            <a:pPr algn="l">
              <a:buFont typeface="+mj-lt"/>
              <a:buAutoNum type="arabicPeriod"/>
            </a:pPr>
            <a:r>
              <a:rPr lang="en-GB" b="0" i="0" dirty="0">
                <a:solidFill>
                  <a:srgbClr val="242424"/>
                </a:solidFill>
                <a:effectLst/>
                <a:latin typeface="source-serif-pro"/>
              </a:rPr>
              <a:t>For a new data point, make each one of your </a:t>
            </a:r>
            <a:r>
              <a:rPr lang="en-GB" b="0" i="1" dirty="0">
                <a:solidFill>
                  <a:srgbClr val="242424"/>
                </a:solidFill>
                <a:effectLst/>
                <a:latin typeface="source-serif-pro"/>
              </a:rPr>
              <a:t>N</a:t>
            </a:r>
            <a:r>
              <a:rPr lang="en-GB" b="0" i="0" dirty="0">
                <a:solidFill>
                  <a:srgbClr val="242424"/>
                </a:solidFill>
                <a:effectLst/>
                <a:latin typeface="source-serif-pro"/>
              </a:rPr>
              <a:t>-tree trees predict the value of </a:t>
            </a:r>
            <a:r>
              <a:rPr lang="en-GB" b="0" i="1" dirty="0">
                <a:solidFill>
                  <a:srgbClr val="242424"/>
                </a:solidFill>
                <a:effectLst/>
                <a:latin typeface="source-serif-pro"/>
              </a:rPr>
              <a:t>y</a:t>
            </a:r>
            <a:r>
              <a:rPr lang="en-GB" b="0" i="0" dirty="0">
                <a:solidFill>
                  <a:srgbClr val="242424"/>
                </a:solidFill>
                <a:effectLst/>
                <a:latin typeface="source-serif-pro"/>
              </a:rPr>
              <a:t> for the data point in question and assign the new data point to the average across all of the predicted </a:t>
            </a:r>
            <a:r>
              <a:rPr lang="en-GB" b="0" i="1" dirty="0">
                <a:solidFill>
                  <a:srgbClr val="242424"/>
                </a:solidFill>
                <a:effectLst/>
                <a:latin typeface="source-serif-pro"/>
              </a:rPr>
              <a:t>y </a:t>
            </a:r>
            <a:r>
              <a:rPr lang="en-GB" b="0" i="0" dirty="0">
                <a:solidFill>
                  <a:srgbClr val="242424"/>
                </a:solidFill>
                <a:effectLst/>
                <a:latin typeface="source-serif-pro"/>
              </a:rPr>
              <a:t>values.</a:t>
            </a:r>
          </a:p>
        </p:txBody>
      </p:sp>
    </p:spTree>
    <p:extLst>
      <p:ext uri="{BB962C8B-B14F-4D97-AF65-F5344CB8AC3E}">
        <p14:creationId xmlns:p14="http://schemas.microsoft.com/office/powerpoint/2010/main" val="1005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1830-CC12-405C-89E6-C5B1A3D0F482}"/>
              </a:ext>
            </a:extLst>
          </p:cNvPr>
          <p:cNvSpPr>
            <a:spLocks noGrp="1"/>
          </p:cNvSpPr>
          <p:nvPr>
            <p:ph type="title"/>
          </p:nvPr>
        </p:nvSpPr>
        <p:spPr/>
        <p:txBody>
          <a:bodyPr/>
          <a:lstStyle/>
          <a:p>
            <a:r>
              <a:rPr lang="en-GB" dirty="0">
                <a:solidFill>
                  <a:schemeClr val="accent2">
                    <a:lumMod val="75000"/>
                  </a:schemeClr>
                </a:solidFill>
              </a:rPr>
              <a:t>Dataset Description.</a:t>
            </a:r>
            <a:endParaRPr lang="en-IN" dirty="0">
              <a:solidFill>
                <a:schemeClr val="accent2">
                  <a:lumMod val="75000"/>
                </a:schemeClr>
              </a:solidFill>
            </a:endParaRPr>
          </a:p>
        </p:txBody>
      </p:sp>
      <p:sp>
        <p:nvSpPr>
          <p:cNvPr id="6" name="Title 1">
            <a:extLst>
              <a:ext uri="{FF2B5EF4-FFF2-40B4-BE49-F238E27FC236}">
                <a16:creationId xmlns:a16="http://schemas.microsoft.com/office/drawing/2014/main" id="{E268FC36-38C0-4AD2-ACA8-F4F1A8C04EA4}"/>
              </a:ext>
            </a:extLst>
          </p:cNvPr>
          <p:cNvSpPr txBox="1">
            <a:spLocks/>
          </p:cNvSpPr>
          <p:nvPr/>
        </p:nvSpPr>
        <p:spPr>
          <a:xfrm>
            <a:off x="4733365" y="5917920"/>
            <a:ext cx="2725270" cy="574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Times New Roman" panose="02020603050405020304" pitchFamily="18" charset="0"/>
                <a:cs typeface="Times New Roman" panose="02020603050405020304" pitchFamily="18" charset="0"/>
              </a:rPr>
              <a:t>Fig 8 : Dataset</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DDA489-2E67-26FA-5E47-4DCD1E01A523}"/>
              </a:ext>
            </a:extLst>
          </p:cNvPr>
          <p:cNvPicPr>
            <a:picLocks noChangeAspect="1"/>
          </p:cNvPicPr>
          <p:nvPr/>
        </p:nvPicPr>
        <p:blipFill>
          <a:blip r:embed="rId2"/>
          <a:stretch>
            <a:fillRect/>
          </a:stretch>
        </p:blipFill>
        <p:spPr>
          <a:xfrm>
            <a:off x="2537977" y="1690688"/>
            <a:ext cx="6374738" cy="4092295"/>
          </a:xfrm>
          <a:prstGeom prst="rect">
            <a:avLst/>
          </a:prstGeom>
        </p:spPr>
      </p:pic>
    </p:spTree>
    <p:extLst>
      <p:ext uri="{BB962C8B-B14F-4D97-AF65-F5344CB8AC3E}">
        <p14:creationId xmlns:p14="http://schemas.microsoft.com/office/powerpoint/2010/main" val="146311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D66E-B1CB-453E-828E-1A960F0FF4CC}"/>
              </a:ext>
            </a:extLst>
          </p:cNvPr>
          <p:cNvSpPr>
            <a:spLocks noGrp="1"/>
          </p:cNvSpPr>
          <p:nvPr>
            <p:ph type="title"/>
          </p:nvPr>
        </p:nvSpPr>
        <p:spPr>
          <a:xfrm>
            <a:off x="536196" y="176165"/>
            <a:ext cx="10515600" cy="1113841"/>
          </a:xfrm>
        </p:spPr>
        <p:txBody>
          <a:bodyPr/>
          <a:lstStyle/>
          <a:p>
            <a:r>
              <a:rPr lang="en-GB" dirty="0">
                <a:solidFill>
                  <a:schemeClr val="accent2">
                    <a:lumMod val="75000"/>
                  </a:schemeClr>
                </a:solidFill>
              </a:rPr>
              <a:t>Work Carried Out</a:t>
            </a:r>
            <a:endParaRPr lang="en-IN" dirty="0">
              <a:solidFill>
                <a:schemeClr val="accent2">
                  <a:lumMod val="75000"/>
                </a:schemeClr>
              </a:solidFill>
            </a:endParaRPr>
          </a:p>
        </p:txBody>
      </p:sp>
      <p:pic>
        <p:nvPicPr>
          <p:cNvPr id="27" name="Picture 26">
            <a:extLst>
              <a:ext uri="{FF2B5EF4-FFF2-40B4-BE49-F238E27FC236}">
                <a16:creationId xmlns:a16="http://schemas.microsoft.com/office/drawing/2014/main" id="{042106DF-312C-65FC-6B7E-94167B750A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1527" y="1086680"/>
            <a:ext cx="3775756" cy="2094845"/>
          </a:xfrm>
          <a:prstGeom prst="rect">
            <a:avLst/>
          </a:prstGeom>
          <a:noFill/>
        </p:spPr>
      </p:pic>
      <p:pic>
        <p:nvPicPr>
          <p:cNvPr id="28" name="Picture 27">
            <a:extLst>
              <a:ext uri="{FF2B5EF4-FFF2-40B4-BE49-F238E27FC236}">
                <a16:creationId xmlns:a16="http://schemas.microsoft.com/office/drawing/2014/main" id="{779A6D9A-9EAD-623D-9FA6-9C119628CE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9368" y="653550"/>
            <a:ext cx="2921427" cy="2364965"/>
          </a:xfrm>
          <a:prstGeom prst="rect">
            <a:avLst/>
          </a:prstGeom>
          <a:noFill/>
        </p:spPr>
      </p:pic>
      <p:pic>
        <p:nvPicPr>
          <p:cNvPr id="29" name="Picture 28">
            <a:extLst>
              <a:ext uri="{FF2B5EF4-FFF2-40B4-BE49-F238E27FC236}">
                <a16:creationId xmlns:a16="http://schemas.microsoft.com/office/drawing/2014/main" id="{5CA8F6A7-1A29-BB50-3AA2-45C451C7653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4916" y="3626835"/>
            <a:ext cx="5765165" cy="2696210"/>
          </a:xfrm>
          <a:prstGeom prst="rect">
            <a:avLst/>
          </a:prstGeom>
          <a:noFill/>
        </p:spPr>
      </p:pic>
      <p:sp>
        <p:nvSpPr>
          <p:cNvPr id="31" name="TextBox 30">
            <a:extLst>
              <a:ext uri="{FF2B5EF4-FFF2-40B4-BE49-F238E27FC236}">
                <a16:creationId xmlns:a16="http://schemas.microsoft.com/office/drawing/2014/main" id="{0A5B25FE-A0AA-F56B-61E2-0027D70E9814}"/>
              </a:ext>
            </a:extLst>
          </p:cNvPr>
          <p:cNvSpPr txBox="1"/>
          <p:nvPr/>
        </p:nvSpPr>
        <p:spPr>
          <a:xfrm>
            <a:off x="3584197" y="6399023"/>
            <a:ext cx="609460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rPr>
              <a:t>: Real vs Predicted Load in March</a:t>
            </a:r>
            <a:endParaRPr lang="en-US" dirty="0"/>
          </a:p>
        </p:txBody>
      </p:sp>
      <p:sp>
        <p:nvSpPr>
          <p:cNvPr id="33" name="TextBox 32">
            <a:extLst>
              <a:ext uri="{FF2B5EF4-FFF2-40B4-BE49-F238E27FC236}">
                <a16:creationId xmlns:a16="http://schemas.microsoft.com/office/drawing/2014/main" id="{64F25CA2-BE15-4088-2A2D-F674860B46B2}"/>
              </a:ext>
            </a:extLst>
          </p:cNvPr>
          <p:cNvSpPr txBox="1"/>
          <p:nvPr/>
        </p:nvSpPr>
        <p:spPr>
          <a:xfrm>
            <a:off x="1510017" y="3090976"/>
            <a:ext cx="8917499" cy="463397"/>
          </a:xfrm>
          <a:prstGeom prst="rect">
            <a:avLst/>
          </a:prstGeom>
          <a:noFill/>
        </p:spPr>
        <p:txBody>
          <a:bodyPr wrap="square">
            <a:spAutoFit/>
          </a:bodyPr>
          <a:lstStyle/>
          <a:p>
            <a:pPr indent="4572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Figure 10: Accuracy of LSTM                                          Figure 1</a:t>
            </a: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Fitting Line of LSTM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1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A6BF5-EED4-E0AE-3EC7-631A1D4335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880" y="505895"/>
            <a:ext cx="3110240" cy="2259079"/>
          </a:xfrm>
          <a:prstGeom prst="rect">
            <a:avLst/>
          </a:prstGeom>
          <a:noFill/>
        </p:spPr>
      </p:pic>
      <p:pic>
        <p:nvPicPr>
          <p:cNvPr id="3" name="Picture 2">
            <a:extLst>
              <a:ext uri="{FF2B5EF4-FFF2-40B4-BE49-F238E27FC236}">
                <a16:creationId xmlns:a16="http://schemas.microsoft.com/office/drawing/2014/main" id="{A1A8A267-40D5-9086-B08C-E8F714554F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278" y="862618"/>
            <a:ext cx="3110240" cy="1465558"/>
          </a:xfrm>
          <a:prstGeom prst="rect">
            <a:avLst/>
          </a:prstGeom>
          <a:noFill/>
        </p:spPr>
      </p:pic>
      <p:pic>
        <p:nvPicPr>
          <p:cNvPr id="4" name="Picture 3">
            <a:extLst>
              <a:ext uri="{FF2B5EF4-FFF2-40B4-BE49-F238E27FC236}">
                <a16:creationId xmlns:a16="http://schemas.microsoft.com/office/drawing/2014/main" id="{AF0AD0EC-455E-BCDD-25C5-B35A84881E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9901" y="3509912"/>
            <a:ext cx="5877234" cy="2748846"/>
          </a:xfrm>
          <a:prstGeom prst="rect">
            <a:avLst/>
          </a:prstGeom>
          <a:noFill/>
          <a:ln>
            <a:noFill/>
          </a:ln>
        </p:spPr>
      </p:pic>
      <p:pic>
        <p:nvPicPr>
          <p:cNvPr id="5" name="Picture 4">
            <a:extLst>
              <a:ext uri="{FF2B5EF4-FFF2-40B4-BE49-F238E27FC236}">
                <a16:creationId xmlns:a16="http://schemas.microsoft.com/office/drawing/2014/main" id="{2E1D1FE6-9162-0B82-5BE7-24E1011007F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9040" y="555656"/>
            <a:ext cx="3305970" cy="2159559"/>
          </a:xfrm>
          <a:prstGeom prst="rect">
            <a:avLst/>
          </a:prstGeom>
          <a:noFill/>
        </p:spPr>
      </p:pic>
      <p:pic>
        <p:nvPicPr>
          <p:cNvPr id="6" name="Picture 5">
            <a:extLst>
              <a:ext uri="{FF2B5EF4-FFF2-40B4-BE49-F238E27FC236}">
                <a16:creationId xmlns:a16="http://schemas.microsoft.com/office/drawing/2014/main" id="{7647A8BE-93DA-99CA-9BC1-89329A333E8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8821" y="3649211"/>
            <a:ext cx="3435246" cy="2244550"/>
          </a:xfrm>
          <a:prstGeom prst="rect">
            <a:avLst/>
          </a:prstGeom>
          <a:noFill/>
        </p:spPr>
      </p:pic>
      <p:sp>
        <p:nvSpPr>
          <p:cNvPr id="10" name="TextBox 9">
            <a:extLst>
              <a:ext uri="{FF2B5EF4-FFF2-40B4-BE49-F238E27FC236}">
                <a16:creationId xmlns:a16="http://schemas.microsoft.com/office/drawing/2014/main" id="{49DA2C05-BA00-B01A-2790-DF5FCB4260B9}"/>
              </a:ext>
            </a:extLst>
          </p:cNvPr>
          <p:cNvSpPr txBox="1"/>
          <p:nvPr/>
        </p:nvSpPr>
        <p:spPr>
          <a:xfrm>
            <a:off x="8718258" y="5893761"/>
            <a:ext cx="2917271"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1</a:t>
            </a:r>
            <a:r>
              <a:rPr lang="en-US" dirty="0">
                <a:latin typeface="Times New Roman" panose="02020603050405020304" pitchFamily="18" charset="0"/>
                <a:ea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rPr>
              <a:t>: ANN fitting Line </a:t>
            </a:r>
            <a:endParaRPr lang="en-US" dirty="0"/>
          </a:p>
        </p:txBody>
      </p:sp>
      <p:sp>
        <p:nvSpPr>
          <p:cNvPr id="12" name="TextBox 11">
            <a:extLst>
              <a:ext uri="{FF2B5EF4-FFF2-40B4-BE49-F238E27FC236}">
                <a16:creationId xmlns:a16="http://schemas.microsoft.com/office/drawing/2014/main" id="{4F1FD21D-A704-9396-5D8B-B9F8564E58B6}"/>
              </a:ext>
            </a:extLst>
          </p:cNvPr>
          <p:cNvSpPr txBox="1"/>
          <p:nvPr/>
        </p:nvSpPr>
        <p:spPr>
          <a:xfrm>
            <a:off x="7990785" y="2839457"/>
            <a:ext cx="382328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1</a:t>
            </a:r>
            <a:r>
              <a:rPr lang="en-US" dirty="0">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 Random Forest Fitting Line </a:t>
            </a:r>
            <a:endParaRPr lang="en-US" dirty="0"/>
          </a:p>
        </p:txBody>
      </p:sp>
      <p:sp>
        <p:nvSpPr>
          <p:cNvPr id="14" name="TextBox 13">
            <a:extLst>
              <a:ext uri="{FF2B5EF4-FFF2-40B4-BE49-F238E27FC236}">
                <a16:creationId xmlns:a16="http://schemas.microsoft.com/office/drawing/2014/main" id="{BC547E76-1D9C-E217-5EF5-D9AE7D9A8D84}"/>
              </a:ext>
            </a:extLst>
          </p:cNvPr>
          <p:cNvSpPr txBox="1"/>
          <p:nvPr/>
        </p:nvSpPr>
        <p:spPr>
          <a:xfrm>
            <a:off x="1261970" y="6258758"/>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1</a:t>
            </a:r>
            <a:r>
              <a:rPr lang="en-US" dirty="0">
                <a:latin typeface="Times New Roman" panose="02020603050405020304" pitchFamily="18" charset="0"/>
                <a:ea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rPr>
              <a:t>: Real vs Predicted Load in December </a:t>
            </a:r>
            <a:endParaRPr lang="en-US" dirty="0"/>
          </a:p>
        </p:txBody>
      </p:sp>
      <p:sp>
        <p:nvSpPr>
          <p:cNvPr id="16" name="TextBox 15">
            <a:extLst>
              <a:ext uri="{FF2B5EF4-FFF2-40B4-BE49-F238E27FC236}">
                <a16:creationId xmlns:a16="http://schemas.microsoft.com/office/drawing/2014/main" id="{3A152DF7-DC6C-50E8-638B-F7B5F2A386DE}"/>
              </a:ext>
            </a:extLst>
          </p:cNvPr>
          <p:cNvSpPr txBox="1"/>
          <p:nvPr/>
        </p:nvSpPr>
        <p:spPr>
          <a:xfrm>
            <a:off x="654340" y="2684898"/>
            <a:ext cx="7080309"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1</a:t>
            </a:r>
            <a:r>
              <a:rPr lang="en-US" dirty="0">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LSTM Evaluation Metrics      Fig1</a:t>
            </a:r>
            <a:r>
              <a:rPr lang="en-US" dirty="0">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MAPE in different Months </a:t>
            </a:r>
            <a:endParaRPr lang="en-US" dirty="0"/>
          </a:p>
        </p:txBody>
      </p:sp>
    </p:spTree>
    <p:extLst>
      <p:ext uri="{BB962C8B-B14F-4D97-AF65-F5344CB8AC3E}">
        <p14:creationId xmlns:p14="http://schemas.microsoft.com/office/powerpoint/2010/main" val="256838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0BEE6-ACD8-C123-76E0-E4CDB9DDFA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112" b="48906"/>
          <a:stretch/>
        </p:blipFill>
        <p:spPr bwMode="auto">
          <a:xfrm>
            <a:off x="1917385" y="763398"/>
            <a:ext cx="7864788" cy="4941115"/>
          </a:xfrm>
          <a:prstGeom prst="rect">
            <a:avLst/>
          </a:prstGeom>
          <a:noFill/>
        </p:spPr>
      </p:pic>
      <p:sp>
        <p:nvSpPr>
          <p:cNvPr id="4" name="TextBox 3">
            <a:extLst>
              <a:ext uri="{FF2B5EF4-FFF2-40B4-BE49-F238E27FC236}">
                <a16:creationId xmlns:a16="http://schemas.microsoft.com/office/drawing/2014/main" id="{A542EEB2-82C2-5ABF-0A44-EDEA966695AA}"/>
              </a:ext>
            </a:extLst>
          </p:cNvPr>
          <p:cNvSpPr txBox="1"/>
          <p:nvPr/>
        </p:nvSpPr>
        <p:spPr>
          <a:xfrm>
            <a:off x="2728520" y="5704513"/>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18: Prediction of LSTM for a Random Day </a:t>
            </a:r>
            <a:endParaRPr lang="en-US" dirty="0"/>
          </a:p>
        </p:txBody>
      </p:sp>
    </p:spTree>
    <p:extLst>
      <p:ext uri="{BB962C8B-B14F-4D97-AF65-F5344CB8AC3E}">
        <p14:creationId xmlns:p14="http://schemas.microsoft.com/office/powerpoint/2010/main" val="68762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6B63-28E4-4420-A6DF-4A78EEF2C688}"/>
              </a:ext>
            </a:extLst>
          </p:cNvPr>
          <p:cNvSpPr>
            <a:spLocks noGrp="1"/>
          </p:cNvSpPr>
          <p:nvPr>
            <p:ph type="title"/>
          </p:nvPr>
        </p:nvSpPr>
        <p:spPr/>
        <p:txBody>
          <a:bodyPr/>
          <a:lstStyle/>
          <a:p>
            <a:r>
              <a:rPr lang="en-GB" dirty="0"/>
              <a:t>Work </a:t>
            </a:r>
            <a:r>
              <a:rPr lang="en-GB" dirty="0" err="1"/>
              <a:t>contd</a:t>
            </a:r>
            <a:r>
              <a:rPr lang="en-GB" dirty="0"/>
              <a:t>…</a:t>
            </a:r>
            <a:endParaRPr lang="en-IN" dirty="0"/>
          </a:p>
        </p:txBody>
      </p:sp>
      <p:pic>
        <p:nvPicPr>
          <p:cNvPr id="5" name="Content Placeholder 4">
            <a:extLst>
              <a:ext uri="{FF2B5EF4-FFF2-40B4-BE49-F238E27FC236}">
                <a16:creationId xmlns:a16="http://schemas.microsoft.com/office/drawing/2014/main" id="{44B5BF6A-3E7A-474A-9F09-854A06BA285B}"/>
              </a:ext>
            </a:extLst>
          </p:cNvPr>
          <p:cNvPicPr>
            <a:picLocks noGrp="1"/>
          </p:cNvPicPr>
          <p:nvPr>
            <p:ph idx="1"/>
          </p:nvPr>
        </p:nvPicPr>
        <p:blipFill>
          <a:blip r:embed="rId2"/>
          <a:stretch>
            <a:fillRect/>
          </a:stretch>
        </p:blipFill>
        <p:spPr>
          <a:xfrm>
            <a:off x="1186106" y="2211186"/>
            <a:ext cx="4366638" cy="3176634"/>
          </a:xfrm>
          <a:prstGeom prst="rect">
            <a:avLst/>
          </a:prstGeom>
        </p:spPr>
      </p:pic>
      <p:pic>
        <p:nvPicPr>
          <p:cNvPr id="6" name="Picture 5">
            <a:extLst>
              <a:ext uri="{FF2B5EF4-FFF2-40B4-BE49-F238E27FC236}">
                <a16:creationId xmlns:a16="http://schemas.microsoft.com/office/drawing/2014/main" id="{CE8898D7-5C3A-490B-8556-A29D5FAE1CF7}"/>
              </a:ext>
            </a:extLst>
          </p:cNvPr>
          <p:cNvPicPr/>
          <p:nvPr/>
        </p:nvPicPr>
        <p:blipFill>
          <a:blip r:embed="rId3"/>
          <a:stretch>
            <a:fillRect/>
          </a:stretch>
        </p:blipFill>
        <p:spPr>
          <a:xfrm>
            <a:off x="6639257" y="2006139"/>
            <a:ext cx="3452393" cy="3381680"/>
          </a:xfrm>
          <a:prstGeom prst="rect">
            <a:avLst/>
          </a:prstGeom>
        </p:spPr>
      </p:pic>
      <p:sp>
        <p:nvSpPr>
          <p:cNvPr id="7" name="TextBox 6">
            <a:extLst>
              <a:ext uri="{FF2B5EF4-FFF2-40B4-BE49-F238E27FC236}">
                <a16:creationId xmlns:a16="http://schemas.microsoft.com/office/drawing/2014/main" id="{8F355A49-3E10-4634-8A9F-3776993851A9}"/>
              </a:ext>
            </a:extLst>
          </p:cNvPr>
          <p:cNvSpPr txBox="1"/>
          <p:nvPr/>
        </p:nvSpPr>
        <p:spPr>
          <a:xfrm>
            <a:off x="5318152" y="5572975"/>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20</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Solar Generation Dataset</a:t>
            </a: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8" name="TextBox 7">
            <a:extLst>
              <a:ext uri="{FF2B5EF4-FFF2-40B4-BE49-F238E27FC236}">
                <a16:creationId xmlns:a16="http://schemas.microsoft.com/office/drawing/2014/main" id="{406EC892-47E0-4453-B0A8-A03386B78192}"/>
              </a:ext>
            </a:extLst>
          </p:cNvPr>
          <p:cNvSpPr txBox="1"/>
          <p:nvPr/>
        </p:nvSpPr>
        <p:spPr>
          <a:xfrm>
            <a:off x="544655" y="5538985"/>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19: Solar Radiation Dataset </a:t>
            </a:r>
            <a:endParaRPr lang="en-US" dirty="0"/>
          </a:p>
        </p:txBody>
      </p:sp>
    </p:spTree>
    <p:extLst>
      <p:ext uri="{BB962C8B-B14F-4D97-AF65-F5344CB8AC3E}">
        <p14:creationId xmlns:p14="http://schemas.microsoft.com/office/powerpoint/2010/main" val="388877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0C50-9D52-40E0-B5AA-14C033FF6FE2}"/>
              </a:ext>
            </a:extLst>
          </p:cNvPr>
          <p:cNvSpPr>
            <a:spLocks noGrp="1"/>
          </p:cNvSpPr>
          <p:nvPr>
            <p:ph type="title"/>
          </p:nvPr>
        </p:nvSpPr>
        <p:spPr>
          <a:xfrm>
            <a:off x="427140" y="-37801"/>
            <a:ext cx="10515600" cy="1170316"/>
          </a:xfrm>
        </p:spPr>
        <p:txBody>
          <a:bodyPr/>
          <a:lstStyle/>
          <a:p>
            <a:r>
              <a:rPr lang="en-GB" dirty="0">
                <a:solidFill>
                  <a:schemeClr val="accent2">
                    <a:lumMod val="75000"/>
                  </a:schemeClr>
                </a:solidFill>
              </a:rPr>
              <a:t>Abstract</a:t>
            </a:r>
            <a:endParaRPr lang="en-IN" dirty="0">
              <a:solidFill>
                <a:schemeClr val="accent2">
                  <a:lumMod val="75000"/>
                </a:schemeClr>
              </a:solidFill>
            </a:endParaRPr>
          </a:p>
        </p:txBody>
      </p:sp>
      <p:sp>
        <p:nvSpPr>
          <p:cNvPr id="5" name="Content Placeholder 4">
            <a:extLst>
              <a:ext uri="{FF2B5EF4-FFF2-40B4-BE49-F238E27FC236}">
                <a16:creationId xmlns:a16="http://schemas.microsoft.com/office/drawing/2014/main" id="{91D31C90-97ED-8BF8-E1CD-C43A51C848AB}"/>
              </a:ext>
            </a:extLst>
          </p:cNvPr>
          <p:cNvSpPr>
            <a:spLocks noGrp="1"/>
          </p:cNvSpPr>
          <p:nvPr>
            <p:ph idx="1"/>
          </p:nvPr>
        </p:nvSpPr>
        <p:spPr>
          <a:xfrm>
            <a:off x="562062" y="919613"/>
            <a:ext cx="11098635" cy="4776512"/>
          </a:xfrm>
        </p:spPr>
        <p:txBody>
          <a:bodyPr>
            <a:noAutofit/>
          </a:bodyPr>
          <a:lstStyle/>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Load forecasting in energy management, focusing on the prediction of future energy consumption using historical data and various modeling tools.</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Precision in load forecasting is crucial for efficient asset management and resilient design in the face of challenges like variable environmental conditions, temporal dependencies, and complex parameter interactions.</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Research on microgrid systems has increased the use of machine learning algorithms to enhance load prediction accuracy. Algorithms mentioned include k-nearest neighbor (KNN), auto-regressive integrated moving average (ARIMA), support vector machines (SVM), artificial neural networks (ANN), and long short-term memory (LSTM).</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Data preprocessing and feature extraction are conducted to form a foundation for accurate load history. Hyperparameter optimization is applied to enhance model performance.</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article compares algorithms using popular metrics such as mean absolute error (MAE) and mean squared error (MSE) to highlight their strengths and drawbacks.</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research delves into the analytical aspects of the LSTM algorithm, specifically addressing long-term recurrence in temporal data.</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overarching objective of the research is to create an explanatory model that guides the selection of algorithms, empowering operators and stakeholders of microgrids. This aims to build adaptive and resilient infrastructures capable of handling dynamic environments in the evolving landscape of energy technology.</a:t>
            </a:r>
          </a:p>
        </p:txBody>
      </p:sp>
    </p:spTree>
    <p:extLst>
      <p:ext uri="{BB962C8B-B14F-4D97-AF65-F5344CB8AC3E}">
        <p14:creationId xmlns:p14="http://schemas.microsoft.com/office/powerpoint/2010/main" val="193310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6B63-28E4-4420-A6DF-4A78EEF2C68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318A71C-079D-4D13-BA1D-54F7FC9B1D6F}"/>
              </a:ext>
            </a:extLst>
          </p:cNvPr>
          <p:cNvPicPr/>
          <p:nvPr/>
        </p:nvPicPr>
        <p:blipFill>
          <a:blip r:embed="rId2"/>
          <a:stretch>
            <a:fillRect/>
          </a:stretch>
        </p:blipFill>
        <p:spPr>
          <a:xfrm>
            <a:off x="1028727" y="2404110"/>
            <a:ext cx="4289425" cy="2049780"/>
          </a:xfrm>
          <a:prstGeom prst="rect">
            <a:avLst/>
          </a:prstGeom>
        </p:spPr>
      </p:pic>
      <p:sp>
        <p:nvSpPr>
          <p:cNvPr id="7" name="TextBox 6">
            <a:extLst>
              <a:ext uri="{FF2B5EF4-FFF2-40B4-BE49-F238E27FC236}">
                <a16:creationId xmlns:a16="http://schemas.microsoft.com/office/drawing/2014/main" id="{3910E32C-AAE3-4403-B0AB-CA6320DE158F}"/>
              </a:ext>
            </a:extLst>
          </p:cNvPr>
          <p:cNvSpPr txBox="1"/>
          <p:nvPr/>
        </p:nvSpPr>
        <p:spPr>
          <a:xfrm>
            <a:off x="5193411" y="4989150"/>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22</a:t>
            </a:r>
            <a:r>
              <a:rPr lang="en-US" sz="1800" dirty="0">
                <a:effectLst/>
                <a:latin typeface="Times New Roman" panose="02020603050405020304" pitchFamily="18" charset="0"/>
                <a:ea typeface="Times New Roman" panose="02020603050405020304" pitchFamily="18" charset="0"/>
              </a:rPr>
              <a:t>: Models ranking by MSE and R</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Score </a:t>
            </a:r>
            <a:endParaRPr lang="en-US" dirty="0"/>
          </a:p>
        </p:txBody>
      </p:sp>
      <p:sp>
        <p:nvSpPr>
          <p:cNvPr id="8" name="TextBox 7">
            <a:extLst>
              <a:ext uri="{FF2B5EF4-FFF2-40B4-BE49-F238E27FC236}">
                <a16:creationId xmlns:a16="http://schemas.microsoft.com/office/drawing/2014/main" id="{0CF07A5C-B8BE-4792-A39A-419E47005009}"/>
              </a:ext>
            </a:extLst>
          </p:cNvPr>
          <p:cNvSpPr txBox="1"/>
          <p:nvPr/>
        </p:nvSpPr>
        <p:spPr>
          <a:xfrm>
            <a:off x="-64389" y="4719796"/>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21</a:t>
            </a: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Pre-processed and Normalized Dataset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844E889-B076-438D-8E0F-8474BB7C0FCC}"/>
              </a:ext>
            </a:extLst>
          </p:cNvPr>
          <p:cNvPicPr>
            <a:picLocks noGrp="1"/>
          </p:cNvPicPr>
          <p:nvPr>
            <p:ph idx="1"/>
          </p:nvPr>
        </p:nvPicPr>
        <p:blipFill>
          <a:blip r:embed="rId3"/>
          <a:stretch>
            <a:fillRect/>
          </a:stretch>
        </p:blipFill>
        <p:spPr>
          <a:xfrm>
            <a:off x="6096000" y="2724088"/>
            <a:ext cx="4289425" cy="2049779"/>
          </a:xfrm>
          <a:prstGeom prst="rect">
            <a:avLst/>
          </a:prstGeom>
        </p:spPr>
      </p:pic>
    </p:spTree>
    <p:extLst>
      <p:ext uri="{BB962C8B-B14F-4D97-AF65-F5344CB8AC3E}">
        <p14:creationId xmlns:p14="http://schemas.microsoft.com/office/powerpoint/2010/main" val="364994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6B63-28E4-4420-A6DF-4A78EEF2C6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4B80A0-D80D-4802-805F-F31A1ADB4CD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41D07343-1939-4CAF-A5A9-4164C2B1DC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5185" y="1763280"/>
            <a:ext cx="4103830" cy="3344891"/>
          </a:xfrm>
          <a:prstGeom prst="rect">
            <a:avLst/>
          </a:prstGeom>
          <a:noFill/>
          <a:ln>
            <a:noFill/>
          </a:ln>
        </p:spPr>
      </p:pic>
      <p:pic>
        <p:nvPicPr>
          <p:cNvPr id="5" name="Picture 4">
            <a:extLst>
              <a:ext uri="{FF2B5EF4-FFF2-40B4-BE49-F238E27FC236}">
                <a16:creationId xmlns:a16="http://schemas.microsoft.com/office/drawing/2014/main" id="{26E25226-CD51-42F0-AF1C-4C74B37626C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763280"/>
            <a:ext cx="4550812" cy="3494520"/>
          </a:xfrm>
          <a:prstGeom prst="rect">
            <a:avLst/>
          </a:prstGeom>
          <a:noFill/>
          <a:ln>
            <a:noFill/>
          </a:ln>
        </p:spPr>
      </p:pic>
      <p:sp>
        <p:nvSpPr>
          <p:cNvPr id="6" name="TextBox 5">
            <a:extLst>
              <a:ext uri="{FF2B5EF4-FFF2-40B4-BE49-F238E27FC236}">
                <a16:creationId xmlns:a16="http://schemas.microsoft.com/office/drawing/2014/main" id="{31E647FD-582D-4D23-8F0C-B75B1C4838A6}"/>
              </a:ext>
            </a:extLst>
          </p:cNvPr>
          <p:cNvSpPr txBox="1"/>
          <p:nvPr/>
        </p:nvSpPr>
        <p:spPr>
          <a:xfrm>
            <a:off x="41576" y="5330392"/>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23</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Fitting Values of LSTM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17CE54-0CB2-4354-9728-F153BDFD6DA1}"/>
              </a:ext>
            </a:extLst>
          </p:cNvPr>
          <p:cNvSpPr txBox="1"/>
          <p:nvPr/>
        </p:nvSpPr>
        <p:spPr>
          <a:xfrm>
            <a:off x="5092273" y="5526480"/>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24</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Training Accuracy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143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6B63-28E4-4420-A6DF-4A78EEF2C688}"/>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A3DB38FB-D909-4033-ADAD-8A4F500B162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F6ABF97-F874-41DE-AF72-3C9EC8F36D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8717" y="1386695"/>
            <a:ext cx="7930054" cy="4084610"/>
          </a:xfrm>
          <a:prstGeom prst="rect">
            <a:avLst/>
          </a:prstGeom>
          <a:noFill/>
          <a:ln>
            <a:noFill/>
          </a:ln>
        </p:spPr>
      </p:pic>
      <p:sp>
        <p:nvSpPr>
          <p:cNvPr id="8" name="TextBox 7">
            <a:extLst>
              <a:ext uri="{FF2B5EF4-FFF2-40B4-BE49-F238E27FC236}">
                <a16:creationId xmlns:a16="http://schemas.microsoft.com/office/drawing/2014/main" id="{D08B278B-FDA6-4FC2-9D4E-A7CB0B4D1F93}"/>
              </a:ext>
            </a:extLst>
          </p:cNvPr>
          <p:cNvSpPr txBox="1"/>
          <p:nvPr/>
        </p:nvSpPr>
        <p:spPr>
          <a:xfrm>
            <a:off x="2896443" y="5606242"/>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25</a:t>
            </a:r>
            <a:r>
              <a:rPr lang="en-US" sz="1800" dirty="0">
                <a:effectLst/>
                <a:latin typeface="Times New Roman" panose="02020603050405020304" pitchFamily="18" charset="0"/>
                <a:ea typeface="Times New Roman" panose="02020603050405020304" pitchFamily="18" charset="0"/>
              </a:rPr>
              <a:t>: Actual vs Forecasted energy generation of LSTM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36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C662-DF74-47B2-924B-C3C312F0A8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B547CE-FC5A-4E3B-940D-F652F3B1249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F7727F9-274C-4864-A1C7-9F823BE69A9F}"/>
              </a:ext>
            </a:extLst>
          </p:cNvPr>
          <p:cNvPicPr/>
          <p:nvPr/>
        </p:nvPicPr>
        <p:blipFill rotWithShape="1">
          <a:blip r:embed="rId2"/>
          <a:srcRect t="26977"/>
          <a:stretch/>
        </p:blipFill>
        <p:spPr bwMode="auto">
          <a:xfrm>
            <a:off x="984423" y="1462981"/>
            <a:ext cx="3466232" cy="307576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63AAD8FE-87C0-4990-9543-B697AFAE3C58}"/>
              </a:ext>
            </a:extLst>
          </p:cNvPr>
          <p:cNvPicPr/>
          <p:nvPr/>
        </p:nvPicPr>
        <p:blipFill>
          <a:blip r:embed="rId3"/>
          <a:stretch>
            <a:fillRect/>
          </a:stretch>
        </p:blipFill>
        <p:spPr>
          <a:xfrm>
            <a:off x="7887568" y="1467455"/>
            <a:ext cx="3466232" cy="3075767"/>
          </a:xfrm>
          <a:prstGeom prst="rect">
            <a:avLst/>
          </a:prstGeom>
        </p:spPr>
      </p:pic>
      <p:pic>
        <p:nvPicPr>
          <p:cNvPr id="7" name="Picture 6">
            <a:extLst>
              <a:ext uri="{FF2B5EF4-FFF2-40B4-BE49-F238E27FC236}">
                <a16:creationId xmlns:a16="http://schemas.microsoft.com/office/drawing/2014/main" id="{FD9DE687-38FC-47E2-8F6A-AF03A90AE17A}"/>
              </a:ext>
            </a:extLst>
          </p:cNvPr>
          <p:cNvPicPr/>
          <p:nvPr/>
        </p:nvPicPr>
        <p:blipFill>
          <a:blip r:embed="rId4"/>
          <a:stretch>
            <a:fillRect/>
          </a:stretch>
        </p:blipFill>
        <p:spPr>
          <a:xfrm>
            <a:off x="4866610" y="1312776"/>
            <a:ext cx="2714597" cy="4223500"/>
          </a:xfrm>
          <a:prstGeom prst="rect">
            <a:avLst/>
          </a:prstGeom>
        </p:spPr>
      </p:pic>
      <p:sp>
        <p:nvSpPr>
          <p:cNvPr id="8" name="TextBox 7">
            <a:extLst>
              <a:ext uri="{FF2B5EF4-FFF2-40B4-BE49-F238E27FC236}">
                <a16:creationId xmlns:a16="http://schemas.microsoft.com/office/drawing/2014/main" id="{690CA4DF-087A-4901-8A66-B46A8799855D}"/>
              </a:ext>
            </a:extLst>
          </p:cNvPr>
          <p:cNvSpPr txBox="1"/>
          <p:nvPr/>
        </p:nvSpPr>
        <p:spPr>
          <a:xfrm>
            <a:off x="6305523" y="4806094"/>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27</a:t>
            </a:r>
            <a:r>
              <a:rPr lang="en-US" sz="1800" dirty="0">
                <a:effectLst/>
                <a:latin typeface="Times New Roman" panose="02020603050405020304" pitchFamily="18" charset="0"/>
                <a:ea typeface="Times New Roman" panose="02020603050405020304" pitchFamily="18" charset="0"/>
              </a:rPr>
              <a:t>: Turbine Location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835639-A711-474B-8606-0A9419818843}"/>
              </a:ext>
            </a:extLst>
          </p:cNvPr>
          <p:cNvSpPr txBox="1"/>
          <p:nvPr/>
        </p:nvSpPr>
        <p:spPr>
          <a:xfrm>
            <a:off x="838200" y="4887829"/>
            <a:ext cx="3235036"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25</a:t>
            </a:r>
            <a:r>
              <a:rPr lang="en-US" sz="1800" dirty="0">
                <a:effectLst/>
                <a:latin typeface="Times New Roman" panose="02020603050405020304" pitchFamily="18" charset="0"/>
                <a:ea typeface="Times New Roman" panose="02020603050405020304" pitchFamily="18" charset="0"/>
              </a:rPr>
              <a:t>: Details of Turbine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B0F1538-3ABB-4007-9B5B-920AB4CE331C}"/>
              </a:ext>
            </a:extLst>
          </p:cNvPr>
          <p:cNvSpPr txBox="1"/>
          <p:nvPr/>
        </p:nvSpPr>
        <p:spPr>
          <a:xfrm>
            <a:off x="3201243" y="5911042"/>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26</a:t>
            </a:r>
            <a:r>
              <a:rPr lang="en-US" sz="1800" dirty="0">
                <a:effectLst/>
                <a:latin typeface="Times New Roman" panose="02020603050405020304" pitchFamily="18" charset="0"/>
                <a:ea typeface="Times New Roman" panose="02020603050405020304" pitchFamily="18" charset="0"/>
              </a:rPr>
              <a:t>: Turbine Output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2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9D7B-8DE2-4437-A991-DA6DEB3762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7F99A5-0168-4854-8AA3-6BC3CDC25FD2}"/>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02843C0-0B8F-4C96-BFD5-A50A7AFA1F35}"/>
              </a:ext>
            </a:extLst>
          </p:cNvPr>
          <p:cNvPicPr/>
          <p:nvPr/>
        </p:nvPicPr>
        <p:blipFill>
          <a:blip r:embed="rId2"/>
          <a:stretch>
            <a:fillRect/>
          </a:stretch>
        </p:blipFill>
        <p:spPr>
          <a:xfrm>
            <a:off x="838200" y="1825625"/>
            <a:ext cx="4094164" cy="2472135"/>
          </a:xfrm>
          <a:prstGeom prst="rect">
            <a:avLst/>
          </a:prstGeom>
        </p:spPr>
      </p:pic>
      <p:sp>
        <p:nvSpPr>
          <p:cNvPr id="6" name="TextBox 5">
            <a:extLst>
              <a:ext uri="{FF2B5EF4-FFF2-40B4-BE49-F238E27FC236}">
                <a16:creationId xmlns:a16="http://schemas.microsoft.com/office/drawing/2014/main" id="{7A1FC4DF-EB3C-4F07-AA97-70FE092DA249}"/>
              </a:ext>
            </a:extLst>
          </p:cNvPr>
          <p:cNvSpPr txBox="1"/>
          <p:nvPr/>
        </p:nvSpPr>
        <p:spPr>
          <a:xfrm>
            <a:off x="-309644" y="4489525"/>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27</a:t>
            </a:r>
            <a:r>
              <a:rPr lang="en-US" sz="1800" dirty="0">
                <a:effectLst/>
                <a:latin typeface="Times New Roman" panose="02020603050405020304" pitchFamily="18" charset="0"/>
                <a:ea typeface="Times New Roman" panose="02020603050405020304" pitchFamily="18" charset="0"/>
              </a:rPr>
              <a:t>: Dataset for wind power Prediction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54E4DEE-BA6E-4007-B31B-2BE45B651C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0195" y="1757519"/>
            <a:ext cx="3762749" cy="2916672"/>
          </a:xfrm>
          <a:prstGeom prst="rect">
            <a:avLst/>
          </a:prstGeom>
          <a:noFill/>
          <a:ln>
            <a:noFill/>
          </a:ln>
        </p:spPr>
      </p:pic>
      <p:sp>
        <p:nvSpPr>
          <p:cNvPr id="9" name="TextBox 8">
            <a:extLst>
              <a:ext uri="{FF2B5EF4-FFF2-40B4-BE49-F238E27FC236}">
                <a16:creationId xmlns:a16="http://schemas.microsoft.com/office/drawing/2014/main" id="{D3AF7F08-4EF8-4A76-B3B4-E27B99571CA8}"/>
              </a:ext>
            </a:extLst>
          </p:cNvPr>
          <p:cNvSpPr txBox="1"/>
          <p:nvPr/>
        </p:nvSpPr>
        <p:spPr>
          <a:xfrm>
            <a:off x="4932364" y="5056245"/>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28</a:t>
            </a:r>
            <a:r>
              <a:rPr lang="en-US" sz="1800" dirty="0">
                <a:effectLst/>
                <a:latin typeface="Times New Roman" panose="02020603050405020304" pitchFamily="18" charset="0"/>
                <a:ea typeface="Times New Roman" panose="02020603050405020304" pitchFamily="18" charset="0"/>
              </a:rPr>
              <a:t>: Random Forest fitting Line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56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F501-63B8-4409-BBCC-87836B95D3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B497ED-6CFF-4237-9606-5F80F89520F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7BC2AE6-8E23-4515-AC96-C195A47A26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947" y="1217814"/>
            <a:ext cx="8810105" cy="3956858"/>
          </a:xfrm>
          <a:prstGeom prst="rect">
            <a:avLst/>
          </a:prstGeom>
          <a:noFill/>
          <a:ln>
            <a:noFill/>
          </a:ln>
        </p:spPr>
      </p:pic>
      <p:sp>
        <p:nvSpPr>
          <p:cNvPr id="5" name="TextBox 4">
            <a:extLst>
              <a:ext uri="{FF2B5EF4-FFF2-40B4-BE49-F238E27FC236}">
                <a16:creationId xmlns:a16="http://schemas.microsoft.com/office/drawing/2014/main" id="{6B2289F4-47CA-40BB-87CC-7A3E76CA8A67}"/>
              </a:ext>
            </a:extLst>
          </p:cNvPr>
          <p:cNvSpPr txBox="1"/>
          <p:nvPr/>
        </p:nvSpPr>
        <p:spPr>
          <a:xfrm>
            <a:off x="3048698" y="5306485"/>
            <a:ext cx="609460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28</a:t>
            </a:r>
            <a:r>
              <a:rPr lang="en-US" sz="1800" dirty="0">
                <a:effectLst/>
                <a:latin typeface="Times New Roman" panose="02020603050405020304" pitchFamily="18" charset="0"/>
                <a:ea typeface="Times New Roman" panose="02020603050405020304" pitchFamily="18" charset="0"/>
              </a:rPr>
              <a:t>: Forecasted Energy data by Random Forest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870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E518-C42D-4BBA-A3A8-8CF130C2AEEE}"/>
              </a:ext>
            </a:extLst>
          </p:cNvPr>
          <p:cNvSpPr>
            <a:spLocks noGrp="1"/>
          </p:cNvSpPr>
          <p:nvPr>
            <p:ph type="title"/>
          </p:nvPr>
        </p:nvSpPr>
        <p:spPr/>
        <p:txBody>
          <a:bodyPr/>
          <a:lstStyle/>
          <a:p>
            <a:r>
              <a:rPr lang="en-GB" dirty="0">
                <a:solidFill>
                  <a:schemeClr val="accent2">
                    <a:lumMod val="75000"/>
                  </a:schemeClr>
                </a:solidFill>
              </a:rPr>
              <a:t>References</a:t>
            </a:r>
            <a:endParaRPr lang="en-IN" dirty="0">
              <a:solidFill>
                <a:schemeClr val="accent2">
                  <a:lumMod val="75000"/>
                </a:schemeClr>
              </a:solidFill>
            </a:endParaRPr>
          </a:p>
        </p:txBody>
      </p:sp>
      <p:sp>
        <p:nvSpPr>
          <p:cNvPr id="5" name="Content Placeholder 4">
            <a:extLst>
              <a:ext uri="{FF2B5EF4-FFF2-40B4-BE49-F238E27FC236}">
                <a16:creationId xmlns:a16="http://schemas.microsoft.com/office/drawing/2014/main" id="{B24A501B-EF9D-0D71-6EC7-651BF86D9F40}"/>
              </a:ext>
            </a:extLst>
          </p:cNvPr>
          <p:cNvSpPr>
            <a:spLocks noGrp="1"/>
          </p:cNvSpPr>
          <p:nvPr>
            <p:ph idx="1"/>
          </p:nvPr>
        </p:nvSpPr>
        <p:spPr/>
        <p:txBody>
          <a:bodyPr>
            <a:normAutofit fontScale="85000" lnSpcReduction="10000"/>
          </a:bodyPr>
          <a:lstStyle/>
          <a:p>
            <a:pPr marL="342900" lvl="0" indent="-342900" algn="just">
              <a:lnSpc>
                <a:spcPct val="150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Farsi, M.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Amayri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Bouguila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U.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Eicker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Short-Term Load Forecasting Using Machine Learning Techniques and a Novel Parallel Deep LSTM-CNN Approach," in IEEE Access, vol. 9, pp. 31191-31212, 2021,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10.1109/ACCESS.2021.3060290.</a:t>
            </a:r>
          </a:p>
          <a:p>
            <a:pPr marL="342900" lvl="0" indent="-342900" algn="just">
              <a:lnSpc>
                <a:spcPct val="150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H. Rafi, Nahid-Al-Masood, S. 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Deeba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E. Hossain, "A Short-Term Load Forecasting Method Using Integrated CNN and LSTM Network," in IEEE Access, vol. 9, pp. 32436-32448, 2021,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10.1109/ACCESS.2021.3060654.</a:t>
            </a:r>
          </a:p>
          <a:p>
            <a:pPr marL="342900" lvl="0" indent="-342900" algn="just">
              <a:lnSpc>
                <a:spcPct val="150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Tziolis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Livera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Montes-Romero, 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Theocharides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Makrides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G. 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Georghiou</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"Direct Short-Term Net Load Forecasting Based on Machine Learning Principles for Solar-Integrated Microgrids," in IEEE Access, vol. 11, pp. 102038-102049, 2023,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10.1109/ACCESS.2023.3315841.</a:t>
            </a:r>
          </a:p>
          <a:p>
            <a:pPr marL="342900" lvl="0" indent="-342900" algn="just">
              <a:lnSpc>
                <a:spcPct val="150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 Shen, L. Mo, G. Liu, J. Zhou, Y. Zhang and P. Ren, "Short-Term Load Forecasting Based on Multi-Scale Ensemble Deep Learning Neural Network," in IEEE Access, vol. 11, pp. 111963-111975, 2023,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10.1109/ACCESS.2023.3322167.</a:t>
            </a:r>
          </a:p>
          <a:p>
            <a:endParaRPr lang="en-US" dirty="0"/>
          </a:p>
        </p:txBody>
      </p:sp>
    </p:spTree>
    <p:extLst>
      <p:ext uri="{BB962C8B-B14F-4D97-AF65-F5344CB8AC3E}">
        <p14:creationId xmlns:p14="http://schemas.microsoft.com/office/powerpoint/2010/main" val="186179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121C-FA4F-4D68-8252-9CDB03D75D87}"/>
              </a:ext>
            </a:extLst>
          </p:cNvPr>
          <p:cNvSpPr>
            <a:spLocks noGrp="1"/>
          </p:cNvSpPr>
          <p:nvPr>
            <p:ph type="title"/>
          </p:nvPr>
        </p:nvSpPr>
        <p:spPr/>
        <p:txBody>
          <a:bodyPr/>
          <a:lstStyle/>
          <a:p>
            <a:r>
              <a:rPr lang="en-GB" dirty="0" err="1"/>
              <a:t>Contd</a:t>
            </a:r>
            <a:r>
              <a:rPr lang="en-GB" dirty="0"/>
              <a:t>…</a:t>
            </a:r>
            <a:endParaRPr lang="en-IN" dirty="0"/>
          </a:p>
        </p:txBody>
      </p:sp>
      <p:sp>
        <p:nvSpPr>
          <p:cNvPr id="3" name="Content Placeholder 2">
            <a:extLst>
              <a:ext uri="{FF2B5EF4-FFF2-40B4-BE49-F238E27FC236}">
                <a16:creationId xmlns:a16="http://schemas.microsoft.com/office/drawing/2014/main" id="{A9DCFD54-5ED0-4624-BB0B-8059288150AB}"/>
              </a:ext>
            </a:extLst>
          </p:cNvPr>
          <p:cNvSpPr>
            <a:spLocks noGrp="1"/>
          </p:cNvSpPr>
          <p:nvPr>
            <p:ph idx="1"/>
          </p:nvPr>
        </p:nvSpPr>
        <p:spPr/>
        <p:txBody>
          <a:bodyPr>
            <a:normAutofit fontScale="47500" lnSpcReduction="20000"/>
          </a:bodyPr>
          <a:lstStyle/>
          <a:p>
            <a:pPr marL="342900" lvl="0" indent="-342900" algn="just">
              <a:lnSpc>
                <a:spcPct val="150000"/>
              </a:lnSpc>
              <a:spcAft>
                <a:spcPts val="1000"/>
              </a:spcAft>
              <a:buFont typeface="+mj-lt"/>
              <a:buAutoNum type="arabicPeriod"/>
            </a:pPr>
            <a:endPar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a:lnSpc>
                <a:spcPct val="150000"/>
              </a:lnSpc>
              <a:spcAft>
                <a:spcPts val="1000"/>
              </a:spcAft>
              <a:buFont typeface="+mj-lt"/>
              <a:buAutoNum type="arabicPeriod" startAt="5"/>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-V.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Oprea</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Bâra</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"Machine Learning Algorithms for Short-Term Load Forecast in Residential Buildings Using Smart Meters, Sensors and Big Data Solutions," in IEEE Access, vol. 7, pp. 177874-177889, 2019,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10.1109/ACCESS.2019.2958383.</a:t>
            </a:r>
          </a:p>
          <a:p>
            <a:pPr marL="514350" lvl="0" indent="-514350" algn="just">
              <a:lnSpc>
                <a:spcPct val="150000"/>
              </a:lnSpc>
              <a:spcAft>
                <a:spcPts val="1000"/>
              </a:spcAft>
              <a:buFont typeface="+mj-lt"/>
              <a:buAutoNum type="arabicPeriod" startAt="5"/>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Popovski</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Veljanovski</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Kostov</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Atanasovski</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"Optimizing Short Term Load Forecast: A study on Machine Learning Model Accuracy and Predictor Selection," 2022 57th International Scientific Conference on Information, Communication and Energy Systems and Technologies (ICEST),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Ohrid</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North Macedonia, 2022, pp. 1-4,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10.1109/ICEST55168.2022.9828783.</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startAt="5"/>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Bhatnagar, V. Dwivedi, D. Singh and G.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Rozinaj</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"Comprehensive Electric load forecasting using ensemble machine learning methods," 2022 29th International Conference on Systems, Signals and Image Processing (IWSSIP), Sofia, Bulgaria, 2022, pp. 1-4,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10.1109/IWSSIP55020.2022.9854390.</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startAt="5"/>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 A. El Aziz Ahmed, R. A. Ibrahim and A. K.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Abdelsalam</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Comparative Analysis for Machine Learning-based Short-Term Load Forecasting Techniques," 2023 IEEE 6th International Electrical and Energy Conference (CIEEC), Hefei, China, 2023, pp. 1166-1171, </a:t>
            </a:r>
            <a:r>
              <a:rPr lang="en-IN"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10.1109/CIEEC58067.2023.10165934.</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6187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A633-9192-4299-B887-F4F0DAE3CB4F}"/>
              </a:ext>
            </a:extLst>
          </p:cNvPr>
          <p:cNvSpPr>
            <a:spLocks noGrp="1"/>
          </p:cNvSpPr>
          <p:nvPr>
            <p:ph type="title"/>
          </p:nvPr>
        </p:nvSpPr>
        <p:spPr/>
        <p:txBody>
          <a:bodyPr/>
          <a:lstStyle/>
          <a:p>
            <a:r>
              <a:rPr lang="en-GB" dirty="0"/>
              <a:t>Contd..</a:t>
            </a:r>
            <a:endParaRPr lang="en-IN" dirty="0"/>
          </a:p>
        </p:txBody>
      </p:sp>
      <p:sp>
        <p:nvSpPr>
          <p:cNvPr id="5" name="Content Placeholder 4">
            <a:extLst>
              <a:ext uri="{FF2B5EF4-FFF2-40B4-BE49-F238E27FC236}">
                <a16:creationId xmlns:a16="http://schemas.microsoft.com/office/drawing/2014/main" id="{076D418C-0245-69FA-8E7D-65CF879D9233}"/>
              </a:ext>
            </a:extLst>
          </p:cNvPr>
          <p:cNvSpPr>
            <a:spLocks noGrp="1"/>
          </p:cNvSpPr>
          <p:nvPr>
            <p:ph idx="1"/>
          </p:nvPr>
        </p:nvSpPr>
        <p:spPr/>
        <p:txBody>
          <a:bodyPr>
            <a:noAutofit/>
          </a:bodyPr>
          <a:lstStyle/>
          <a:p>
            <a:pPr marL="342900" lvl="0" indent="-342900" algn="just">
              <a:lnSpc>
                <a:spcPct val="100000"/>
              </a:lnSpc>
              <a:spcAft>
                <a:spcPts val="1000"/>
              </a:spcAft>
              <a:buFont typeface="+mj-lt"/>
              <a:buAutoNum type="arabicPeriod" startAt="4"/>
            </a:pP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Smith, K. </a:t>
            </a:r>
            <a:r>
              <a:rPr lang="en-IN"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Jaskie</a:t>
            </a: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a:t>
            </a:r>
            <a:r>
              <a:rPr lang="en-IN"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Cadigan</a:t>
            </a: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Marvin and A. </a:t>
            </a:r>
            <a:r>
              <a:rPr lang="en-IN"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Spanias</a:t>
            </a: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"Machine Learning For Fast Short-Term Energy Load Forecasting," 2020 IEEE Conference on Industrial </a:t>
            </a:r>
            <a:r>
              <a:rPr lang="en-IN"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Cyberphysical</a:t>
            </a: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Systems (ICPS), Tampere, Finland, 2020, pp. 433-436, </a:t>
            </a:r>
            <a:r>
              <a:rPr lang="en-IN"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10.1109/ICPS48405.2020.9274781</a:t>
            </a: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0000"/>
              </a:lnSpc>
              <a:spcAft>
                <a:spcPts val="1000"/>
              </a:spcAft>
              <a:buFont typeface="+mj-lt"/>
              <a:buAutoNum type="arabicPeriod" startAt="9"/>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M. E. </a:t>
            </a:r>
            <a:r>
              <a:rPr lang="en-IN" sz="1700" dirty="0" err="1">
                <a:effectLst/>
                <a:latin typeface="Times New Roman" panose="02020603050405020304" pitchFamily="18" charset="0"/>
                <a:ea typeface="Times New Roman" panose="02020603050405020304" pitchFamily="18" charset="0"/>
                <a:cs typeface="Times New Roman" panose="02020603050405020304" pitchFamily="18" charset="0"/>
              </a:rPr>
              <a:t>Tiboaca-Ciupageanu</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IN" sz="1700" dirty="0" err="1">
                <a:effectLst/>
                <a:latin typeface="Times New Roman" panose="02020603050405020304" pitchFamily="18" charset="0"/>
                <a:ea typeface="Times New Roman" panose="02020603050405020304" pitchFamily="18" charset="0"/>
                <a:cs typeface="Times New Roman" panose="02020603050405020304" pitchFamily="18" charset="0"/>
              </a:rPr>
              <a:t>Costinas</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G. Ion and A. Stan, "Machine Learning Algorithms for Load Forecasting Based on Big Data," 2023 11th International Conference on ENERGY and ENVIRONMENT (CIEM), Bucharest, Romania, 2023, pp. 1-5, </a:t>
            </a:r>
            <a:r>
              <a:rPr lang="en-IN" sz="17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10.1109/CIEM58573.2023.10349757.</a:t>
            </a: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0000"/>
              </a:lnSpc>
              <a:spcAft>
                <a:spcPts val="1000"/>
              </a:spcAft>
              <a:buFont typeface="+mj-lt"/>
              <a:buAutoNum type="arabicPeriod" startAt="9"/>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Desai, T. Dalal, S. Kadam and S. Mishra, "Electrical Load Forecasting using Machine Learning," 2021 International Conference on System, Computation, Automation and Networking (ICSCAN), Puducherry, India, 2021, pp. 1-6, </a:t>
            </a:r>
            <a:r>
              <a:rPr lang="en-US"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10.1109/ICSCAN53069.2021.9526444.</a:t>
            </a: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0000"/>
              </a:lnSpc>
              <a:spcAft>
                <a:spcPts val="1000"/>
              </a:spcAft>
              <a:buFont typeface="+mj-lt"/>
              <a:buAutoNum type="arabicPeriod" startAt="9"/>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Sayadlou</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S. </a:t>
            </a:r>
            <a:r>
              <a:rPr lang="en-US"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Naderi</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Abedi, S. </a:t>
            </a:r>
            <a:r>
              <a:rPr lang="en-US"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Esmaeili</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US"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Amini</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Comprehensive Deep Learning Method for Short-Term Load Forecasting," 2022 30th International Conference on Electrical Engineering (ICEE), Tehran, Iran, Islamic Republic of, 2022, pp. 1074-1078, </a:t>
            </a:r>
            <a:r>
              <a:rPr lang="en-US" sz="17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10.1109/ICEE55646.2022.9827325.</a:t>
            </a: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startAt="9"/>
            </a:pPr>
            <a:endParaRPr lang="en-US" sz="1700" dirty="0"/>
          </a:p>
        </p:txBody>
      </p:sp>
    </p:spTree>
    <p:extLst>
      <p:ext uri="{BB962C8B-B14F-4D97-AF65-F5344CB8AC3E}">
        <p14:creationId xmlns:p14="http://schemas.microsoft.com/office/powerpoint/2010/main" val="1006225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95DB-4C26-40F4-81CE-B35A907B1A32}"/>
              </a:ext>
            </a:extLst>
          </p:cNvPr>
          <p:cNvSpPr>
            <a:spLocks noGrp="1"/>
          </p:cNvSpPr>
          <p:nvPr>
            <p:ph type="title"/>
          </p:nvPr>
        </p:nvSpPr>
        <p:spPr>
          <a:xfrm>
            <a:off x="838200" y="2766218"/>
            <a:ext cx="10515600" cy="1325563"/>
          </a:xfrm>
        </p:spPr>
        <p:txBody>
          <a:bodyPr>
            <a:normAutofit/>
          </a:bodyPr>
          <a:lstStyle/>
          <a:p>
            <a:pPr algn="ctr"/>
            <a:r>
              <a:rPr lang="en-GB" sz="6600" b="1" i="1" dirty="0">
                <a:latin typeface="Cooper Black" panose="0208090404030B020404" pitchFamily="18" charset="0"/>
              </a:rPr>
              <a:t>Thank You</a:t>
            </a:r>
            <a:endParaRPr lang="en-IN" sz="6600" b="1" i="1" dirty="0">
              <a:latin typeface="Cooper Black" panose="0208090404030B020404" pitchFamily="18" charset="0"/>
            </a:endParaRPr>
          </a:p>
        </p:txBody>
      </p:sp>
    </p:spTree>
    <p:extLst>
      <p:ext uri="{BB962C8B-B14F-4D97-AF65-F5344CB8AC3E}">
        <p14:creationId xmlns:p14="http://schemas.microsoft.com/office/powerpoint/2010/main" val="284962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A912-606A-43AF-9E1C-B600F709E9F5}"/>
              </a:ext>
            </a:extLst>
          </p:cNvPr>
          <p:cNvSpPr>
            <a:spLocks noGrp="1"/>
          </p:cNvSpPr>
          <p:nvPr>
            <p:ph type="title"/>
          </p:nvPr>
        </p:nvSpPr>
        <p:spPr/>
        <p:txBody>
          <a:bodyPr/>
          <a:lstStyle/>
          <a:p>
            <a:r>
              <a:rPr lang="en-GB" dirty="0">
                <a:solidFill>
                  <a:schemeClr val="accent2">
                    <a:lumMod val="75000"/>
                  </a:schemeClr>
                </a:solidFill>
              </a:rPr>
              <a:t>Literature Review</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314043D2-74FB-4552-9DF1-67C93A34570C}"/>
              </a:ext>
            </a:extLst>
          </p:cNvPr>
          <p:cNvSpPr>
            <a:spLocks noGrp="1"/>
          </p:cNvSpPr>
          <p:nvPr>
            <p:ph idx="1"/>
          </p:nvPr>
        </p:nvSpPr>
        <p:spPr>
          <a:xfrm>
            <a:off x="465514" y="1690688"/>
            <a:ext cx="11255432" cy="4802187"/>
          </a:xfrm>
        </p:spPr>
        <p:txBody>
          <a:bodyPr>
            <a:normAutofit fontScale="92500" lnSpcReduction="10000"/>
          </a:bodyPr>
          <a:lstStyle/>
          <a:p>
            <a:pPr algn="just"/>
            <a:r>
              <a:rPr lang="en-GB" sz="1800" b="1" dirty="0">
                <a:solidFill>
                  <a:srgbClr val="000000"/>
                </a:solidFill>
                <a:effectLst/>
                <a:latin typeface="Times New Roman" panose="02020603050405020304" pitchFamily="18" charset="0"/>
                <a:ea typeface="Times New Roman" panose="02020603050405020304" pitchFamily="18" charset="0"/>
              </a:rPr>
              <a:t>On Short-Term Load Forecasting Using Machine Learning Techniques and a Novel Parallel Deep LSTM-CNN Approach[1].</a:t>
            </a:r>
          </a:p>
          <a:p>
            <a:pPr algn="just"/>
            <a:r>
              <a:rPr lang="en-GB" sz="1800" dirty="0">
                <a:solidFill>
                  <a:srgbClr val="000000"/>
                </a:solidFill>
                <a:latin typeface="Times New Roman" panose="02020603050405020304" pitchFamily="18" charset="0"/>
                <a:ea typeface="Times New Roman" panose="02020603050405020304" pitchFamily="18" charset="0"/>
              </a:rPr>
              <a:t>This literature review explores the significance of accurate load forecasting in enhancing energy management and scheduling within industrial infrastructures. It presents a novel hybrid deep learning model, </a:t>
            </a:r>
            <a:r>
              <a:rPr lang="en-GB" sz="1800" dirty="0" err="1">
                <a:solidFill>
                  <a:srgbClr val="000000"/>
                </a:solidFill>
                <a:latin typeface="Times New Roman" panose="02020603050405020304" pitchFamily="18" charset="0"/>
                <a:ea typeface="Times New Roman" panose="02020603050405020304" pitchFamily="18" charset="0"/>
              </a:rPr>
              <a:t>PLCNet</a:t>
            </a:r>
            <a:r>
              <a:rPr lang="en-GB" sz="1800" dirty="0">
                <a:solidFill>
                  <a:srgbClr val="000000"/>
                </a:solidFill>
                <a:latin typeface="Times New Roman" panose="02020603050405020304" pitchFamily="18" charset="0"/>
                <a:ea typeface="Times New Roman" panose="02020603050405020304" pitchFamily="18" charset="0"/>
              </a:rPr>
              <a:t>, which combines LSTM and CNN architectures, demonstrating superior performance in short-term load forecasting compared to other traditional machine learning models, with notable improvements in accuracy, reaching up to 98.23% for Malaysian data and 91.18% for German data.</a:t>
            </a:r>
          </a:p>
          <a:p>
            <a:pPr algn="just"/>
            <a:r>
              <a:rPr lang="en-GB" sz="1800" b="1" dirty="0">
                <a:solidFill>
                  <a:srgbClr val="000000"/>
                </a:solidFill>
                <a:effectLst/>
                <a:latin typeface="Times New Roman" panose="02020603050405020304" pitchFamily="18" charset="0"/>
                <a:ea typeface="Times New Roman" panose="02020603050405020304" pitchFamily="18" charset="0"/>
              </a:rPr>
              <a:t>Short-Term Load Forecasting in Smart Grids Using Hybrid Deep Learning[2].</a:t>
            </a:r>
          </a:p>
          <a:p>
            <a:pPr algn="just"/>
            <a:r>
              <a:rPr lang="en-GB" sz="1800" dirty="0">
                <a:solidFill>
                  <a:srgbClr val="000000"/>
                </a:solidFill>
                <a:latin typeface="Times New Roman" panose="02020603050405020304" pitchFamily="18" charset="0"/>
                <a:ea typeface="Times New Roman" panose="02020603050405020304" pitchFamily="18" charset="0"/>
              </a:rPr>
              <a:t>This study proposes a Short-Load Forecasting scheme utilizing a Hybrid Deep Learning and Beluga Whale Optimization approach, aiming to enhance load prediction accuracy in Smart Grid environments. By employing convolutional bidirectional long short-term memory with autoencoder models and optimizing hyperparameters through the BWO algorithm, the proposed LFS-HDLBWO method demonstrates superior predictive performance compared to existing deep learning algorithms, as evidenced by notably reduced error rates in experimental evaluations.</a:t>
            </a:r>
          </a:p>
          <a:p>
            <a:pPr algn="just"/>
            <a:r>
              <a:rPr lang="en-GB" sz="1800" b="1" dirty="0">
                <a:effectLst/>
                <a:latin typeface="Times New Roman" panose="02020603050405020304" pitchFamily="18" charset="0"/>
                <a:ea typeface="Times New Roman" panose="02020603050405020304" pitchFamily="18" charset="0"/>
              </a:rPr>
              <a:t>A Short-Term Load Forecasting Method Using Integrated CNN and LSTM Network[3].</a:t>
            </a:r>
          </a:p>
          <a:p>
            <a:pPr algn="just"/>
            <a:r>
              <a:rPr lang="en-GB" sz="1800" dirty="0">
                <a:solidFill>
                  <a:srgbClr val="000000"/>
                </a:solidFill>
                <a:latin typeface="Times New Roman" panose="02020603050405020304" pitchFamily="18" charset="0"/>
                <a:ea typeface="Times New Roman" panose="02020603050405020304" pitchFamily="18" charset="0"/>
              </a:rPr>
              <a:t>This article addresses the challenge of short-term load forecasting at the consumer level in microgrid energy distribution, proposing a robust model that combines random forest, support vector regressor, and long short-term memory techniques to handle the volatility and uncertainty in energy consumption. By dynamically assigning weights to each predictor based on forecasting efficacy, the proposed model achieves significant reductions in forecasting errors compared to existing models, demonstrating its suitability for microgrid energy management amidst highly inconsistent load patterns.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9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6F54-8DF4-411E-8C34-676BCB079C06}"/>
              </a:ext>
            </a:extLst>
          </p:cNvPr>
          <p:cNvSpPr>
            <a:spLocks noGrp="1"/>
          </p:cNvSpPr>
          <p:nvPr>
            <p:ph type="title"/>
          </p:nvPr>
        </p:nvSpPr>
        <p:spPr/>
        <p:txBody>
          <a:bodyPr/>
          <a:lstStyle/>
          <a:p>
            <a:r>
              <a:rPr lang="en-GB" dirty="0" err="1"/>
              <a:t>Contd</a:t>
            </a:r>
            <a:r>
              <a:rPr lang="en-GB" dirty="0"/>
              <a:t>…..</a:t>
            </a:r>
            <a:endParaRPr lang="en-IN" dirty="0"/>
          </a:p>
        </p:txBody>
      </p:sp>
      <p:sp>
        <p:nvSpPr>
          <p:cNvPr id="3" name="Content Placeholder 2">
            <a:extLst>
              <a:ext uri="{FF2B5EF4-FFF2-40B4-BE49-F238E27FC236}">
                <a16:creationId xmlns:a16="http://schemas.microsoft.com/office/drawing/2014/main" id="{2FD07CD7-4564-47E6-89A8-7D5245574E36}"/>
              </a:ext>
            </a:extLst>
          </p:cNvPr>
          <p:cNvSpPr>
            <a:spLocks noGrp="1"/>
          </p:cNvSpPr>
          <p:nvPr>
            <p:ph idx="1"/>
          </p:nvPr>
        </p:nvSpPr>
        <p:spPr>
          <a:xfrm>
            <a:off x="838200" y="1690688"/>
            <a:ext cx="10600765" cy="4494493"/>
          </a:xfrm>
        </p:spPr>
        <p:txBody>
          <a:bodyPr>
            <a:noAutofit/>
          </a:bodyPr>
          <a:lstStyle/>
          <a:p>
            <a:pPr algn="just"/>
            <a:r>
              <a:rPr lang="en-GB" sz="1800" b="1" dirty="0">
                <a:solidFill>
                  <a:srgbClr val="000000"/>
                </a:solidFill>
                <a:effectLst/>
                <a:latin typeface="Times New Roman" panose="02020603050405020304" pitchFamily="18" charset="0"/>
                <a:ea typeface="Times New Roman" panose="02020603050405020304" pitchFamily="18" charset="0"/>
              </a:rPr>
              <a:t>Direct Short-Term Net Load Forecasting Based on Machine Learning Principles for Solar-Integrated Microgrids[4].</a:t>
            </a:r>
          </a:p>
          <a:p>
            <a:pPr algn="just"/>
            <a:r>
              <a:rPr lang="en-GB" sz="1800" dirty="0">
                <a:solidFill>
                  <a:srgbClr val="000000"/>
                </a:solidFill>
                <a:effectLst/>
                <a:latin typeface="Times New Roman" panose="02020603050405020304" pitchFamily="18" charset="0"/>
                <a:ea typeface="Times New Roman" panose="02020603050405020304" pitchFamily="18" charset="0"/>
              </a:rPr>
              <a:t>his study addresses the vital need for accurate net load forecasting in solar-integrated microgrids to ensure efficient planning and integration of variable solar photovoltaic systems into modern power systems. Leveraging machine learning principles, the proposed methodology showcases promising results in achieving precise short-term net load forecasting, offering valuable insights for microgrid decision-making by utilities and operators.</a:t>
            </a:r>
          </a:p>
          <a:p>
            <a:pPr algn="just"/>
            <a:r>
              <a:rPr lang="en-GB" sz="1800" b="1" dirty="0">
                <a:latin typeface="Times New Roman" panose="02020603050405020304" pitchFamily="18" charset="0"/>
                <a:cs typeface="Times New Roman" panose="02020603050405020304" pitchFamily="18" charset="0"/>
              </a:rPr>
              <a:t>Machine Learning Algorithms for Short-Term Load Forecast in Residential Buildings Using Smart Meters, Sensors and Big Data Solutions</a:t>
            </a:r>
            <a:r>
              <a:rPr lang="en-GB" sz="1800" b="1" dirty="0">
                <a:solidFill>
                  <a:srgbClr val="000000"/>
                </a:solidFill>
                <a:latin typeface="Times New Roman" panose="02020603050405020304" pitchFamily="18" charset="0"/>
                <a:cs typeface="Times New Roman" panose="02020603050405020304" pitchFamily="18" charset="0"/>
              </a:rPr>
              <a:t>[5].</a:t>
            </a:r>
          </a:p>
          <a:p>
            <a:pPr algn="just"/>
            <a:r>
              <a:rPr lang="en-GB" sz="1800" dirty="0">
                <a:latin typeface="Times New Roman" panose="02020603050405020304" pitchFamily="18" charset="0"/>
                <a:cs typeface="Times New Roman" panose="02020603050405020304" pitchFamily="18" charset="0"/>
              </a:rPr>
              <a:t>This paper introduces a scalable Big Data framework coupled with machine learning algorithms for short-term load forecasting in residential buildings, addressing the growing importance of accurate electricity consumption prediction. By comparing the performance of various machine learning algorithms including feed-forward artificial neural networks, non-linear autoregressive models, and ensemble methods, it highlights the need for robust forecasting techniques to optimize energy management in smart buildings.</a:t>
            </a:r>
          </a:p>
        </p:txBody>
      </p:sp>
    </p:spTree>
    <p:extLst>
      <p:ext uri="{BB962C8B-B14F-4D97-AF65-F5344CB8AC3E}">
        <p14:creationId xmlns:p14="http://schemas.microsoft.com/office/powerpoint/2010/main" val="102625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66DA-83CD-4044-ABD1-F3E59B842CD3}"/>
              </a:ext>
            </a:extLst>
          </p:cNvPr>
          <p:cNvSpPr>
            <a:spLocks noGrp="1"/>
          </p:cNvSpPr>
          <p:nvPr>
            <p:ph type="title"/>
          </p:nvPr>
        </p:nvSpPr>
        <p:spPr/>
        <p:txBody>
          <a:bodyPr/>
          <a:lstStyle/>
          <a:p>
            <a:r>
              <a:rPr lang="en-GB" dirty="0">
                <a:solidFill>
                  <a:schemeClr val="accent2">
                    <a:lumMod val="75000"/>
                  </a:schemeClr>
                </a:solidFill>
              </a:rPr>
              <a:t>Problem description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A055DFCC-691A-41E1-952F-0442A6ADD1C7}"/>
              </a:ext>
            </a:extLst>
          </p:cNvPr>
          <p:cNvSpPr>
            <a:spLocks noGrp="1"/>
          </p:cNvSpPr>
          <p:nvPr>
            <p:ph idx="1"/>
          </p:nvPr>
        </p:nvSpPr>
        <p:spPr/>
        <p:txBody>
          <a:bodyPr>
            <a:noAutofit/>
          </a:bodyPr>
          <a:lstStyle/>
          <a:p>
            <a:pPr algn="just"/>
            <a:r>
              <a:rPr lang="en-GB" sz="1800" dirty="0">
                <a:solidFill>
                  <a:srgbClr val="000000"/>
                </a:solidFill>
                <a:effectLst/>
                <a:latin typeface="Times New Roman" panose="02020603050405020304" pitchFamily="18" charset="0"/>
                <a:ea typeface="Times New Roman" panose="02020603050405020304" pitchFamily="18" charset="0"/>
              </a:rPr>
              <a:t>Accurate load forecasting is a critical challenge in the evolving energy landscape. Conventional methods struggle to predict energy demand accurately, leading to inefficiencies and grid instability.</a:t>
            </a:r>
          </a:p>
          <a:p>
            <a:pPr algn="just"/>
            <a:r>
              <a:rPr lang="en-GB" sz="1800" dirty="0">
                <a:solidFill>
                  <a:srgbClr val="000000"/>
                </a:solidFill>
                <a:effectLst/>
                <a:latin typeface="Times New Roman" panose="02020603050405020304" pitchFamily="18" charset="0"/>
                <a:ea typeface="Times New Roman" panose="02020603050405020304" pitchFamily="18" charset="0"/>
              </a:rPr>
              <a:t> Fluctuating factors like weather and the growing integration of renewable sources further complicate the forecasting process. </a:t>
            </a:r>
          </a:p>
          <a:p>
            <a:pPr algn="just"/>
            <a:r>
              <a:rPr lang="en-GB" sz="1800" dirty="0">
                <a:solidFill>
                  <a:srgbClr val="000000"/>
                </a:solidFill>
                <a:effectLst/>
                <a:latin typeface="Times New Roman" panose="02020603050405020304" pitchFamily="18" charset="0"/>
                <a:ea typeface="Times New Roman" panose="02020603050405020304" pitchFamily="18" charset="0"/>
              </a:rPr>
              <a:t>This becomes particularly crucial with the rise of microgrids, where precise predictions are essential for managing distributed resources and ensuring reliable power supply.</a:t>
            </a:r>
          </a:p>
          <a:p>
            <a:pPr algn="just"/>
            <a:r>
              <a:rPr lang="en-GB" sz="1800" dirty="0">
                <a:solidFill>
                  <a:srgbClr val="000000"/>
                </a:solidFill>
                <a:effectLst/>
                <a:latin typeface="Times New Roman" panose="02020603050405020304" pitchFamily="18" charset="0"/>
                <a:ea typeface="Times New Roman" panose="02020603050405020304" pitchFamily="18" charset="0"/>
              </a:rPr>
              <a:t> The project aims to address these challenges by leveraging advanced machine learning algorithms to improve the accuracy and adaptability of load forecasting, contributing to the efficiency and resilience of energy systems.</a:t>
            </a:r>
            <a:endParaRPr lang="en-GB"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24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DDAA5F6-A6B3-4901-BB8F-489048EF64B7}"/>
              </a:ext>
            </a:extLst>
          </p:cNvPr>
          <p:cNvSpPr txBox="1">
            <a:spLocks/>
          </p:cNvSpPr>
          <p:nvPr/>
        </p:nvSpPr>
        <p:spPr>
          <a:xfrm>
            <a:off x="4767464" y="5473153"/>
            <a:ext cx="3004940" cy="1093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dirty="0">
                <a:latin typeface="Times New Roman" panose="02020603050405020304" pitchFamily="18" charset="0"/>
                <a:cs typeface="Times New Roman" panose="02020603050405020304" pitchFamily="18" charset="0"/>
              </a:rPr>
              <a:t>Fig 1: Block diagram</a:t>
            </a:r>
            <a:endParaRPr lang="en-IN" sz="2000" dirty="0">
              <a:latin typeface="Times New Roman" panose="020206030504050203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3B7FC6F8-972E-4887-93CB-2100876AA023}"/>
              </a:ext>
            </a:extLst>
          </p:cNvPr>
          <p:cNvSpPr>
            <a:spLocks noGrp="1"/>
          </p:cNvSpPr>
          <p:nvPr>
            <p:ph type="title"/>
          </p:nvPr>
        </p:nvSpPr>
        <p:spPr>
          <a:xfrm>
            <a:off x="838200" y="365125"/>
            <a:ext cx="10515600" cy="1325563"/>
          </a:xfrm>
        </p:spPr>
        <p:txBody>
          <a:bodyPr>
            <a:normAutofit/>
          </a:bodyPr>
          <a:lstStyle/>
          <a:p>
            <a:r>
              <a:rPr lang="en-GB" dirty="0">
                <a:solidFill>
                  <a:schemeClr val="accent2">
                    <a:lumMod val="75000"/>
                  </a:schemeClr>
                </a:solidFill>
              </a:rPr>
              <a:t>Block Diagram</a:t>
            </a:r>
            <a:endParaRPr lang="en-IN" dirty="0">
              <a:solidFill>
                <a:schemeClr val="accent2">
                  <a:lumMod val="75000"/>
                </a:schemeClr>
              </a:solidFill>
            </a:endParaRPr>
          </a:p>
        </p:txBody>
      </p:sp>
      <p:sp>
        <p:nvSpPr>
          <p:cNvPr id="10" name="Rectangle: Rounded Corners 9">
            <a:extLst>
              <a:ext uri="{FF2B5EF4-FFF2-40B4-BE49-F238E27FC236}">
                <a16:creationId xmlns:a16="http://schemas.microsoft.com/office/drawing/2014/main" id="{A9FA07F0-35FB-419E-8EAC-1EBF77C9C954}"/>
              </a:ext>
            </a:extLst>
          </p:cNvPr>
          <p:cNvSpPr/>
          <p:nvPr/>
        </p:nvSpPr>
        <p:spPr>
          <a:xfrm>
            <a:off x="2534470" y="1925144"/>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Dataset</a:t>
            </a:r>
            <a:endParaRPr lang="en-IN" dirty="0"/>
          </a:p>
        </p:txBody>
      </p:sp>
      <p:sp>
        <p:nvSpPr>
          <p:cNvPr id="13" name="Rectangle: Rounded Corners 12">
            <a:extLst>
              <a:ext uri="{FF2B5EF4-FFF2-40B4-BE49-F238E27FC236}">
                <a16:creationId xmlns:a16="http://schemas.microsoft.com/office/drawing/2014/main" id="{6DEFEB3D-A86B-4DB7-8A17-03BD3F81F75A}"/>
              </a:ext>
            </a:extLst>
          </p:cNvPr>
          <p:cNvSpPr/>
          <p:nvPr/>
        </p:nvSpPr>
        <p:spPr>
          <a:xfrm>
            <a:off x="4840942" y="1925144"/>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Data Visualization</a:t>
            </a:r>
            <a:endParaRPr lang="en-IN" dirty="0"/>
          </a:p>
        </p:txBody>
      </p:sp>
      <p:sp>
        <p:nvSpPr>
          <p:cNvPr id="14" name="Rectangle: Rounded Corners 13">
            <a:extLst>
              <a:ext uri="{FF2B5EF4-FFF2-40B4-BE49-F238E27FC236}">
                <a16:creationId xmlns:a16="http://schemas.microsoft.com/office/drawing/2014/main" id="{0431A00D-FFF5-4F1C-9DB1-BCE151BFC471}"/>
              </a:ext>
            </a:extLst>
          </p:cNvPr>
          <p:cNvSpPr/>
          <p:nvPr/>
        </p:nvSpPr>
        <p:spPr>
          <a:xfrm>
            <a:off x="7147414" y="1925144"/>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Data Pre-Processing</a:t>
            </a:r>
            <a:endParaRPr lang="en-IN" dirty="0"/>
          </a:p>
        </p:txBody>
      </p:sp>
      <p:sp>
        <p:nvSpPr>
          <p:cNvPr id="15" name="Rectangle: Rounded Corners 14">
            <a:extLst>
              <a:ext uri="{FF2B5EF4-FFF2-40B4-BE49-F238E27FC236}">
                <a16:creationId xmlns:a16="http://schemas.microsoft.com/office/drawing/2014/main" id="{F48F9AB9-0CA7-42CD-86C1-C6DBF9F84586}"/>
              </a:ext>
            </a:extLst>
          </p:cNvPr>
          <p:cNvSpPr/>
          <p:nvPr/>
        </p:nvSpPr>
        <p:spPr>
          <a:xfrm>
            <a:off x="7147414" y="3288231"/>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Data Splitting</a:t>
            </a:r>
            <a:endParaRPr lang="en-IN" dirty="0"/>
          </a:p>
        </p:txBody>
      </p:sp>
      <p:sp>
        <p:nvSpPr>
          <p:cNvPr id="16" name="Rectangle: Rounded Corners 15">
            <a:extLst>
              <a:ext uri="{FF2B5EF4-FFF2-40B4-BE49-F238E27FC236}">
                <a16:creationId xmlns:a16="http://schemas.microsoft.com/office/drawing/2014/main" id="{E77EAEF9-B1A1-43A9-8AD4-D3CF204E3332}"/>
              </a:ext>
            </a:extLst>
          </p:cNvPr>
          <p:cNvSpPr/>
          <p:nvPr/>
        </p:nvSpPr>
        <p:spPr>
          <a:xfrm>
            <a:off x="4840942" y="3270366"/>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AI models</a:t>
            </a:r>
            <a:endParaRPr lang="en-IN" dirty="0"/>
          </a:p>
        </p:txBody>
      </p:sp>
      <p:sp>
        <p:nvSpPr>
          <p:cNvPr id="17" name="Rectangle: Rounded Corners 16">
            <a:extLst>
              <a:ext uri="{FF2B5EF4-FFF2-40B4-BE49-F238E27FC236}">
                <a16:creationId xmlns:a16="http://schemas.microsoft.com/office/drawing/2014/main" id="{B9854CE0-845D-4F2A-AA60-4C7A7E298C37}"/>
              </a:ext>
            </a:extLst>
          </p:cNvPr>
          <p:cNvSpPr/>
          <p:nvPr/>
        </p:nvSpPr>
        <p:spPr>
          <a:xfrm>
            <a:off x="4840942" y="4650082"/>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Load Prediction</a:t>
            </a:r>
            <a:endParaRPr lang="en-IN" dirty="0"/>
          </a:p>
        </p:txBody>
      </p:sp>
      <p:sp>
        <p:nvSpPr>
          <p:cNvPr id="18" name="Rectangle: Rounded Corners 17">
            <a:extLst>
              <a:ext uri="{FF2B5EF4-FFF2-40B4-BE49-F238E27FC236}">
                <a16:creationId xmlns:a16="http://schemas.microsoft.com/office/drawing/2014/main" id="{A172D184-7355-494A-AD48-70EABC87D8CF}"/>
              </a:ext>
            </a:extLst>
          </p:cNvPr>
          <p:cNvSpPr/>
          <p:nvPr/>
        </p:nvSpPr>
        <p:spPr>
          <a:xfrm>
            <a:off x="2534470" y="4650082"/>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Renewable Energy</a:t>
            </a:r>
            <a:endParaRPr lang="en-IN" dirty="0"/>
          </a:p>
        </p:txBody>
      </p:sp>
      <p:sp>
        <p:nvSpPr>
          <p:cNvPr id="21" name="Rectangle: Rounded Corners 20">
            <a:extLst>
              <a:ext uri="{FF2B5EF4-FFF2-40B4-BE49-F238E27FC236}">
                <a16:creationId xmlns:a16="http://schemas.microsoft.com/office/drawing/2014/main" id="{0E991775-7A8A-413C-8FE3-9725D4508C3A}"/>
              </a:ext>
            </a:extLst>
          </p:cNvPr>
          <p:cNvSpPr/>
          <p:nvPr/>
        </p:nvSpPr>
        <p:spPr>
          <a:xfrm>
            <a:off x="7244088" y="4651318"/>
            <a:ext cx="1622612" cy="8218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Load Required</a:t>
            </a:r>
            <a:endParaRPr lang="en-IN" dirty="0"/>
          </a:p>
        </p:txBody>
      </p:sp>
      <p:cxnSp>
        <p:nvCxnSpPr>
          <p:cNvPr id="6" name="Straight Arrow Connector 5">
            <a:extLst>
              <a:ext uri="{FF2B5EF4-FFF2-40B4-BE49-F238E27FC236}">
                <a16:creationId xmlns:a16="http://schemas.microsoft.com/office/drawing/2014/main" id="{21A2390D-C0E2-4A68-B3A8-C3665920AF07}"/>
              </a:ext>
            </a:extLst>
          </p:cNvPr>
          <p:cNvCxnSpPr>
            <a:stCxn id="10" idx="3"/>
            <a:endCxn id="13" idx="1"/>
          </p:cNvCxnSpPr>
          <p:nvPr/>
        </p:nvCxnSpPr>
        <p:spPr>
          <a:xfrm>
            <a:off x="4157082" y="2336062"/>
            <a:ext cx="6838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5C7CF64-7BA9-4ECE-81AE-CF7E1A3E98BB}"/>
              </a:ext>
            </a:extLst>
          </p:cNvPr>
          <p:cNvCxnSpPr>
            <a:stCxn id="13" idx="3"/>
            <a:endCxn id="14" idx="1"/>
          </p:cNvCxnSpPr>
          <p:nvPr/>
        </p:nvCxnSpPr>
        <p:spPr>
          <a:xfrm>
            <a:off x="6463554" y="2336062"/>
            <a:ext cx="6838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8FBA339-F15A-4276-B042-A8B0546E29DC}"/>
              </a:ext>
            </a:extLst>
          </p:cNvPr>
          <p:cNvCxnSpPr>
            <a:stCxn id="14" idx="2"/>
            <a:endCxn id="15" idx="0"/>
          </p:cNvCxnSpPr>
          <p:nvPr/>
        </p:nvCxnSpPr>
        <p:spPr>
          <a:xfrm>
            <a:off x="7958720" y="2746979"/>
            <a:ext cx="0" cy="5412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8051CAB-4C53-40D9-A00A-7E873A43C539}"/>
              </a:ext>
            </a:extLst>
          </p:cNvPr>
          <p:cNvCxnSpPr>
            <a:stCxn id="15" idx="1"/>
            <a:endCxn id="16" idx="3"/>
          </p:cNvCxnSpPr>
          <p:nvPr/>
        </p:nvCxnSpPr>
        <p:spPr>
          <a:xfrm flipH="1" flipV="1">
            <a:off x="6463554" y="3681284"/>
            <a:ext cx="683860" cy="17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411547A-BEF3-421A-95D6-4CC07ABC2FA6}"/>
              </a:ext>
            </a:extLst>
          </p:cNvPr>
          <p:cNvCxnSpPr>
            <a:stCxn id="16" idx="2"/>
            <a:endCxn id="17" idx="0"/>
          </p:cNvCxnSpPr>
          <p:nvPr/>
        </p:nvCxnSpPr>
        <p:spPr>
          <a:xfrm>
            <a:off x="5652248" y="4092201"/>
            <a:ext cx="0" cy="55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6E84FA02-E048-4759-B8A1-1880FA9C291A}"/>
              </a:ext>
            </a:extLst>
          </p:cNvPr>
          <p:cNvCxnSpPr>
            <a:stCxn id="17" idx="3"/>
            <a:endCxn id="21" idx="1"/>
          </p:cNvCxnSpPr>
          <p:nvPr/>
        </p:nvCxnSpPr>
        <p:spPr>
          <a:xfrm>
            <a:off x="6463554" y="5061000"/>
            <a:ext cx="780534" cy="12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0677F786-1C7F-4715-A798-8A2D8048534E}"/>
              </a:ext>
            </a:extLst>
          </p:cNvPr>
          <p:cNvCxnSpPr>
            <a:stCxn id="18" idx="3"/>
            <a:endCxn id="17" idx="1"/>
          </p:cNvCxnSpPr>
          <p:nvPr/>
        </p:nvCxnSpPr>
        <p:spPr>
          <a:xfrm>
            <a:off x="4157082" y="5061000"/>
            <a:ext cx="6838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5616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498F-3177-49D5-A3F4-F3EDD879ED5C}"/>
              </a:ext>
            </a:extLst>
          </p:cNvPr>
          <p:cNvSpPr>
            <a:spLocks noGrp="1"/>
          </p:cNvSpPr>
          <p:nvPr>
            <p:ph type="title"/>
          </p:nvPr>
        </p:nvSpPr>
        <p:spPr>
          <a:xfrm>
            <a:off x="410361" y="71510"/>
            <a:ext cx="10515600" cy="1153283"/>
          </a:xfrm>
        </p:spPr>
        <p:txBody>
          <a:bodyPr/>
          <a:lstStyle/>
          <a:p>
            <a:r>
              <a:rPr lang="en-GB" dirty="0">
                <a:solidFill>
                  <a:schemeClr val="accent2">
                    <a:lumMod val="75000"/>
                  </a:schemeClr>
                </a:solidFill>
              </a:rPr>
              <a:t>Discussion of block diagram</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8A95DE7-FDF8-4D0C-831F-1CAF67CA09AB}"/>
              </a:ext>
            </a:extLst>
          </p:cNvPr>
          <p:cNvSpPr>
            <a:spLocks noGrp="1"/>
          </p:cNvSpPr>
          <p:nvPr>
            <p:ph idx="1"/>
          </p:nvPr>
        </p:nvSpPr>
        <p:spPr>
          <a:xfrm>
            <a:off x="687199" y="1087391"/>
            <a:ext cx="10515600" cy="4683217"/>
          </a:xfrm>
        </p:spPr>
        <p:txBody>
          <a:bodyPr>
            <a:normAutofit/>
          </a:bodyPr>
          <a:lstStyle/>
          <a:p>
            <a:pPr algn="just"/>
            <a:r>
              <a:rPr lang="en-GB" sz="1800" b="1" dirty="0">
                <a:latin typeface="Times New Roman" panose="02020603050405020304" pitchFamily="18" charset="0"/>
                <a:cs typeface="Times New Roman" panose="02020603050405020304" pitchFamily="18" charset="0"/>
              </a:rPr>
              <a:t>Dataset:  </a:t>
            </a:r>
          </a:p>
          <a:p>
            <a:pPr algn="just"/>
            <a:r>
              <a:rPr lang="en-US" sz="1800" dirty="0">
                <a:latin typeface="Times New Roman" panose="02020603050405020304" pitchFamily="18" charset="0"/>
                <a:cs typeface="Times New Roman" panose="02020603050405020304" pitchFamily="18" charset="0"/>
              </a:rPr>
              <a:t>The dataset, covering features five key columns—load, temperature, </a:t>
            </a:r>
            <a:r>
              <a:rPr lang="en-US" sz="1800" dirty="0" err="1">
                <a:latin typeface="Times New Roman" panose="02020603050405020304" pitchFamily="18" charset="0"/>
                <a:cs typeface="Times New Roman" panose="02020603050405020304" pitchFamily="18" charset="0"/>
              </a:rPr>
              <a:t>irradiance_surface</a:t>
            </a:r>
            <a:r>
              <a:rPr lang="en-US" sz="1800" dirty="0">
                <a:latin typeface="Times New Roman" panose="02020603050405020304" pitchFamily="18" charset="0"/>
                <a:cs typeface="Times New Roman" panose="02020603050405020304" pitchFamily="18" charset="0"/>
              </a:rPr>
              <a:t>, precipitation, and </a:t>
            </a:r>
            <a:r>
              <a:rPr lang="en-US" sz="1800" dirty="0" err="1">
                <a:latin typeface="Times New Roman" panose="02020603050405020304" pitchFamily="18" charset="0"/>
                <a:cs typeface="Times New Roman" panose="02020603050405020304" pitchFamily="18" charset="0"/>
              </a:rPr>
              <a:t>cloud_cover</a:t>
            </a:r>
            <a:r>
              <a:rPr lang="en-US" sz="1800" dirty="0">
                <a:latin typeface="Times New Roman" panose="02020603050405020304" pitchFamily="18" charset="0"/>
                <a:cs typeface="Times New Roman" panose="02020603050405020304" pitchFamily="18" charset="0"/>
              </a:rPr>
              <a:t>—providing a comprehensive perspective on the factors influencing electricity demand. With its temporal granularity and diverse environmental features, the dataset serves as a valuable resource, enabling informed decision-making in energy management and policy formulation by highlighting the intricate interplay between electricity demand and weather conditions.</a:t>
            </a:r>
            <a:endParaRPr lang="en-GB" sz="18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Data Pre-processing: </a:t>
            </a:r>
          </a:p>
          <a:p>
            <a:pPr algn="just"/>
            <a:r>
              <a:rPr lang="en-US" sz="1800" dirty="0">
                <a:latin typeface="Times New Roman" panose="02020603050405020304" pitchFamily="18" charset="0"/>
                <a:cs typeface="Times New Roman" panose="02020603050405020304" pitchFamily="18" charset="0"/>
              </a:rPr>
              <a:t>The dataset undergoes meticulous data preprocessing, employing a forward and backward fill method for handling missing values and refining data types to ensure computational efficiency, resulting in a robust and standardized dataset ready for subsequent analyses and modeling, providing reliable insights into Spain's hourly electricity load dynamics.</a:t>
            </a:r>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AEE9137-77EF-0AC8-3C27-6F789E3FE2E8}"/>
              </a:ext>
            </a:extLst>
          </p:cNvPr>
          <p:cNvPicPr>
            <a:picLocks noChangeAspect="1"/>
          </p:cNvPicPr>
          <p:nvPr/>
        </p:nvPicPr>
        <p:blipFill>
          <a:blip r:embed="rId2"/>
          <a:stretch>
            <a:fillRect/>
          </a:stretch>
        </p:blipFill>
        <p:spPr>
          <a:xfrm>
            <a:off x="2403604" y="4420458"/>
            <a:ext cx="3541395" cy="1455420"/>
          </a:xfrm>
          <a:prstGeom prst="rect">
            <a:avLst/>
          </a:prstGeom>
        </p:spPr>
      </p:pic>
      <p:pic>
        <p:nvPicPr>
          <p:cNvPr id="9" name="Picture 8">
            <a:extLst>
              <a:ext uri="{FF2B5EF4-FFF2-40B4-BE49-F238E27FC236}">
                <a16:creationId xmlns:a16="http://schemas.microsoft.com/office/drawing/2014/main" id="{4D60367D-2C48-D8E6-3CB2-7D65FDC6AD08}"/>
              </a:ext>
            </a:extLst>
          </p:cNvPr>
          <p:cNvPicPr>
            <a:picLocks noChangeAspect="1"/>
          </p:cNvPicPr>
          <p:nvPr/>
        </p:nvPicPr>
        <p:blipFill>
          <a:blip r:embed="rId3"/>
          <a:stretch>
            <a:fillRect/>
          </a:stretch>
        </p:blipFill>
        <p:spPr>
          <a:xfrm>
            <a:off x="7180571" y="4335227"/>
            <a:ext cx="1924685" cy="1645920"/>
          </a:xfrm>
          <a:prstGeom prst="rect">
            <a:avLst/>
          </a:prstGeom>
        </p:spPr>
      </p:pic>
      <p:sp>
        <p:nvSpPr>
          <p:cNvPr id="11" name="TextBox 10">
            <a:extLst>
              <a:ext uri="{FF2B5EF4-FFF2-40B4-BE49-F238E27FC236}">
                <a16:creationId xmlns:a16="http://schemas.microsoft.com/office/drawing/2014/main" id="{9B870C3F-AB46-5D29-DF6F-5B30A4C791C8}"/>
              </a:ext>
            </a:extLst>
          </p:cNvPr>
          <p:cNvSpPr txBox="1"/>
          <p:nvPr/>
        </p:nvSpPr>
        <p:spPr>
          <a:xfrm>
            <a:off x="2934399" y="6073046"/>
            <a:ext cx="632320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2: Data Variables                                 Figure 3: Null Values</a:t>
            </a:r>
            <a:endParaRPr lang="en-US" dirty="0"/>
          </a:p>
        </p:txBody>
      </p:sp>
    </p:spTree>
    <p:extLst>
      <p:ext uri="{BB962C8B-B14F-4D97-AF65-F5344CB8AC3E}">
        <p14:creationId xmlns:p14="http://schemas.microsoft.com/office/powerpoint/2010/main" val="272957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A766-67FF-2F63-A440-4E77BDF6E8A6}"/>
              </a:ext>
            </a:extLst>
          </p:cNvPr>
          <p:cNvSpPr txBox="1">
            <a:spLocks/>
          </p:cNvSpPr>
          <p:nvPr/>
        </p:nvSpPr>
        <p:spPr>
          <a:xfrm>
            <a:off x="838200" y="365126"/>
            <a:ext cx="10515600" cy="7086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Contd…..</a:t>
            </a:r>
            <a:endParaRPr lang="en-IN" dirty="0"/>
          </a:p>
        </p:txBody>
      </p:sp>
      <p:sp>
        <p:nvSpPr>
          <p:cNvPr id="4" name="TextBox 3">
            <a:extLst>
              <a:ext uri="{FF2B5EF4-FFF2-40B4-BE49-F238E27FC236}">
                <a16:creationId xmlns:a16="http://schemas.microsoft.com/office/drawing/2014/main" id="{D133579A-2CBE-06FD-68A9-A6E4D0AC14C6}"/>
              </a:ext>
            </a:extLst>
          </p:cNvPr>
          <p:cNvSpPr txBox="1"/>
          <p:nvPr/>
        </p:nvSpPr>
        <p:spPr>
          <a:xfrm>
            <a:off x="899719" y="1178140"/>
            <a:ext cx="9947246" cy="1754326"/>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Visualization: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employing Seasonal-Trend decomposition using Loess (STL), detailed graphs are generated to depict the evolving trends of each column. This approach facilitates a nuanced exploration of temporal variations in electricity consumption, temperature, </a:t>
            </a:r>
            <a:r>
              <a:rPr lang="en-US" dirty="0" err="1">
                <a:latin typeface="Times New Roman" panose="02020603050405020304" pitchFamily="18" charset="0"/>
                <a:cs typeface="Times New Roman" panose="02020603050405020304" pitchFamily="18" charset="0"/>
              </a:rPr>
              <a:t>irradiance_surface</a:t>
            </a:r>
            <a:r>
              <a:rPr lang="en-US" dirty="0">
                <a:latin typeface="Times New Roman" panose="02020603050405020304" pitchFamily="18" charset="0"/>
                <a:cs typeface="Times New Roman" panose="02020603050405020304" pitchFamily="18" charset="0"/>
              </a:rPr>
              <a:t>, precipitation, and </a:t>
            </a:r>
            <a:r>
              <a:rPr lang="en-US" dirty="0" err="1">
                <a:latin typeface="Times New Roman" panose="02020603050405020304" pitchFamily="18" charset="0"/>
                <a:cs typeface="Times New Roman" panose="02020603050405020304" pitchFamily="18" charset="0"/>
              </a:rPr>
              <a:t>cloud_cover</a:t>
            </a:r>
            <a:r>
              <a:rPr lang="en-US" dirty="0">
                <a:latin typeface="Times New Roman" panose="02020603050405020304" pitchFamily="18" charset="0"/>
                <a:cs typeface="Times New Roman" panose="02020603050405020304" pitchFamily="18" charset="0"/>
              </a:rPr>
              <a:t>, enhancing interpretability and providing a foundational understanding for subsequent analyses and modeling.</a:t>
            </a:r>
          </a:p>
        </p:txBody>
      </p:sp>
      <p:pic>
        <p:nvPicPr>
          <p:cNvPr id="5" name="Picture 4">
            <a:extLst>
              <a:ext uri="{FF2B5EF4-FFF2-40B4-BE49-F238E27FC236}">
                <a16:creationId xmlns:a16="http://schemas.microsoft.com/office/drawing/2014/main" id="{1B4EAD8B-9847-7559-EA4A-74FDE7A10B2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0259"/>
          <a:stretch/>
        </p:blipFill>
        <p:spPr bwMode="auto">
          <a:xfrm>
            <a:off x="2726422" y="2843868"/>
            <a:ext cx="5975386" cy="3375123"/>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3BE7398-6CCF-14FC-87EE-8D8F2FEEA331}"/>
              </a:ext>
            </a:extLst>
          </p:cNvPr>
          <p:cNvSpPr txBox="1"/>
          <p:nvPr/>
        </p:nvSpPr>
        <p:spPr>
          <a:xfrm>
            <a:off x="3777143" y="6218991"/>
            <a:ext cx="609460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4: Load Visualization Over years</a:t>
            </a:r>
            <a:endParaRPr lang="en-US" dirty="0"/>
          </a:p>
        </p:txBody>
      </p:sp>
    </p:spTree>
    <p:extLst>
      <p:ext uri="{BB962C8B-B14F-4D97-AF65-F5344CB8AC3E}">
        <p14:creationId xmlns:p14="http://schemas.microsoft.com/office/powerpoint/2010/main" val="84880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323B-F616-3201-BED6-003ABFDC3A8B}"/>
              </a:ext>
            </a:extLst>
          </p:cNvPr>
          <p:cNvSpPr txBox="1">
            <a:spLocks/>
          </p:cNvSpPr>
          <p:nvPr/>
        </p:nvSpPr>
        <p:spPr>
          <a:xfrm>
            <a:off x="838200" y="365126"/>
            <a:ext cx="10515600" cy="7086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Contd</a:t>
            </a:r>
            <a:r>
              <a:rPr lang="en-GB" dirty="0"/>
              <a:t>…..</a:t>
            </a:r>
            <a:endParaRPr lang="en-IN" dirty="0"/>
          </a:p>
        </p:txBody>
      </p:sp>
      <p:sp>
        <p:nvSpPr>
          <p:cNvPr id="4" name="TextBox 3">
            <a:extLst>
              <a:ext uri="{FF2B5EF4-FFF2-40B4-BE49-F238E27FC236}">
                <a16:creationId xmlns:a16="http://schemas.microsoft.com/office/drawing/2014/main" id="{89CB22CF-9100-2B2A-9BA3-ECED880F9C2D}"/>
              </a:ext>
            </a:extLst>
          </p:cNvPr>
          <p:cNvSpPr txBox="1"/>
          <p:nvPr/>
        </p:nvSpPr>
        <p:spPr>
          <a:xfrm>
            <a:off x="914400" y="1291270"/>
            <a:ext cx="9890620" cy="1754326"/>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Data Pre-processing: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enhance an advanced data preprocessing strategy incorporates Z-score outlier detection, introduces a one-hot encoded day category framework, and integrates regional holiday lists from key provinces. These refined steps ensure data integrity, provide insights into daily consumption patterns, and account for local variations, establishing a robust foundation for sophisticated analyses and modeling, leading to a more accurate representation of Spain's electricity consumption landscape.</a:t>
            </a:r>
          </a:p>
        </p:txBody>
      </p:sp>
      <p:pic>
        <p:nvPicPr>
          <p:cNvPr id="5" name="Picture 4">
            <a:extLst>
              <a:ext uri="{FF2B5EF4-FFF2-40B4-BE49-F238E27FC236}">
                <a16:creationId xmlns:a16="http://schemas.microsoft.com/office/drawing/2014/main" id="{E715916A-22C8-9C3E-B4EA-D8871B86AA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5852" y="3154261"/>
            <a:ext cx="7277681" cy="2412469"/>
          </a:xfrm>
          <a:prstGeom prst="rect">
            <a:avLst/>
          </a:prstGeom>
          <a:noFill/>
        </p:spPr>
      </p:pic>
      <p:sp>
        <p:nvSpPr>
          <p:cNvPr id="7" name="TextBox 6">
            <a:extLst>
              <a:ext uri="{FF2B5EF4-FFF2-40B4-BE49-F238E27FC236}">
                <a16:creationId xmlns:a16="http://schemas.microsoft.com/office/drawing/2014/main" id="{E3CB90B9-654C-DB1E-57D4-1F845ACC5933}"/>
              </a:ext>
            </a:extLst>
          </p:cNvPr>
          <p:cNvSpPr txBox="1"/>
          <p:nvPr/>
        </p:nvSpPr>
        <p:spPr>
          <a:xfrm>
            <a:off x="4045591" y="5675395"/>
            <a:ext cx="609460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5: Z-Score Outlier Detection</a:t>
            </a:r>
            <a:endParaRPr lang="en-US" dirty="0"/>
          </a:p>
        </p:txBody>
      </p:sp>
    </p:spTree>
    <p:extLst>
      <p:ext uri="{BB962C8B-B14F-4D97-AF65-F5344CB8AC3E}">
        <p14:creationId xmlns:p14="http://schemas.microsoft.com/office/powerpoint/2010/main" val="248722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2650</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Consolas</vt:lpstr>
      <vt:lpstr>Cooper Black</vt:lpstr>
      <vt:lpstr>source-serif-pro</vt:lpstr>
      <vt:lpstr>Times New Roman</vt:lpstr>
      <vt:lpstr>Wingdings</vt:lpstr>
      <vt:lpstr>Office Theme</vt:lpstr>
      <vt:lpstr>ENHANCED ENERGY MANAGEMENT IN MICROGRIDS:  A  MACHINE LEARNING APPROACH TO LOAD PREDICTION</vt:lpstr>
      <vt:lpstr>Abstract</vt:lpstr>
      <vt:lpstr>Literature Review</vt:lpstr>
      <vt:lpstr>Contd…..</vt:lpstr>
      <vt:lpstr>Problem description</vt:lpstr>
      <vt:lpstr>Block Diagram</vt:lpstr>
      <vt:lpstr>Discussion of block diagram</vt:lpstr>
      <vt:lpstr>PowerPoint Presentation</vt:lpstr>
      <vt:lpstr>PowerPoint Presentation</vt:lpstr>
      <vt:lpstr>PowerPoint Presentation</vt:lpstr>
      <vt:lpstr>Solution Methodology</vt:lpstr>
      <vt:lpstr>Models Used</vt:lpstr>
      <vt:lpstr>PowerPoint Presentation</vt:lpstr>
      <vt:lpstr>Contd..</vt:lpstr>
      <vt:lpstr>Dataset Description.</vt:lpstr>
      <vt:lpstr>Work Carried Out</vt:lpstr>
      <vt:lpstr>PowerPoint Presentation</vt:lpstr>
      <vt:lpstr>PowerPoint Presentation</vt:lpstr>
      <vt:lpstr>Work contd…</vt:lpstr>
      <vt:lpstr>PowerPoint Presentation</vt:lpstr>
      <vt:lpstr>PowerPoint Presentation</vt:lpstr>
      <vt:lpstr>PowerPoint Presentation</vt:lpstr>
      <vt:lpstr>PowerPoint Presentation</vt:lpstr>
      <vt:lpstr>PowerPoint Presentation</vt:lpstr>
      <vt:lpstr>PowerPoint Presentation</vt:lpstr>
      <vt:lpstr>References</vt:lpstr>
      <vt:lpstr>Contd…</vt:lpstr>
      <vt:lpstr>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K</dc:creator>
  <cp:lastModifiedBy>Maria K</cp:lastModifiedBy>
  <cp:revision>15</cp:revision>
  <dcterms:created xsi:type="dcterms:W3CDTF">2023-09-14T03:59:08Z</dcterms:created>
  <dcterms:modified xsi:type="dcterms:W3CDTF">2024-03-15T08:23:38Z</dcterms:modified>
</cp:coreProperties>
</file>