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sldIdLst>
    <p:sldId id="256" r:id="rId2"/>
    <p:sldId id="260" r:id="rId3"/>
    <p:sldId id="261" r:id="rId4"/>
    <p:sldId id="267" r:id="rId5"/>
    <p:sldId id="268" r:id="rId6"/>
    <p:sldId id="269" r:id="rId7"/>
    <p:sldId id="274"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4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a:xfrm>
            <a:off x="4038596" y="7556495"/>
            <a:ext cx="7821953" cy="419100"/>
          </a:xfrm>
        </p:spPr>
        <p:txBody>
          <a:bodyPr/>
          <a:lstStyle/>
          <a:p>
            <a:endParaRPr lang="en-US"/>
          </a:p>
        </p:txBody>
      </p:sp>
      <p:sp>
        <p:nvSpPr>
          <p:cNvPr id="6" name="Slide Number Placeholder 5"/>
          <p:cNvSpPr>
            <a:spLocks noGrp="1"/>
          </p:cNvSpPr>
          <p:nvPr>
            <p:ph type="sldNum" sz="quarter" idx="12"/>
          </p:nvPr>
        </p:nvSpPr>
        <p:spPr>
          <a:xfrm>
            <a:off x="13435351" y="7556495"/>
            <a:ext cx="826751" cy="419100"/>
          </a:xfrm>
        </p:spPr>
        <p:txBody>
          <a:bodyPr/>
          <a:lstStyle/>
          <a:p>
            <a:fld id="{B6F15528-21DE-4FAA-801E-634DDDAF4B2B}" type="slidenum">
              <a:rPr lang="en-US" smtClean="0"/>
              <a:t>‹#›</a:t>
            </a:fld>
            <a:endParaRPr lang="en-US"/>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98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623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29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47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6400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099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75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7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78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36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4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370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56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498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91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3376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4/22/2023</a:t>
            </a:fld>
            <a:endParaRPr lang="en-US"/>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78273372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81818"/>
          </a:solidFill>
        </p:spPr>
        <p:txBody>
          <a:bodyPr wrap="square" lIns="0" tIns="0" rIns="0" bIns="0" rtlCol="0"/>
          <a:lstStyle/>
          <a:p>
            <a:endParaRPr/>
          </a:p>
        </p:txBody>
      </p:sp>
      <p:sp>
        <p:nvSpPr>
          <p:cNvPr id="3" name="object 3"/>
          <p:cNvSpPr/>
          <p:nvPr/>
        </p:nvSpPr>
        <p:spPr>
          <a:xfrm>
            <a:off x="2796601" y="9357176"/>
            <a:ext cx="933450" cy="930275"/>
          </a:xfrm>
          <a:custGeom>
            <a:avLst/>
            <a:gdLst/>
            <a:ahLst/>
            <a:cxnLst/>
            <a:rect l="l" t="t" r="r" b="b"/>
            <a:pathLst>
              <a:path w="933450" h="930275">
                <a:moveTo>
                  <a:pt x="933449" y="0"/>
                </a:moveTo>
                <a:lnTo>
                  <a:pt x="933449" y="929822"/>
                </a:lnTo>
                <a:lnTo>
                  <a:pt x="0" y="929822"/>
                </a:lnTo>
                <a:lnTo>
                  <a:pt x="0" y="0"/>
                </a:lnTo>
                <a:lnTo>
                  <a:pt x="933449" y="0"/>
                </a:lnTo>
                <a:close/>
              </a:path>
            </a:pathLst>
          </a:custGeom>
          <a:solidFill>
            <a:srgbClr val="F4A100"/>
          </a:solidFill>
        </p:spPr>
        <p:txBody>
          <a:bodyPr wrap="square" lIns="0" tIns="0" rIns="0" bIns="0" rtlCol="0"/>
          <a:lstStyle/>
          <a:p>
            <a:endParaRPr/>
          </a:p>
        </p:txBody>
      </p:sp>
      <p:sp>
        <p:nvSpPr>
          <p:cNvPr id="4" name="object 4"/>
          <p:cNvSpPr/>
          <p:nvPr/>
        </p:nvSpPr>
        <p:spPr>
          <a:xfrm>
            <a:off x="14557919" y="0"/>
            <a:ext cx="933450" cy="930275"/>
          </a:xfrm>
          <a:custGeom>
            <a:avLst/>
            <a:gdLst/>
            <a:ahLst/>
            <a:cxnLst/>
            <a:rect l="l" t="t" r="r" b="b"/>
            <a:pathLst>
              <a:path w="933450" h="930275">
                <a:moveTo>
                  <a:pt x="0" y="0"/>
                </a:moveTo>
                <a:lnTo>
                  <a:pt x="933449" y="0"/>
                </a:lnTo>
                <a:lnTo>
                  <a:pt x="933449" y="929688"/>
                </a:lnTo>
                <a:lnTo>
                  <a:pt x="0" y="929688"/>
                </a:lnTo>
                <a:lnTo>
                  <a:pt x="0" y="0"/>
                </a:lnTo>
                <a:close/>
              </a:path>
            </a:pathLst>
          </a:custGeom>
          <a:solidFill>
            <a:srgbClr val="F4A100"/>
          </a:solidFill>
        </p:spPr>
        <p:txBody>
          <a:bodyPr wrap="square" lIns="0" tIns="0" rIns="0" bIns="0" rtlCol="0"/>
          <a:lstStyle/>
          <a:p>
            <a:endParaRPr/>
          </a:p>
        </p:txBody>
      </p:sp>
      <p:sp>
        <p:nvSpPr>
          <p:cNvPr id="5" name="object 5"/>
          <p:cNvSpPr/>
          <p:nvPr/>
        </p:nvSpPr>
        <p:spPr>
          <a:xfrm>
            <a:off x="1864065" y="8427415"/>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EFC136"/>
          </a:solidFill>
        </p:spPr>
        <p:txBody>
          <a:bodyPr wrap="square" lIns="0" tIns="0" rIns="0" bIns="0" rtlCol="0"/>
          <a:lstStyle/>
          <a:p>
            <a:endParaRPr/>
          </a:p>
        </p:txBody>
      </p:sp>
      <p:sp>
        <p:nvSpPr>
          <p:cNvPr id="6" name="object 6"/>
          <p:cNvSpPr/>
          <p:nvPr/>
        </p:nvSpPr>
        <p:spPr>
          <a:xfrm>
            <a:off x="15490454" y="926009"/>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EFC136"/>
          </a:solidFill>
        </p:spPr>
        <p:txBody>
          <a:bodyPr wrap="square" lIns="0" tIns="0" rIns="0" bIns="0" rtlCol="0"/>
          <a:lstStyle/>
          <a:p>
            <a:endParaRPr/>
          </a:p>
        </p:txBody>
      </p:sp>
      <p:sp>
        <p:nvSpPr>
          <p:cNvPr id="7" name="object 7"/>
          <p:cNvSpPr/>
          <p:nvPr/>
        </p:nvSpPr>
        <p:spPr>
          <a:xfrm>
            <a:off x="931532" y="7497653"/>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FADA79"/>
          </a:solidFill>
        </p:spPr>
        <p:txBody>
          <a:bodyPr wrap="square" lIns="0" tIns="0" rIns="0" bIns="0" rtlCol="0"/>
          <a:lstStyle/>
          <a:p>
            <a:endParaRPr/>
          </a:p>
        </p:txBody>
      </p:sp>
      <p:sp>
        <p:nvSpPr>
          <p:cNvPr id="8" name="object 8"/>
          <p:cNvSpPr/>
          <p:nvPr/>
        </p:nvSpPr>
        <p:spPr>
          <a:xfrm>
            <a:off x="16422958" y="1855783"/>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FADA79"/>
          </a:solidFill>
        </p:spPr>
        <p:txBody>
          <a:bodyPr wrap="square" lIns="0" tIns="0" rIns="0" bIns="0" rtlCol="0"/>
          <a:lstStyle/>
          <a:p>
            <a:endParaRPr/>
          </a:p>
        </p:txBody>
      </p:sp>
      <p:sp>
        <p:nvSpPr>
          <p:cNvPr id="9" name="object 9"/>
          <p:cNvSpPr/>
          <p:nvPr/>
        </p:nvSpPr>
        <p:spPr>
          <a:xfrm>
            <a:off x="-999" y="6567860"/>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F4F4F4"/>
          </a:solidFill>
        </p:spPr>
        <p:txBody>
          <a:bodyPr wrap="square" lIns="0" tIns="0" rIns="0" bIns="0" rtlCol="0"/>
          <a:lstStyle/>
          <a:p>
            <a:endParaRPr/>
          </a:p>
        </p:txBody>
      </p:sp>
      <p:sp>
        <p:nvSpPr>
          <p:cNvPr id="10" name="object 10"/>
          <p:cNvSpPr/>
          <p:nvPr/>
        </p:nvSpPr>
        <p:spPr>
          <a:xfrm>
            <a:off x="17355494" y="2785566"/>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F4F4F4"/>
          </a:solidFill>
        </p:spPr>
        <p:txBody>
          <a:bodyPr wrap="square" lIns="0" tIns="0" rIns="0" bIns="0" rtlCol="0"/>
          <a:lstStyle/>
          <a:p>
            <a:endParaRPr/>
          </a:p>
        </p:txBody>
      </p:sp>
      <p:sp>
        <p:nvSpPr>
          <p:cNvPr id="11" name="object 11"/>
          <p:cNvSpPr/>
          <p:nvPr/>
        </p:nvSpPr>
        <p:spPr>
          <a:xfrm>
            <a:off x="-999" y="8427415"/>
            <a:ext cx="933450" cy="933450"/>
          </a:xfrm>
          <a:custGeom>
            <a:avLst/>
            <a:gdLst/>
            <a:ahLst/>
            <a:cxnLst/>
            <a:rect l="l" t="t" r="r" b="b"/>
            <a:pathLst>
              <a:path w="933450" h="933450">
                <a:moveTo>
                  <a:pt x="0" y="933450"/>
                </a:moveTo>
                <a:lnTo>
                  <a:pt x="0" y="0"/>
                </a:lnTo>
                <a:lnTo>
                  <a:pt x="933450" y="0"/>
                </a:lnTo>
                <a:lnTo>
                  <a:pt x="933450" y="933450"/>
                </a:lnTo>
                <a:lnTo>
                  <a:pt x="0" y="933450"/>
                </a:lnTo>
                <a:close/>
              </a:path>
            </a:pathLst>
          </a:custGeom>
          <a:solidFill>
            <a:srgbClr val="EFC136"/>
          </a:solidFill>
        </p:spPr>
        <p:txBody>
          <a:bodyPr wrap="square" lIns="0" tIns="0" rIns="0" bIns="0" rtlCol="0"/>
          <a:lstStyle/>
          <a:p>
            <a:endParaRPr/>
          </a:p>
        </p:txBody>
      </p:sp>
      <p:sp>
        <p:nvSpPr>
          <p:cNvPr id="12" name="object 12"/>
          <p:cNvSpPr/>
          <p:nvPr/>
        </p:nvSpPr>
        <p:spPr>
          <a:xfrm>
            <a:off x="17355494" y="926009"/>
            <a:ext cx="933450" cy="933450"/>
          </a:xfrm>
          <a:custGeom>
            <a:avLst/>
            <a:gdLst/>
            <a:ahLst/>
            <a:cxnLst/>
            <a:rect l="l" t="t" r="r" b="b"/>
            <a:pathLst>
              <a:path w="933450" h="933450">
                <a:moveTo>
                  <a:pt x="933450" y="0"/>
                </a:moveTo>
                <a:lnTo>
                  <a:pt x="933450" y="933450"/>
                </a:lnTo>
                <a:lnTo>
                  <a:pt x="0" y="933450"/>
                </a:lnTo>
                <a:lnTo>
                  <a:pt x="0" y="0"/>
                </a:lnTo>
                <a:lnTo>
                  <a:pt x="933450" y="0"/>
                </a:lnTo>
                <a:close/>
              </a:path>
            </a:pathLst>
          </a:custGeom>
          <a:solidFill>
            <a:srgbClr val="EFC136"/>
          </a:solidFill>
        </p:spPr>
        <p:txBody>
          <a:bodyPr wrap="square" lIns="0" tIns="0" rIns="0" bIns="0" rtlCol="0"/>
          <a:lstStyle/>
          <a:p>
            <a:endParaRPr/>
          </a:p>
        </p:txBody>
      </p:sp>
      <p:sp>
        <p:nvSpPr>
          <p:cNvPr id="13" name="object 13"/>
          <p:cNvSpPr/>
          <p:nvPr/>
        </p:nvSpPr>
        <p:spPr>
          <a:xfrm>
            <a:off x="931532" y="9357176"/>
            <a:ext cx="933450" cy="930275"/>
          </a:xfrm>
          <a:custGeom>
            <a:avLst/>
            <a:gdLst/>
            <a:ahLst/>
            <a:cxnLst/>
            <a:rect l="l" t="t" r="r" b="b"/>
            <a:pathLst>
              <a:path w="933450" h="930275">
                <a:moveTo>
                  <a:pt x="933450" y="0"/>
                </a:moveTo>
                <a:lnTo>
                  <a:pt x="933450" y="929822"/>
                </a:lnTo>
                <a:lnTo>
                  <a:pt x="0" y="929822"/>
                </a:lnTo>
                <a:lnTo>
                  <a:pt x="0" y="0"/>
                </a:lnTo>
                <a:lnTo>
                  <a:pt x="933450" y="0"/>
                </a:lnTo>
                <a:close/>
              </a:path>
            </a:pathLst>
          </a:custGeom>
          <a:solidFill>
            <a:srgbClr val="F4A100"/>
          </a:solidFill>
        </p:spPr>
        <p:txBody>
          <a:bodyPr wrap="square" lIns="0" tIns="0" rIns="0" bIns="0" rtlCol="0"/>
          <a:lstStyle/>
          <a:p>
            <a:endParaRPr/>
          </a:p>
        </p:txBody>
      </p:sp>
      <p:sp>
        <p:nvSpPr>
          <p:cNvPr id="14" name="object 14"/>
          <p:cNvSpPr/>
          <p:nvPr/>
        </p:nvSpPr>
        <p:spPr>
          <a:xfrm>
            <a:off x="16422960" y="0"/>
            <a:ext cx="933450" cy="930275"/>
          </a:xfrm>
          <a:custGeom>
            <a:avLst/>
            <a:gdLst/>
            <a:ahLst/>
            <a:cxnLst/>
            <a:rect l="l" t="t" r="r" b="b"/>
            <a:pathLst>
              <a:path w="933450" h="930275">
                <a:moveTo>
                  <a:pt x="0" y="0"/>
                </a:moveTo>
                <a:lnTo>
                  <a:pt x="933448" y="0"/>
                </a:lnTo>
                <a:lnTo>
                  <a:pt x="933448" y="929688"/>
                </a:lnTo>
                <a:lnTo>
                  <a:pt x="0" y="929688"/>
                </a:lnTo>
                <a:lnTo>
                  <a:pt x="0" y="0"/>
                </a:lnTo>
                <a:close/>
              </a:path>
            </a:pathLst>
          </a:custGeom>
          <a:solidFill>
            <a:srgbClr val="F4A100"/>
          </a:solidFill>
        </p:spPr>
        <p:txBody>
          <a:bodyPr wrap="square" lIns="0" tIns="0" rIns="0" bIns="0" rtlCol="0"/>
          <a:lstStyle/>
          <a:p>
            <a:endParaRPr/>
          </a:p>
        </p:txBody>
      </p:sp>
      <p:sp>
        <p:nvSpPr>
          <p:cNvPr id="15" name="object 15"/>
          <p:cNvSpPr/>
          <p:nvPr/>
        </p:nvSpPr>
        <p:spPr>
          <a:xfrm>
            <a:off x="8162208" y="1338559"/>
            <a:ext cx="2552699" cy="2486009"/>
          </a:xfrm>
          <a:prstGeom prst="rect">
            <a:avLst/>
          </a:prstGeom>
          <a:blipFill>
            <a:blip r:embed="rId2" cstate="print"/>
            <a:stretch>
              <a:fillRect/>
            </a:stretch>
          </a:blipFill>
        </p:spPr>
        <p:txBody>
          <a:bodyPr wrap="square" lIns="0" tIns="0" rIns="0" bIns="0" rtlCol="0"/>
          <a:lstStyle/>
          <a:p>
            <a:endParaRPr/>
          </a:p>
        </p:txBody>
      </p:sp>
      <p:sp>
        <p:nvSpPr>
          <p:cNvPr id="16" name="object 16"/>
          <p:cNvSpPr txBox="1">
            <a:spLocks noGrp="1"/>
          </p:cNvSpPr>
          <p:nvPr>
            <p:ph type="title"/>
          </p:nvPr>
        </p:nvSpPr>
        <p:spPr>
          <a:xfrm>
            <a:off x="702539" y="4458738"/>
            <a:ext cx="16652955" cy="936154"/>
          </a:xfrm>
          <a:prstGeom prst="rect">
            <a:avLst/>
          </a:prstGeom>
        </p:spPr>
        <p:txBody>
          <a:bodyPr vert="horz" wrap="square" lIns="0" tIns="12700" rIns="0" bIns="0" rtlCol="0">
            <a:spAutoFit/>
          </a:bodyPr>
          <a:lstStyle/>
          <a:p>
            <a:pPr marL="1903095" marR="5080" indent="-1593215">
              <a:lnSpc>
                <a:spcPct val="100000"/>
              </a:lnSpc>
              <a:spcBef>
                <a:spcPts val="100"/>
              </a:spcBef>
            </a:pPr>
            <a:r>
              <a:rPr lang="en-US" sz="6000" spc="180" dirty="0" smtClean="0">
                <a:solidFill>
                  <a:schemeClr val="bg1"/>
                </a:solidFill>
              </a:rPr>
              <a:t>Office Management System</a:t>
            </a:r>
            <a:r>
              <a:rPr sz="6000" spc="-300" dirty="0" smtClean="0">
                <a:solidFill>
                  <a:schemeClr val="bg1"/>
                </a:solidFill>
              </a:rPr>
              <a:t> </a:t>
            </a:r>
            <a:endParaRPr sz="6000" spc="320" dirty="0">
              <a:solidFill>
                <a:schemeClr val="bg1"/>
              </a:solidFill>
            </a:endParaRPr>
          </a:p>
        </p:txBody>
      </p:sp>
      <p:sp>
        <p:nvSpPr>
          <p:cNvPr id="17" name="object 17"/>
          <p:cNvSpPr txBox="1"/>
          <p:nvPr/>
        </p:nvSpPr>
        <p:spPr>
          <a:xfrm>
            <a:off x="5249309" y="6037931"/>
            <a:ext cx="8135634" cy="474489"/>
          </a:xfrm>
          <a:prstGeom prst="rect">
            <a:avLst/>
          </a:prstGeom>
        </p:spPr>
        <p:txBody>
          <a:bodyPr vert="horz" wrap="square" lIns="0" tIns="43180" rIns="0" bIns="0" rtlCol="0">
            <a:spAutoFit/>
          </a:bodyPr>
          <a:lstStyle/>
          <a:p>
            <a:pPr marL="83820">
              <a:lnSpc>
                <a:spcPct val="100000"/>
              </a:lnSpc>
              <a:spcBef>
                <a:spcPts val="340"/>
              </a:spcBef>
            </a:pPr>
            <a:r>
              <a:rPr lang="en-US" sz="2800" spc="-170" dirty="0" smtClean="0">
                <a:solidFill>
                  <a:srgbClr val="F4F4F4"/>
                </a:solidFill>
                <a:latin typeface="Arial Black"/>
                <a:cs typeface="Arial Black"/>
              </a:rPr>
              <a:t>\</a:t>
            </a:r>
            <a:endParaRPr sz="2800" dirty="0">
              <a:latin typeface="Arial Black"/>
              <a:cs typeface="Arial Black"/>
            </a:endParaRPr>
          </a:p>
        </p:txBody>
      </p:sp>
      <p:sp>
        <p:nvSpPr>
          <p:cNvPr id="18" name="object 18"/>
          <p:cNvSpPr txBox="1"/>
          <p:nvPr/>
        </p:nvSpPr>
        <p:spPr>
          <a:xfrm>
            <a:off x="7856077" y="618991"/>
            <a:ext cx="3007995" cy="422275"/>
          </a:xfrm>
          <a:prstGeom prst="rect">
            <a:avLst/>
          </a:prstGeom>
        </p:spPr>
        <p:txBody>
          <a:bodyPr vert="horz" wrap="square" lIns="0" tIns="12700" rIns="0" bIns="0" rtlCol="0">
            <a:spAutoFit/>
          </a:bodyPr>
          <a:lstStyle/>
          <a:p>
            <a:pPr marL="12700">
              <a:lnSpc>
                <a:spcPct val="100000"/>
              </a:lnSpc>
              <a:spcBef>
                <a:spcPts val="100"/>
              </a:spcBef>
            </a:pPr>
            <a:r>
              <a:rPr sz="2600" spc="-180" dirty="0">
                <a:solidFill>
                  <a:srgbClr val="F4F4F4"/>
                </a:solidFill>
                <a:latin typeface="Arial Black"/>
                <a:cs typeface="Arial Black"/>
              </a:rPr>
              <a:t>Practice </a:t>
            </a:r>
            <a:r>
              <a:rPr sz="2600" spc="-165" dirty="0">
                <a:solidFill>
                  <a:srgbClr val="F4F4F4"/>
                </a:solidFill>
                <a:latin typeface="Arial Black"/>
                <a:cs typeface="Arial Black"/>
              </a:rPr>
              <a:t>School </a:t>
            </a:r>
            <a:r>
              <a:rPr sz="2600" spc="565" dirty="0">
                <a:solidFill>
                  <a:srgbClr val="F4F4F4"/>
                </a:solidFill>
                <a:latin typeface="Arial Black"/>
                <a:cs typeface="Arial Black"/>
              </a:rPr>
              <a:t>-</a:t>
            </a:r>
            <a:r>
              <a:rPr sz="2600" spc="-250" dirty="0">
                <a:solidFill>
                  <a:srgbClr val="F4F4F4"/>
                </a:solidFill>
                <a:latin typeface="Arial Black"/>
                <a:cs typeface="Arial Black"/>
              </a:rPr>
              <a:t> </a:t>
            </a:r>
            <a:r>
              <a:rPr sz="2600" spc="-375" dirty="0">
                <a:solidFill>
                  <a:srgbClr val="F4F4F4"/>
                </a:solidFill>
                <a:latin typeface="Arial Black"/>
                <a:cs typeface="Arial Black"/>
              </a:rPr>
              <a:t>I</a:t>
            </a:r>
            <a:endParaRPr sz="2600">
              <a:latin typeface="Arial Black"/>
              <a:cs typeface="Arial Black"/>
            </a:endParaRPr>
          </a:p>
        </p:txBody>
      </p:sp>
      <p:sp>
        <p:nvSpPr>
          <p:cNvPr id="19" name="object 19"/>
          <p:cNvSpPr txBox="1"/>
          <p:nvPr/>
        </p:nvSpPr>
        <p:spPr>
          <a:xfrm>
            <a:off x="3416452" y="7952771"/>
            <a:ext cx="3072130" cy="391795"/>
          </a:xfrm>
          <a:prstGeom prst="rect">
            <a:avLst/>
          </a:prstGeom>
        </p:spPr>
        <p:txBody>
          <a:bodyPr vert="horz" wrap="square" lIns="0" tIns="12700" rIns="0" bIns="0" rtlCol="0">
            <a:spAutoFit/>
          </a:bodyPr>
          <a:lstStyle/>
          <a:p>
            <a:pPr marL="12700">
              <a:lnSpc>
                <a:spcPct val="100000"/>
              </a:lnSpc>
              <a:spcBef>
                <a:spcPts val="100"/>
              </a:spcBef>
            </a:pPr>
            <a:r>
              <a:rPr sz="2400" b="1" spc="75" dirty="0">
                <a:solidFill>
                  <a:srgbClr val="F4F4F4"/>
                </a:solidFill>
                <a:latin typeface="Arial"/>
                <a:cs typeface="Arial"/>
              </a:rPr>
              <a:t>External</a:t>
            </a:r>
            <a:r>
              <a:rPr sz="2400" b="1" spc="-204" dirty="0">
                <a:solidFill>
                  <a:srgbClr val="F4F4F4"/>
                </a:solidFill>
                <a:latin typeface="Arial"/>
                <a:cs typeface="Arial"/>
              </a:rPr>
              <a:t> </a:t>
            </a:r>
            <a:r>
              <a:rPr sz="2400" b="1" spc="75" dirty="0">
                <a:solidFill>
                  <a:srgbClr val="F4F4F4"/>
                </a:solidFill>
                <a:latin typeface="Arial"/>
                <a:cs typeface="Arial"/>
              </a:rPr>
              <a:t>Supervisor</a:t>
            </a:r>
            <a:endParaRPr sz="2400">
              <a:latin typeface="Arial"/>
              <a:cs typeface="Arial"/>
            </a:endParaRPr>
          </a:p>
        </p:txBody>
      </p:sp>
      <p:sp>
        <p:nvSpPr>
          <p:cNvPr id="20" name="object 20"/>
          <p:cNvSpPr txBox="1"/>
          <p:nvPr/>
        </p:nvSpPr>
        <p:spPr>
          <a:xfrm>
            <a:off x="3416452" y="8417652"/>
            <a:ext cx="3592829" cy="391795"/>
          </a:xfrm>
          <a:prstGeom prst="rect">
            <a:avLst/>
          </a:prstGeom>
        </p:spPr>
        <p:txBody>
          <a:bodyPr vert="horz" wrap="square" lIns="0" tIns="12700" rIns="0" bIns="0" rtlCol="0">
            <a:spAutoFit/>
          </a:bodyPr>
          <a:lstStyle/>
          <a:p>
            <a:pPr marL="12700">
              <a:lnSpc>
                <a:spcPct val="100000"/>
              </a:lnSpc>
              <a:spcBef>
                <a:spcPts val="100"/>
              </a:spcBef>
            </a:pPr>
            <a:r>
              <a:rPr sz="2400" spc="-225" dirty="0">
                <a:solidFill>
                  <a:srgbClr val="F4F4F4"/>
                </a:solidFill>
                <a:latin typeface="Arial Black"/>
                <a:cs typeface="Arial Black"/>
              </a:rPr>
              <a:t>Mr. </a:t>
            </a:r>
            <a:r>
              <a:rPr lang="en-US" sz="2400" spc="-160" dirty="0" err="1" smtClean="0">
                <a:solidFill>
                  <a:srgbClr val="F4F4F4"/>
                </a:solidFill>
                <a:latin typeface="Arial Black"/>
                <a:cs typeface="Arial Black"/>
              </a:rPr>
              <a:t>Lokendra</a:t>
            </a:r>
            <a:r>
              <a:rPr lang="en-US" sz="2400" spc="-160" dirty="0" smtClean="0">
                <a:solidFill>
                  <a:srgbClr val="F4F4F4"/>
                </a:solidFill>
                <a:latin typeface="Arial Black"/>
                <a:cs typeface="Arial Black"/>
              </a:rPr>
              <a:t> Singh</a:t>
            </a:r>
            <a:endParaRPr sz="2400" dirty="0">
              <a:latin typeface="Arial Black"/>
              <a:cs typeface="Arial Black"/>
            </a:endParaRPr>
          </a:p>
        </p:txBody>
      </p:sp>
      <p:sp>
        <p:nvSpPr>
          <p:cNvPr id="21" name="object 21"/>
          <p:cNvSpPr txBox="1"/>
          <p:nvPr/>
        </p:nvSpPr>
        <p:spPr>
          <a:xfrm>
            <a:off x="8214406" y="7907451"/>
            <a:ext cx="4319646" cy="904094"/>
          </a:xfrm>
          <a:prstGeom prst="rect">
            <a:avLst/>
          </a:prstGeom>
        </p:spPr>
        <p:txBody>
          <a:bodyPr vert="horz" wrap="square" lIns="0" tIns="87630" rIns="0" bIns="0" rtlCol="0">
            <a:spAutoFit/>
          </a:bodyPr>
          <a:lstStyle/>
          <a:p>
            <a:pPr marL="12700">
              <a:lnSpc>
                <a:spcPct val="100000"/>
              </a:lnSpc>
              <a:spcBef>
                <a:spcPts val="690"/>
              </a:spcBef>
            </a:pPr>
            <a:r>
              <a:rPr sz="2400" b="1" spc="110" dirty="0">
                <a:solidFill>
                  <a:srgbClr val="F4F4F4"/>
                </a:solidFill>
                <a:latin typeface="Arial"/>
                <a:cs typeface="Arial"/>
              </a:rPr>
              <a:t>Faculty</a:t>
            </a:r>
            <a:r>
              <a:rPr sz="2400" b="1" spc="-229" dirty="0">
                <a:solidFill>
                  <a:srgbClr val="F4F4F4"/>
                </a:solidFill>
                <a:latin typeface="Arial"/>
                <a:cs typeface="Arial"/>
              </a:rPr>
              <a:t> </a:t>
            </a:r>
            <a:r>
              <a:rPr sz="2400" b="1" spc="75" dirty="0">
                <a:solidFill>
                  <a:srgbClr val="F4F4F4"/>
                </a:solidFill>
                <a:latin typeface="Arial"/>
                <a:cs typeface="Arial"/>
              </a:rPr>
              <a:t>Supervisor</a:t>
            </a:r>
            <a:endParaRPr sz="2400" dirty="0">
              <a:latin typeface="Arial"/>
              <a:cs typeface="Arial"/>
            </a:endParaRPr>
          </a:p>
          <a:p>
            <a:pPr marL="12700">
              <a:lnSpc>
                <a:spcPct val="100000"/>
              </a:lnSpc>
              <a:spcBef>
                <a:spcPts val="595"/>
              </a:spcBef>
            </a:pPr>
            <a:r>
              <a:rPr sz="2400" spc="-220" dirty="0">
                <a:solidFill>
                  <a:srgbClr val="F4F4F4"/>
                </a:solidFill>
                <a:latin typeface="Arial Black"/>
                <a:cs typeface="Arial Black"/>
              </a:rPr>
              <a:t>Dr. </a:t>
            </a:r>
            <a:r>
              <a:rPr lang="en-US" sz="2400" spc="-90" dirty="0" err="1" smtClean="0">
                <a:solidFill>
                  <a:srgbClr val="F4F4F4"/>
                </a:solidFill>
                <a:latin typeface="Arial Black"/>
                <a:cs typeface="Arial Black"/>
              </a:rPr>
              <a:t>Gireesh</a:t>
            </a:r>
            <a:r>
              <a:rPr lang="en-US" sz="2400" spc="-90" dirty="0" smtClean="0">
                <a:solidFill>
                  <a:srgbClr val="F4F4F4"/>
                </a:solidFill>
                <a:latin typeface="Arial Black"/>
                <a:cs typeface="Arial Black"/>
              </a:rPr>
              <a:t> Kumar </a:t>
            </a:r>
            <a:r>
              <a:rPr lang="en-US" sz="2400" spc="-90" dirty="0" err="1" smtClean="0">
                <a:solidFill>
                  <a:srgbClr val="F4F4F4"/>
                </a:solidFill>
                <a:latin typeface="Arial Black"/>
                <a:cs typeface="Arial Black"/>
              </a:rPr>
              <a:t>Kaushik</a:t>
            </a:r>
            <a:endParaRPr sz="2400" dirty="0">
              <a:latin typeface="Arial Black"/>
              <a:cs typeface="Arial Black"/>
            </a:endParaRPr>
          </a:p>
        </p:txBody>
      </p:sp>
      <p:sp>
        <p:nvSpPr>
          <p:cNvPr id="22" name="object 22"/>
          <p:cNvSpPr txBox="1"/>
          <p:nvPr/>
        </p:nvSpPr>
        <p:spPr>
          <a:xfrm>
            <a:off x="13930710" y="7930909"/>
            <a:ext cx="3103245" cy="1327150"/>
          </a:xfrm>
          <a:prstGeom prst="rect">
            <a:avLst/>
          </a:prstGeom>
        </p:spPr>
        <p:txBody>
          <a:bodyPr vert="horz" wrap="square" lIns="0" tIns="87630" rIns="0" bIns="0" rtlCol="0">
            <a:spAutoFit/>
          </a:bodyPr>
          <a:lstStyle/>
          <a:p>
            <a:pPr marL="12700">
              <a:lnSpc>
                <a:spcPct val="100000"/>
              </a:lnSpc>
              <a:spcBef>
                <a:spcPts val="690"/>
              </a:spcBef>
            </a:pPr>
            <a:r>
              <a:rPr sz="2400" b="1" spc="114" dirty="0">
                <a:solidFill>
                  <a:srgbClr val="F4F4F4"/>
                </a:solidFill>
                <a:latin typeface="Arial"/>
                <a:cs typeface="Arial"/>
              </a:rPr>
              <a:t>Prepared</a:t>
            </a:r>
            <a:r>
              <a:rPr sz="2400" b="1" spc="-165" dirty="0">
                <a:solidFill>
                  <a:srgbClr val="F4F4F4"/>
                </a:solidFill>
                <a:latin typeface="Arial"/>
                <a:cs typeface="Arial"/>
              </a:rPr>
              <a:t> </a:t>
            </a:r>
            <a:r>
              <a:rPr sz="2400" b="1" spc="10" dirty="0">
                <a:solidFill>
                  <a:srgbClr val="F4F4F4"/>
                </a:solidFill>
                <a:latin typeface="Arial"/>
                <a:cs typeface="Arial"/>
              </a:rPr>
              <a:t>By</a:t>
            </a:r>
            <a:endParaRPr sz="2400" dirty="0">
              <a:latin typeface="Arial"/>
              <a:cs typeface="Arial"/>
            </a:endParaRPr>
          </a:p>
          <a:p>
            <a:pPr marL="12700" marR="5080">
              <a:lnSpc>
                <a:spcPct val="114599"/>
              </a:lnSpc>
              <a:spcBef>
                <a:spcPts val="175"/>
              </a:spcBef>
            </a:pPr>
            <a:r>
              <a:rPr lang="en-US" sz="2400" spc="-200" dirty="0" err="1" smtClean="0">
                <a:solidFill>
                  <a:srgbClr val="F4F4F4"/>
                </a:solidFill>
                <a:latin typeface="Arial Black"/>
                <a:cs typeface="Arial Black"/>
              </a:rPr>
              <a:t>Vardhana</a:t>
            </a:r>
            <a:r>
              <a:rPr lang="en-US" sz="2400" spc="-200" dirty="0" smtClean="0">
                <a:solidFill>
                  <a:srgbClr val="F4F4F4"/>
                </a:solidFill>
                <a:latin typeface="Arial Black"/>
                <a:cs typeface="Arial Black"/>
              </a:rPr>
              <a:t> Sharma</a:t>
            </a:r>
            <a:r>
              <a:rPr sz="2400" spc="-135" dirty="0" smtClean="0">
                <a:solidFill>
                  <a:srgbClr val="F4F4F4"/>
                </a:solidFill>
                <a:latin typeface="Arial Black"/>
                <a:cs typeface="Arial Black"/>
              </a:rPr>
              <a:t> </a:t>
            </a:r>
            <a:r>
              <a:rPr sz="2400" spc="-160" dirty="0">
                <a:solidFill>
                  <a:srgbClr val="F4F4F4"/>
                </a:solidFill>
                <a:latin typeface="Arial Black"/>
                <a:cs typeface="Arial Black"/>
              </a:rPr>
              <a:t>(</a:t>
            </a:r>
            <a:r>
              <a:rPr sz="2400" spc="-160" dirty="0" smtClean="0">
                <a:solidFill>
                  <a:srgbClr val="F4F4F4"/>
                </a:solidFill>
                <a:latin typeface="Arial Black"/>
                <a:cs typeface="Arial Black"/>
              </a:rPr>
              <a:t>2020BTechCSE08</a:t>
            </a:r>
            <a:r>
              <a:rPr lang="en-US" sz="2400" spc="-160" dirty="0" smtClean="0">
                <a:solidFill>
                  <a:srgbClr val="F4F4F4"/>
                </a:solidFill>
                <a:latin typeface="Arial Black"/>
                <a:cs typeface="Arial Black"/>
              </a:rPr>
              <a:t>1</a:t>
            </a:r>
            <a:r>
              <a:rPr sz="2400" spc="-160" dirty="0" smtClean="0">
                <a:solidFill>
                  <a:srgbClr val="F4F4F4"/>
                </a:solidFill>
                <a:latin typeface="Arial Black"/>
                <a:cs typeface="Arial Black"/>
              </a:rPr>
              <a:t>)</a:t>
            </a:r>
            <a:endParaRPr sz="2400" dirty="0">
              <a:latin typeface="Arial Black"/>
              <a:cs typeface="Arial Black"/>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498"/>
            <a:ext cx="18288000" cy="3056890"/>
          </a:xfrm>
          <a:custGeom>
            <a:avLst/>
            <a:gdLst/>
            <a:ahLst/>
            <a:cxnLst/>
            <a:rect l="l" t="t" r="r" b="b"/>
            <a:pathLst>
              <a:path w="18288000" h="3056890">
                <a:moveTo>
                  <a:pt x="0" y="3056592"/>
                </a:moveTo>
                <a:lnTo>
                  <a:pt x="18288000" y="3056592"/>
                </a:lnTo>
                <a:lnTo>
                  <a:pt x="18288000" y="0"/>
                </a:lnTo>
                <a:lnTo>
                  <a:pt x="0" y="0"/>
                </a:lnTo>
                <a:lnTo>
                  <a:pt x="0" y="3056592"/>
                </a:lnTo>
                <a:close/>
              </a:path>
            </a:pathLst>
          </a:custGeom>
          <a:solidFill>
            <a:srgbClr val="FAAA0D"/>
          </a:solidFill>
        </p:spPr>
        <p:txBody>
          <a:bodyPr wrap="square" lIns="0" tIns="0" rIns="0" bIns="0" rtlCol="0"/>
          <a:lstStyle/>
          <a:p>
            <a:endParaRPr/>
          </a:p>
        </p:txBody>
      </p:sp>
      <p:sp>
        <p:nvSpPr>
          <p:cNvPr id="3" name="object 3"/>
          <p:cNvSpPr/>
          <p:nvPr/>
        </p:nvSpPr>
        <p:spPr>
          <a:xfrm>
            <a:off x="0" y="10286069"/>
            <a:ext cx="18288000" cy="1270"/>
          </a:xfrm>
          <a:custGeom>
            <a:avLst/>
            <a:gdLst/>
            <a:ahLst/>
            <a:cxnLst/>
            <a:rect l="l" t="t" r="r" b="b"/>
            <a:pathLst>
              <a:path w="18288000" h="1270">
                <a:moveTo>
                  <a:pt x="0" y="932"/>
                </a:moveTo>
                <a:lnTo>
                  <a:pt x="18288000" y="932"/>
                </a:lnTo>
                <a:lnTo>
                  <a:pt x="18288000" y="0"/>
                </a:lnTo>
                <a:lnTo>
                  <a:pt x="0" y="0"/>
                </a:lnTo>
                <a:lnTo>
                  <a:pt x="0" y="932"/>
                </a:lnTo>
                <a:close/>
              </a:path>
            </a:pathLst>
          </a:custGeom>
          <a:solidFill>
            <a:srgbClr val="FAAA0D"/>
          </a:solidFill>
        </p:spPr>
        <p:txBody>
          <a:bodyPr wrap="square" lIns="0" tIns="0" rIns="0" bIns="0" rtlCol="0"/>
          <a:lstStyle/>
          <a:p>
            <a:endParaRPr/>
          </a:p>
        </p:txBody>
      </p:sp>
      <p:sp>
        <p:nvSpPr>
          <p:cNvPr id="10" name="object 10"/>
          <p:cNvSpPr/>
          <p:nvPr/>
        </p:nvSpPr>
        <p:spPr>
          <a:xfrm>
            <a:off x="6228711" y="4186987"/>
            <a:ext cx="5286375" cy="5419725"/>
          </a:xfrm>
          <a:custGeom>
            <a:avLst/>
            <a:gdLst/>
            <a:ahLst/>
            <a:cxnLst/>
            <a:rect l="l" t="t" r="r" b="b"/>
            <a:pathLst>
              <a:path w="5286375" h="5419725">
                <a:moveTo>
                  <a:pt x="4334319" y="5419667"/>
                </a:moveTo>
                <a:lnTo>
                  <a:pt x="952054" y="5419667"/>
                </a:lnTo>
                <a:lnTo>
                  <a:pt x="904537" y="5418501"/>
                </a:lnTo>
                <a:lnTo>
                  <a:pt x="857623" y="5415039"/>
                </a:lnTo>
                <a:lnTo>
                  <a:pt x="811366" y="5409336"/>
                </a:lnTo>
                <a:lnTo>
                  <a:pt x="765822" y="5401447"/>
                </a:lnTo>
                <a:lnTo>
                  <a:pt x="721044" y="5391425"/>
                </a:lnTo>
                <a:lnTo>
                  <a:pt x="677088" y="5379327"/>
                </a:lnTo>
                <a:lnTo>
                  <a:pt x="634007" y="5365205"/>
                </a:lnTo>
                <a:lnTo>
                  <a:pt x="591857" y="5349116"/>
                </a:lnTo>
                <a:lnTo>
                  <a:pt x="550692" y="5331112"/>
                </a:lnTo>
                <a:lnTo>
                  <a:pt x="510566" y="5311250"/>
                </a:lnTo>
                <a:lnTo>
                  <a:pt x="471534" y="5289583"/>
                </a:lnTo>
                <a:lnTo>
                  <a:pt x="433650" y="5266167"/>
                </a:lnTo>
                <a:lnTo>
                  <a:pt x="396970" y="5241055"/>
                </a:lnTo>
                <a:lnTo>
                  <a:pt x="361547" y="5214303"/>
                </a:lnTo>
                <a:lnTo>
                  <a:pt x="327436" y="5185965"/>
                </a:lnTo>
                <a:lnTo>
                  <a:pt x="294692" y="5156095"/>
                </a:lnTo>
                <a:lnTo>
                  <a:pt x="263369" y="5124748"/>
                </a:lnTo>
                <a:lnTo>
                  <a:pt x="233522" y="5091979"/>
                </a:lnTo>
                <a:lnTo>
                  <a:pt x="205206" y="5057843"/>
                </a:lnTo>
                <a:lnTo>
                  <a:pt x="178474" y="5022393"/>
                </a:lnTo>
                <a:lnTo>
                  <a:pt x="153381" y="4985685"/>
                </a:lnTo>
                <a:lnTo>
                  <a:pt x="129983" y="4947773"/>
                </a:lnTo>
                <a:lnTo>
                  <a:pt x="108333" y="4908711"/>
                </a:lnTo>
                <a:lnTo>
                  <a:pt x="88486" y="4868555"/>
                </a:lnTo>
                <a:lnTo>
                  <a:pt x="70496" y="4827359"/>
                </a:lnTo>
                <a:lnTo>
                  <a:pt x="54419" y="4785178"/>
                </a:lnTo>
                <a:lnTo>
                  <a:pt x="40309" y="4742065"/>
                </a:lnTo>
                <a:lnTo>
                  <a:pt x="28219" y="4698076"/>
                </a:lnTo>
                <a:lnTo>
                  <a:pt x="18206" y="4653265"/>
                </a:lnTo>
                <a:lnTo>
                  <a:pt x="10322" y="4607687"/>
                </a:lnTo>
                <a:lnTo>
                  <a:pt x="4624" y="4561397"/>
                </a:lnTo>
                <a:lnTo>
                  <a:pt x="1165" y="4514448"/>
                </a:lnTo>
                <a:lnTo>
                  <a:pt x="0" y="4466896"/>
                </a:lnTo>
                <a:lnTo>
                  <a:pt x="0" y="952770"/>
                </a:lnTo>
                <a:lnTo>
                  <a:pt x="1165" y="905217"/>
                </a:lnTo>
                <a:lnTo>
                  <a:pt x="4624" y="858268"/>
                </a:lnTo>
                <a:lnTo>
                  <a:pt x="10322" y="811977"/>
                </a:lnTo>
                <a:lnTo>
                  <a:pt x="18206" y="766398"/>
                </a:lnTo>
                <a:lnTo>
                  <a:pt x="28219" y="721587"/>
                </a:lnTo>
                <a:lnTo>
                  <a:pt x="40309" y="677597"/>
                </a:lnTo>
                <a:lnTo>
                  <a:pt x="54419" y="634484"/>
                </a:lnTo>
                <a:lnTo>
                  <a:pt x="70496" y="592302"/>
                </a:lnTo>
                <a:lnTo>
                  <a:pt x="88486" y="551106"/>
                </a:lnTo>
                <a:lnTo>
                  <a:pt x="108333" y="510950"/>
                </a:lnTo>
                <a:lnTo>
                  <a:pt x="129983" y="471889"/>
                </a:lnTo>
                <a:lnTo>
                  <a:pt x="153381" y="433977"/>
                </a:lnTo>
                <a:lnTo>
                  <a:pt x="178474" y="397268"/>
                </a:lnTo>
                <a:lnTo>
                  <a:pt x="205206" y="361819"/>
                </a:lnTo>
                <a:lnTo>
                  <a:pt x="233522" y="327683"/>
                </a:lnTo>
                <a:lnTo>
                  <a:pt x="263369" y="294914"/>
                </a:lnTo>
                <a:lnTo>
                  <a:pt x="294692" y="263568"/>
                </a:lnTo>
                <a:lnTo>
                  <a:pt x="327436" y="233698"/>
                </a:lnTo>
                <a:lnTo>
                  <a:pt x="361547" y="205360"/>
                </a:lnTo>
                <a:lnTo>
                  <a:pt x="396970" y="178608"/>
                </a:lnTo>
                <a:lnTo>
                  <a:pt x="433650" y="153497"/>
                </a:lnTo>
                <a:lnTo>
                  <a:pt x="471534" y="130081"/>
                </a:lnTo>
                <a:lnTo>
                  <a:pt x="510566" y="108414"/>
                </a:lnTo>
                <a:lnTo>
                  <a:pt x="550692" y="88552"/>
                </a:lnTo>
                <a:lnTo>
                  <a:pt x="591857" y="70549"/>
                </a:lnTo>
                <a:lnTo>
                  <a:pt x="634007" y="54460"/>
                </a:lnTo>
                <a:lnTo>
                  <a:pt x="677088" y="40339"/>
                </a:lnTo>
                <a:lnTo>
                  <a:pt x="721044" y="28240"/>
                </a:lnTo>
                <a:lnTo>
                  <a:pt x="765822" y="18219"/>
                </a:lnTo>
                <a:lnTo>
                  <a:pt x="811366" y="10330"/>
                </a:lnTo>
                <a:lnTo>
                  <a:pt x="857623" y="4627"/>
                </a:lnTo>
                <a:lnTo>
                  <a:pt x="904537" y="1166"/>
                </a:lnTo>
                <a:lnTo>
                  <a:pt x="952054" y="0"/>
                </a:lnTo>
                <a:lnTo>
                  <a:pt x="4334319" y="0"/>
                </a:lnTo>
                <a:lnTo>
                  <a:pt x="4381835" y="1166"/>
                </a:lnTo>
                <a:lnTo>
                  <a:pt x="4428748" y="4627"/>
                </a:lnTo>
                <a:lnTo>
                  <a:pt x="4475004" y="10330"/>
                </a:lnTo>
                <a:lnTo>
                  <a:pt x="4520548" y="18219"/>
                </a:lnTo>
                <a:lnTo>
                  <a:pt x="4565325" y="28240"/>
                </a:lnTo>
                <a:lnTo>
                  <a:pt x="4609281" y="40339"/>
                </a:lnTo>
                <a:lnTo>
                  <a:pt x="4652361" y="54460"/>
                </a:lnTo>
                <a:lnTo>
                  <a:pt x="4694511" y="70549"/>
                </a:lnTo>
                <a:lnTo>
                  <a:pt x="4735676" y="88552"/>
                </a:lnTo>
                <a:lnTo>
                  <a:pt x="4775802" y="108414"/>
                </a:lnTo>
                <a:lnTo>
                  <a:pt x="4814834" y="130081"/>
                </a:lnTo>
                <a:lnTo>
                  <a:pt x="4852718" y="153497"/>
                </a:lnTo>
                <a:lnTo>
                  <a:pt x="4889398" y="178608"/>
                </a:lnTo>
                <a:lnTo>
                  <a:pt x="4924821" y="205360"/>
                </a:lnTo>
                <a:lnTo>
                  <a:pt x="4958932" y="233698"/>
                </a:lnTo>
                <a:lnTo>
                  <a:pt x="4991676" y="263568"/>
                </a:lnTo>
                <a:lnTo>
                  <a:pt x="5022999" y="294914"/>
                </a:lnTo>
                <a:lnTo>
                  <a:pt x="5052847" y="327683"/>
                </a:lnTo>
                <a:lnTo>
                  <a:pt x="5081164" y="361819"/>
                </a:lnTo>
                <a:lnTo>
                  <a:pt x="5107896" y="397268"/>
                </a:lnTo>
                <a:lnTo>
                  <a:pt x="5132989" y="433977"/>
                </a:lnTo>
                <a:lnTo>
                  <a:pt x="5156388" y="471889"/>
                </a:lnTo>
                <a:lnTo>
                  <a:pt x="5178038" y="510950"/>
                </a:lnTo>
                <a:lnTo>
                  <a:pt x="5197885" y="551106"/>
                </a:lnTo>
                <a:lnTo>
                  <a:pt x="5215875" y="592302"/>
                </a:lnTo>
                <a:lnTo>
                  <a:pt x="5231953" y="634484"/>
                </a:lnTo>
                <a:lnTo>
                  <a:pt x="5246063" y="677597"/>
                </a:lnTo>
                <a:lnTo>
                  <a:pt x="5258153" y="721587"/>
                </a:lnTo>
                <a:lnTo>
                  <a:pt x="5268167" y="766398"/>
                </a:lnTo>
                <a:lnTo>
                  <a:pt x="5276050" y="811977"/>
                </a:lnTo>
                <a:lnTo>
                  <a:pt x="5281749" y="858268"/>
                </a:lnTo>
                <a:lnTo>
                  <a:pt x="5285208" y="905217"/>
                </a:lnTo>
                <a:lnTo>
                  <a:pt x="5286373" y="952770"/>
                </a:lnTo>
                <a:lnTo>
                  <a:pt x="5286373" y="4466896"/>
                </a:lnTo>
                <a:lnTo>
                  <a:pt x="5285208" y="4514448"/>
                </a:lnTo>
                <a:lnTo>
                  <a:pt x="5281749" y="4561397"/>
                </a:lnTo>
                <a:lnTo>
                  <a:pt x="5276050" y="4607687"/>
                </a:lnTo>
                <a:lnTo>
                  <a:pt x="5268167" y="4653265"/>
                </a:lnTo>
                <a:lnTo>
                  <a:pt x="5258153" y="4698076"/>
                </a:lnTo>
                <a:lnTo>
                  <a:pt x="5246063" y="4742065"/>
                </a:lnTo>
                <a:lnTo>
                  <a:pt x="5231953" y="4785178"/>
                </a:lnTo>
                <a:lnTo>
                  <a:pt x="5215875" y="4827359"/>
                </a:lnTo>
                <a:lnTo>
                  <a:pt x="5197885" y="4868555"/>
                </a:lnTo>
                <a:lnTo>
                  <a:pt x="5178038" y="4908711"/>
                </a:lnTo>
                <a:lnTo>
                  <a:pt x="5156388" y="4947773"/>
                </a:lnTo>
                <a:lnTo>
                  <a:pt x="5132989" y="4985685"/>
                </a:lnTo>
                <a:lnTo>
                  <a:pt x="5107896" y="5022393"/>
                </a:lnTo>
                <a:lnTo>
                  <a:pt x="5081164" y="5057843"/>
                </a:lnTo>
                <a:lnTo>
                  <a:pt x="5052847" y="5091979"/>
                </a:lnTo>
                <a:lnTo>
                  <a:pt x="5022999" y="5124748"/>
                </a:lnTo>
                <a:lnTo>
                  <a:pt x="4991676" y="5156095"/>
                </a:lnTo>
                <a:lnTo>
                  <a:pt x="4958932" y="5185965"/>
                </a:lnTo>
                <a:lnTo>
                  <a:pt x="4924821" y="5214303"/>
                </a:lnTo>
                <a:lnTo>
                  <a:pt x="4889398" y="5241055"/>
                </a:lnTo>
                <a:lnTo>
                  <a:pt x="4852718" y="5266167"/>
                </a:lnTo>
                <a:lnTo>
                  <a:pt x="4814834" y="5289583"/>
                </a:lnTo>
                <a:lnTo>
                  <a:pt x="4775802" y="5311250"/>
                </a:lnTo>
                <a:lnTo>
                  <a:pt x="4735676" y="5331112"/>
                </a:lnTo>
                <a:lnTo>
                  <a:pt x="4694511" y="5349116"/>
                </a:lnTo>
                <a:lnTo>
                  <a:pt x="4652361" y="5365205"/>
                </a:lnTo>
                <a:lnTo>
                  <a:pt x="4609281" y="5379327"/>
                </a:lnTo>
                <a:lnTo>
                  <a:pt x="4565325" y="5391425"/>
                </a:lnTo>
                <a:lnTo>
                  <a:pt x="4520548" y="5401447"/>
                </a:lnTo>
                <a:lnTo>
                  <a:pt x="4475004" y="5409336"/>
                </a:lnTo>
                <a:lnTo>
                  <a:pt x="4428748" y="5415039"/>
                </a:lnTo>
                <a:lnTo>
                  <a:pt x="4381835" y="5418501"/>
                </a:lnTo>
                <a:lnTo>
                  <a:pt x="4334319" y="5419667"/>
                </a:lnTo>
                <a:close/>
              </a:path>
            </a:pathLst>
          </a:custGeom>
          <a:solidFill>
            <a:srgbClr val="FFFAF7"/>
          </a:solidFill>
        </p:spPr>
        <p:txBody>
          <a:bodyPr wrap="square" lIns="0" tIns="0" rIns="0" bIns="0" rtlCol="0"/>
          <a:lstStyle/>
          <a:p>
            <a:endParaRPr/>
          </a:p>
        </p:txBody>
      </p:sp>
      <p:sp>
        <p:nvSpPr>
          <p:cNvPr id="19" name="object 19"/>
          <p:cNvSpPr/>
          <p:nvPr/>
        </p:nvSpPr>
        <p:spPr>
          <a:xfrm>
            <a:off x="7243579" y="3709192"/>
            <a:ext cx="3086100" cy="876300"/>
          </a:xfrm>
          <a:custGeom>
            <a:avLst/>
            <a:gdLst/>
            <a:ahLst/>
            <a:cxnLst/>
            <a:rect l="l" t="t" r="r" b="b"/>
            <a:pathLst>
              <a:path w="3086100" h="876300">
                <a:moveTo>
                  <a:pt x="2685742" y="876297"/>
                </a:moveTo>
                <a:lnTo>
                  <a:pt x="400004" y="876297"/>
                </a:lnTo>
                <a:lnTo>
                  <a:pt x="353355" y="873602"/>
                </a:lnTo>
                <a:lnTo>
                  <a:pt x="308287" y="865718"/>
                </a:lnTo>
                <a:lnTo>
                  <a:pt x="265099" y="852946"/>
                </a:lnTo>
                <a:lnTo>
                  <a:pt x="224092" y="835586"/>
                </a:lnTo>
                <a:lnTo>
                  <a:pt x="185566" y="813937"/>
                </a:lnTo>
                <a:lnTo>
                  <a:pt x="149822" y="788302"/>
                </a:lnTo>
                <a:lnTo>
                  <a:pt x="117158" y="758981"/>
                </a:lnTo>
                <a:lnTo>
                  <a:pt x="87876" y="726273"/>
                </a:lnTo>
                <a:lnTo>
                  <a:pt x="62275" y="690480"/>
                </a:lnTo>
                <a:lnTo>
                  <a:pt x="40656" y="651902"/>
                </a:lnTo>
                <a:lnTo>
                  <a:pt x="23319" y="610840"/>
                </a:lnTo>
                <a:lnTo>
                  <a:pt x="10564" y="567593"/>
                </a:lnTo>
                <a:lnTo>
                  <a:pt x="2691" y="522464"/>
                </a:lnTo>
                <a:lnTo>
                  <a:pt x="0" y="475751"/>
                </a:lnTo>
                <a:lnTo>
                  <a:pt x="0" y="400548"/>
                </a:lnTo>
                <a:lnTo>
                  <a:pt x="2691" y="353835"/>
                </a:lnTo>
                <a:lnTo>
                  <a:pt x="10564" y="308706"/>
                </a:lnTo>
                <a:lnTo>
                  <a:pt x="23319" y="265459"/>
                </a:lnTo>
                <a:lnTo>
                  <a:pt x="40656" y="224397"/>
                </a:lnTo>
                <a:lnTo>
                  <a:pt x="62275" y="185818"/>
                </a:lnTo>
                <a:lnTo>
                  <a:pt x="87876" y="150025"/>
                </a:lnTo>
                <a:lnTo>
                  <a:pt x="117158" y="117317"/>
                </a:lnTo>
                <a:lnTo>
                  <a:pt x="149822" y="87995"/>
                </a:lnTo>
                <a:lnTo>
                  <a:pt x="185566" y="62360"/>
                </a:lnTo>
                <a:lnTo>
                  <a:pt x="224092" y="40712"/>
                </a:lnTo>
                <a:lnTo>
                  <a:pt x="265099" y="23351"/>
                </a:lnTo>
                <a:lnTo>
                  <a:pt x="308287" y="10578"/>
                </a:lnTo>
                <a:lnTo>
                  <a:pt x="353355" y="2694"/>
                </a:lnTo>
                <a:lnTo>
                  <a:pt x="400004" y="0"/>
                </a:lnTo>
                <a:lnTo>
                  <a:pt x="2685742" y="0"/>
                </a:lnTo>
                <a:lnTo>
                  <a:pt x="2732390" y="2694"/>
                </a:lnTo>
                <a:lnTo>
                  <a:pt x="2777459" y="10578"/>
                </a:lnTo>
                <a:lnTo>
                  <a:pt x="2820646" y="23351"/>
                </a:lnTo>
                <a:lnTo>
                  <a:pt x="2861653" y="40712"/>
                </a:lnTo>
                <a:lnTo>
                  <a:pt x="2900179" y="62360"/>
                </a:lnTo>
                <a:lnTo>
                  <a:pt x="2935923" y="87995"/>
                </a:lnTo>
                <a:lnTo>
                  <a:pt x="2968587" y="117317"/>
                </a:lnTo>
                <a:lnTo>
                  <a:pt x="2997869" y="150025"/>
                </a:lnTo>
                <a:lnTo>
                  <a:pt x="3023470" y="185818"/>
                </a:lnTo>
                <a:lnTo>
                  <a:pt x="3045089" y="224397"/>
                </a:lnTo>
                <a:lnTo>
                  <a:pt x="3062426" y="265459"/>
                </a:lnTo>
                <a:lnTo>
                  <a:pt x="3075181" y="308706"/>
                </a:lnTo>
                <a:lnTo>
                  <a:pt x="3083055" y="353835"/>
                </a:lnTo>
                <a:lnTo>
                  <a:pt x="3085746" y="400548"/>
                </a:lnTo>
                <a:lnTo>
                  <a:pt x="3085746" y="475751"/>
                </a:lnTo>
                <a:lnTo>
                  <a:pt x="3083055" y="522464"/>
                </a:lnTo>
                <a:lnTo>
                  <a:pt x="3075181" y="567593"/>
                </a:lnTo>
                <a:lnTo>
                  <a:pt x="3062426" y="610840"/>
                </a:lnTo>
                <a:lnTo>
                  <a:pt x="3045089" y="651902"/>
                </a:lnTo>
                <a:lnTo>
                  <a:pt x="3023470" y="690480"/>
                </a:lnTo>
                <a:lnTo>
                  <a:pt x="2997869" y="726273"/>
                </a:lnTo>
                <a:lnTo>
                  <a:pt x="2968587" y="758981"/>
                </a:lnTo>
                <a:lnTo>
                  <a:pt x="2935923" y="788302"/>
                </a:lnTo>
                <a:lnTo>
                  <a:pt x="2900179" y="813937"/>
                </a:lnTo>
                <a:lnTo>
                  <a:pt x="2861653" y="835586"/>
                </a:lnTo>
                <a:lnTo>
                  <a:pt x="2820646" y="852946"/>
                </a:lnTo>
                <a:lnTo>
                  <a:pt x="2777459" y="865718"/>
                </a:lnTo>
                <a:lnTo>
                  <a:pt x="2732390" y="873602"/>
                </a:lnTo>
                <a:lnTo>
                  <a:pt x="2685742" y="876297"/>
                </a:lnTo>
                <a:close/>
              </a:path>
            </a:pathLst>
          </a:custGeom>
          <a:solidFill>
            <a:srgbClr val="000000"/>
          </a:solidFill>
        </p:spPr>
        <p:txBody>
          <a:bodyPr wrap="square" lIns="0" tIns="0" rIns="0" bIns="0" rtlCol="0"/>
          <a:lstStyle/>
          <a:p>
            <a:endParaRPr/>
          </a:p>
        </p:txBody>
      </p:sp>
      <p:sp>
        <p:nvSpPr>
          <p:cNvPr id="20" name="object 20"/>
          <p:cNvSpPr txBox="1"/>
          <p:nvPr/>
        </p:nvSpPr>
        <p:spPr>
          <a:xfrm>
            <a:off x="8013240" y="3934522"/>
            <a:ext cx="1546860" cy="391795"/>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FFFAF7"/>
                </a:solidFill>
                <a:latin typeface="Arial"/>
                <a:cs typeface="Arial"/>
              </a:rPr>
              <a:t>Project </a:t>
            </a:r>
            <a:r>
              <a:rPr sz="2400" b="1" spc="590" dirty="0">
                <a:solidFill>
                  <a:srgbClr val="FFFAF7"/>
                </a:solidFill>
                <a:latin typeface="Arial"/>
                <a:cs typeface="Arial"/>
              </a:rPr>
              <a:t>-</a:t>
            </a:r>
            <a:r>
              <a:rPr sz="2400" b="1" spc="-470" dirty="0">
                <a:solidFill>
                  <a:srgbClr val="FFFAF7"/>
                </a:solidFill>
                <a:latin typeface="Arial"/>
                <a:cs typeface="Arial"/>
              </a:rPr>
              <a:t> </a:t>
            </a:r>
            <a:r>
              <a:rPr sz="2400" b="1" spc="-434" dirty="0">
                <a:solidFill>
                  <a:srgbClr val="FFFAF7"/>
                </a:solidFill>
                <a:latin typeface="Arial"/>
                <a:cs typeface="Arial"/>
              </a:rPr>
              <a:t>1</a:t>
            </a:r>
            <a:endParaRPr sz="2400">
              <a:latin typeface="Arial"/>
              <a:cs typeface="Arial"/>
            </a:endParaRPr>
          </a:p>
        </p:txBody>
      </p:sp>
      <p:sp>
        <p:nvSpPr>
          <p:cNvPr id="21" name="object 21"/>
          <p:cNvSpPr txBox="1">
            <a:spLocks noGrp="1"/>
          </p:cNvSpPr>
          <p:nvPr>
            <p:ph type="title"/>
          </p:nvPr>
        </p:nvSpPr>
        <p:spPr>
          <a:xfrm>
            <a:off x="735535" y="1456449"/>
            <a:ext cx="9858375" cy="1244600"/>
          </a:xfrm>
          <a:prstGeom prst="rect">
            <a:avLst/>
          </a:prstGeom>
        </p:spPr>
        <p:txBody>
          <a:bodyPr vert="horz" wrap="square" lIns="0" tIns="12700" rIns="0" bIns="0" rtlCol="0">
            <a:spAutoFit/>
          </a:bodyPr>
          <a:lstStyle/>
          <a:p>
            <a:pPr marL="12700">
              <a:lnSpc>
                <a:spcPct val="100000"/>
              </a:lnSpc>
              <a:spcBef>
                <a:spcPts val="100"/>
              </a:spcBef>
            </a:pPr>
            <a:r>
              <a:rPr sz="8000" spc="365" dirty="0">
                <a:solidFill>
                  <a:srgbClr val="181818"/>
                </a:solidFill>
              </a:rPr>
              <a:t>Internship</a:t>
            </a:r>
            <a:r>
              <a:rPr sz="8000" spc="-580" dirty="0">
                <a:solidFill>
                  <a:srgbClr val="181818"/>
                </a:solidFill>
              </a:rPr>
              <a:t> </a:t>
            </a:r>
            <a:r>
              <a:rPr sz="8000" spc="215" dirty="0">
                <a:solidFill>
                  <a:srgbClr val="181818"/>
                </a:solidFill>
              </a:rPr>
              <a:t>Projects</a:t>
            </a:r>
            <a:endParaRPr sz="8000" dirty="0"/>
          </a:p>
        </p:txBody>
      </p:sp>
      <p:sp>
        <p:nvSpPr>
          <p:cNvPr id="22" name="object 22"/>
          <p:cNvSpPr txBox="1"/>
          <p:nvPr/>
        </p:nvSpPr>
        <p:spPr>
          <a:xfrm>
            <a:off x="6509176" y="7592787"/>
            <a:ext cx="4935651" cy="1687641"/>
          </a:xfrm>
          <a:prstGeom prst="rect">
            <a:avLst/>
          </a:prstGeom>
        </p:spPr>
        <p:txBody>
          <a:bodyPr vert="horz" wrap="square" lIns="0" tIns="12700" rIns="0" bIns="0" rtlCol="0">
            <a:spAutoFit/>
          </a:bodyPr>
          <a:lstStyle/>
          <a:p>
            <a:pPr marR="97790" algn="ctr">
              <a:spcBef>
                <a:spcPts val="100"/>
              </a:spcBef>
            </a:pPr>
            <a:r>
              <a:rPr lang="en-US" sz="4000" b="1" dirty="0" smtClean="0"/>
              <a:t>Office Management System</a:t>
            </a:r>
          </a:p>
          <a:p>
            <a:pPr marR="97790" algn="ctr">
              <a:lnSpc>
                <a:spcPct val="100000"/>
              </a:lnSpc>
              <a:spcBef>
                <a:spcPts val="100"/>
              </a:spcBef>
            </a:pPr>
            <a:endParaRPr sz="2800" dirty="0">
              <a:latin typeface="Verdana"/>
              <a:cs typeface="Verdana"/>
            </a:endParaRPr>
          </a:p>
        </p:txBody>
      </p:sp>
      <p:grpSp>
        <p:nvGrpSpPr>
          <p:cNvPr id="27" name="object 27"/>
          <p:cNvGrpSpPr/>
          <p:nvPr/>
        </p:nvGrpSpPr>
        <p:grpSpPr>
          <a:xfrm>
            <a:off x="15222351" y="2069"/>
            <a:ext cx="3061335" cy="3054985"/>
            <a:chOff x="15222351" y="2069"/>
            <a:chExt cx="3061335" cy="3054985"/>
          </a:xfrm>
        </p:grpSpPr>
        <p:sp>
          <p:nvSpPr>
            <p:cNvPr id="28" name="object 28"/>
            <p:cNvSpPr/>
            <p:nvPr/>
          </p:nvSpPr>
          <p:spPr>
            <a:xfrm>
              <a:off x="15222351" y="2069"/>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sp>
          <p:nvSpPr>
            <p:cNvPr id="29" name="object 29"/>
            <p:cNvSpPr/>
            <p:nvPr/>
          </p:nvSpPr>
          <p:spPr>
            <a:xfrm>
              <a:off x="15988771" y="766218"/>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ADA79"/>
            </a:solidFill>
          </p:spPr>
          <p:txBody>
            <a:bodyPr wrap="square" lIns="0" tIns="0" rIns="0" bIns="0" rtlCol="0"/>
            <a:lstStyle/>
            <a:p>
              <a:endParaRPr/>
            </a:p>
          </p:txBody>
        </p:sp>
        <p:sp>
          <p:nvSpPr>
            <p:cNvPr id="30" name="object 30"/>
            <p:cNvSpPr/>
            <p:nvPr/>
          </p:nvSpPr>
          <p:spPr>
            <a:xfrm>
              <a:off x="16755190" y="1530360"/>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EFC136"/>
            </a:solidFill>
          </p:spPr>
          <p:txBody>
            <a:bodyPr wrap="square" lIns="0" tIns="0" rIns="0" bIns="0" rtlCol="0"/>
            <a:lstStyle/>
            <a:p>
              <a:endParaRPr/>
            </a:p>
          </p:txBody>
        </p:sp>
        <p:sp>
          <p:nvSpPr>
            <p:cNvPr id="31" name="object 31"/>
            <p:cNvSpPr/>
            <p:nvPr/>
          </p:nvSpPr>
          <p:spPr>
            <a:xfrm>
              <a:off x="17521610" y="2294503"/>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sp>
          <p:nvSpPr>
            <p:cNvPr id="32" name="object 32"/>
            <p:cNvSpPr/>
            <p:nvPr/>
          </p:nvSpPr>
          <p:spPr>
            <a:xfrm>
              <a:off x="17521610" y="766218"/>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FCC4D"/>
            </a:solidFill>
          </p:spPr>
          <p:txBody>
            <a:bodyPr wrap="square" lIns="0" tIns="0" rIns="0" bIns="0" rtlCol="0"/>
            <a:lstStyle/>
            <a:p>
              <a:endParaRPr/>
            </a:p>
          </p:txBody>
        </p:sp>
        <p:sp>
          <p:nvSpPr>
            <p:cNvPr id="33" name="object 33"/>
            <p:cNvSpPr/>
            <p:nvPr/>
          </p:nvSpPr>
          <p:spPr>
            <a:xfrm>
              <a:off x="16755190" y="2069"/>
              <a:ext cx="762000" cy="762000"/>
            </a:xfrm>
            <a:custGeom>
              <a:avLst/>
              <a:gdLst/>
              <a:ahLst/>
              <a:cxnLst/>
              <a:rect l="l" t="t" r="r" b="b"/>
              <a:pathLst>
                <a:path w="762000" h="762000">
                  <a:moveTo>
                    <a:pt x="762000" y="0"/>
                  </a:moveTo>
                  <a:lnTo>
                    <a:pt x="762000" y="762000"/>
                  </a:lnTo>
                  <a:lnTo>
                    <a:pt x="0" y="762000"/>
                  </a:lnTo>
                  <a:lnTo>
                    <a:pt x="0" y="0"/>
                  </a:lnTo>
                  <a:lnTo>
                    <a:pt x="762000" y="0"/>
                  </a:lnTo>
                  <a:close/>
                </a:path>
              </a:pathLst>
            </a:custGeom>
            <a:solidFill>
              <a:srgbClr val="F4F4F4"/>
            </a:solidFill>
          </p:spPr>
          <p:txBody>
            <a:bodyPr wrap="square" lIns="0" tIns="0" rIns="0" bIns="0" rtlCol="0"/>
            <a:lstStyle/>
            <a:p>
              <a:endParaRPr/>
            </a:p>
          </p:txBody>
        </p:sp>
      </p:grpSp>
      <p:pic>
        <p:nvPicPr>
          <p:cNvPr id="42" name="Picture 41"/>
          <p:cNvPicPr>
            <a:picLocks noChangeAspect="1"/>
          </p:cNvPicPr>
          <p:nvPr/>
        </p:nvPicPr>
        <p:blipFill>
          <a:blip r:embed="rId2"/>
          <a:stretch>
            <a:fillRect/>
          </a:stretch>
        </p:blipFill>
        <p:spPr>
          <a:xfrm>
            <a:off x="7391400" y="4702258"/>
            <a:ext cx="2724530" cy="2657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0" y="-190500"/>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52836" y="555656"/>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sz="5500" spc="-994" dirty="0">
                <a:solidFill>
                  <a:srgbClr val="181818"/>
                </a:solidFill>
              </a:rPr>
              <a:t>1</a:t>
            </a:r>
            <a:endParaRPr sz="5500"/>
          </a:p>
        </p:txBody>
      </p:sp>
      <p:sp>
        <p:nvSpPr>
          <p:cNvPr id="13" name="object 13"/>
          <p:cNvSpPr/>
          <p:nvPr/>
        </p:nvSpPr>
        <p:spPr>
          <a:xfrm>
            <a:off x="1117855" y="3784063"/>
            <a:ext cx="5667372" cy="51337"/>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1671918"/>
            <a:ext cx="8589748" cy="1859483"/>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6000" dirty="0" smtClean="0">
                <a:latin typeface="Arial"/>
                <a:cs typeface="Arial"/>
              </a:rPr>
              <a:t>Office Management System</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7" name="TextBox 16"/>
          <p:cNvSpPr txBox="1"/>
          <p:nvPr/>
        </p:nvSpPr>
        <p:spPr>
          <a:xfrm>
            <a:off x="599058" y="4229100"/>
            <a:ext cx="6477000" cy="5601533"/>
          </a:xfrm>
          <a:prstGeom prst="rect">
            <a:avLst/>
          </a:prstGeom>
          <a:noFill/>
        </p:spPr>
        <p:txBody>
          <a:bodyPr wrap="square" rtlCol="0">
            <a:spAutoFit/>
          </a:bodyPr>
          <a:lstStyle/>
          <a:p>
            <a:r>
              <a:rPr lang="en-US" sz="2800" b="1" dirty="0" smtClean="0"/>
              <a:t>Motivation-</a:t>
            </a:r>
          </a:p>
          <a:p>
            <a:endParaRPr lang="en-US" dirty="0" smtClean="0"/>
          </a:p>
          <a:p>
            <a:pPr marL="285750" indent="-285750">
              <a:buFont typeface="Arial" panose="020B0604020202020204" pitchFamily="34" charset="0"/>
              <a:buChar char="•"/>
            </a:pPr>
            <a:r>
              <a:rPr lang="en-US" sz="2200" dirty="0"/>
              <a:t>Manual handling of employee information and general office tasks poses a number of challenges. </a:t>
            </a:r>
            <a:endParaRPr lang="en-US" sz="2200" dirty="0" smtClean="0"/>
          </a:p>
          <a:p>
            <a:pPr marL="285750" indent="-285750">
              <a:buFont typeface="Arial" panose="020B0604020202020204" pitchFamily="34" charset="0"/>
              <a:buChar char="•"/>
            </a:pPr>
            <a:r>
              <a:rPr lang="en-US" sz="2200" dirty="0" smtClean="0"/>
              <a:t>This </a:t>
            </a:r>
            <a:r>
              <a:rPr lang="en-US" sz="2200" dirty="0"/>
              <a:t>is evident in procedures such as </a:t>
            </a:r>
            <a:r>
              <a:rPr lang="en-US" sz="2200" dirty="0" smtClean="0"/>
              <a:t>details </a:t>
            </a:r>
            <a:r>
              <a:rPr lang="en-US" sz="2200" dirty="0"/>
              <a:t>management where an employee is required to fill in a form which may take several weeks or months to be approved. </a:t>
            </a:r>
            <a:endParaRPr lang="en-US" sz="2200" dirty="0" smtClean="0"/>
          </a:p>
          <a:p>
            <a:pPr marL="285750" indent="-285750">
              <a:buFont typeface="Arial" panose="020B0604020202020204" pitchFamily="34" charset="0"/>
              <a:buChar char="•"/>
            </a:pPr>
            <a:r>
              <a:rPr lang="en-US" sz="2200" dirty="0" smtClean="0"/>
              <a:t>The </a:t>
            </a:r>
            <a:r>
              <a:rPr lang="en-US" sz="2200" dirty="0"/>
              <a:t>Project details, progress tracking, tasks handling, attendance and notification management etc. is not an easy task to maintain and track. The use of paper work in handling some of these processes could lead to human error, papers may end up in the wrong hands and not forgetting the fact that this is time consuming. </a:t>
            </a:r>
            <a:endParaRPr lang="en-US" sz="2200" dirty="0" smtClean="0"/>
          </a:p>
          <a:p>
            <a:pPr marL="285750" indent="-285750">
              <a:buFont typeface="Arial" panose="020B0604020202020204" pitchFamily="34" charset="0"/>
              <a:buChar char="•"/>
            </a:pPr>
            <a:r>
              <a:rPr lang="en-US" sz="2200" dirty="0" smtClean="0"/>
              <a:t>A </a:t>
            </a:r>
            <a:r>
              <a:rPr lang="en-US" sz="2200" dirty="0"/>
              <a:t>number of current systems lack employee self-service. </a:t>
            </a:r>
          </a:p>
        </p:txBody>
      </p:sp>
      <p:pic>
        <p:nvPicPr>
          <p:cNvPr id="18" name="Picture 17"/>
          <p:cNvPicPr/>
          <p:nvPr/>
        </p:nvPicPr>
        <p:blipFill>
          <a:blip r:embed="rId2"/>
          <a:stretch>
            <a:fillRect/>
          </a:stretch>
        </p:blipFill>
        <p:spPr>
          <a:xfrm>
            <a:off x="8796656" y="190501"/>
            <a:ext cx="9186543" cy="5334000"/>
          </a:xfrm>
          <a:prstGeom prst="rect">
            <a:avLst/>
          </a:prstGeom>
        </p:spPr>
      </p:pic>
      <p:pic>
        <p:nvPicPr>
          <p:cNvPr id="19" name="Picture 18"/>
          <p:cNvPicPr/>
          <p:nvPr/>
        </p:nvPicPr>
        <p:blipFill>
          <a:blip r:embed="rId3"/>
          <a:stretch>
            <a:fillRect/>
          </a:stretch>
        </p:blipFill>
        <p:spPr>
          <a:xfrm>
            <a:off x="8812163" y="5761700"/>
            <a:ext cx="9171035" cy="418240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42899"/>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0" y="11425"/>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52836" y="555656"/>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sz="5500" spc="-994" dirty="0">
                <a:solidFill>
                  <a:srgbClr val="181818"/>
                </a:solidFill>
              </a:rPr>
              <a:t>1</a:t>
            </a:r>
            <a:endParaRPr sz="5500"/>
          </a:p>
        </p:txBody>
      </p:sp>
      <p:sp>
        <p:nvSpPr>
          <p:cNvPr id="13" name="object 13"/>
          <p:cNvSpPr/>
          <p:nvPr/>
        </p:nvSpPr>
        <p:spPr>
          <a:xfrm>
            <a:off x="1358215" y="2423406"/>
            <a:ext cx="5667372" cy="51337"/>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1671918"/>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Features-</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7" name="TextBox 16"/>
          <p:cNvSpPr txBox="1"/>
          <p:nvPr/>
        </p:nvSpPr>
        <p:spPr>
          <a:xfrm>
            <a:off x="318955" y="2830275"/>
            <a:ext cx="7859026" cy="7294305"/>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t>The </a:t>
            </a:r>
            <a:r>
              <a:rPr lang="en-US" sz="3600" dirty="0"/>
              <a:t>focused objective of “Office Management System” is designing a scheduling system for a work </a:t>
            </a:r>
            <a:r>
              <a:rPr lang="en-US" sz="3600" dirty="0" err="1"/>
              <a:t>centre</a:t>
            </a:r>
            <a:r>
              <a:rPr lang="en-US" sz="3600" dirty="0"/>
              <a:t>. </a:t>
            </a:r>
            <a:r>
              <a:rPr lang="en-US" sz="3600" dirty="0" smtClean="0"/>
              <a:t> </a:t>
            </a:r>
          </a:p>
          <a:p>
            <a:pPr marL="457200" indent="-457200">
              <a:buFont typeface="Arial" panose="020B0604020202020204" pitchFamily="34" charset="0"/>
              <a:buChar char="•"/>
            </a:pPr>
            <a:r>
              <a:rPr lang="en-US" sz="3600" dirty="0" smtClean="0"/>
              <a:t>Proper Login/ Signup Authentication for Super admin,  Registered company admin and the Employee</a:t>
            </a:r>
            <a:endParaRPr lang="en-US" sz="3600" dirty="0"/>
          </a:p>
          <a:p>
            <a:pPr marL="457200" indent="-457200">
              <a:buFont typeface="Arial" panose="020B0604020202020204" pitchFamily="34" charset="0"/>
              <a:buChar char="•"/>
            </a:pPr>
            <a:r>
              <a:rPr lang="en-US" sz="3600" dirty="0" smtClean="0"/>
              <a:t>It </a:t>
            </a:r>
            <a:r>
              <a:rPr lang="en-US" sz="3600" dirty="0"/>
              <a:t>is a distributed application, developed to maintain the details of employees working in any organization. </a:t>
            </a:r>
            <a:endParaRPr lang="en-US" sz="3600" dirty="0" smtClean="0"/>
          </a:p>
          <a:p>
            <a:pPr marL="457200" indent="-457200">
              <a:buFont typeface="Arial" panose="020B0604020202020204" pitchFamily="34" charset="0"/>
              <a:buChar char="•"/>
            </a:pPr>
            <a:r>
              <a:rPr lang="en-US" sz="3600" dirty="0" smtClean="0"/>
              <a:t>It </a:t>
            </a:r>
            <a:r>
              <a:rPr lang="en-US" sz="3600" dirty="0"/>
              <a:t>maintains the information about the personal details of their employees</a:t>
            </a:r>
            <a:r>
              <a:rPr lang="en-US" sz="3600" dirty="0" smtClean="0"/>
              <a:t>.</a:t>
            </a:r>
          </a:p>
          <a:p>
            <a:pPr marL="457200" indent="-457200">
              <a:buFont typeface="Arial" panose="020B0604020202020204" pitchFamily="34" charset="0"/>
              <a:buChar char="•"/>
            </a:pPr>
            <a:r>
              <a:rPr lang="en-US" sz="3600" dirty="0" smtClean="0"/>
              <a:t>It handles different departments in the office.</a:t>
            </a:r>
          </a:p>
        </p:txBody>
      </p:sp>
      <p:sp>
        <p:nvSpPr>
          <p:cNvPr id="20" name="TextBox 19"/>
          <p:cNvSpPr txBox="1"/>
          <p:nvPr/>
        </p:nvSpPr>
        <p:spPr>
          <a:xfrm>
            <a:off x="9244794" y="495300"/>
            <a:ext cx="7859026" cy="9202519"/>
          </a:xfrm>
          <a:prstGeom prst="rect">
            <a:avLst/>
          </a:prstGeom>
          <a:noFill/>
        </p:spPr>
        <p:txBody>
          <a:bodyPr wrap="square" rtlCol="0">
            <a:spAutoFit/>
          </a:bodyPr>
          <a:lstStyle/>
          <a:p>
            <a:pPr marL="457200" indent="-457200">
              <a:buFont typeface="Arial" panose="020B0604020202020204" pitchFamily="34" charset="0"/>
              <a:buChar char="•"/>
            </a:pPr>
            <a:r>
              <a:rPr lang="en-US" sz="3700" dirty="0" smtClean="0">
                <a:solidFill>
                  <a:schemeClr val="bg1"/>
                </a:solidFill>
              </a:rPr>
              <a:t>It handles all the office related work such as attendance management. </a:t>
            </a:r>
          </a:p>
          <a:p>
            <a:pPr marL="457200" indent="-457200">
              <a:buFont typeface="Arial" panose="020B0604020202020204" pitchFamily="34" charset="0"/>
              <a:buChar char="•"/>
            </a:pPr>
            <a:r>
              <a:rPr lang="en-US" sz="3700" dirty="0" smtClean="0">
                <a:solidFill>
                  <a:schemeClr val="bg1"/>
                </a:solidFill>
              </a:rPr>
              <a:t>Project and its task as well as team management Notifications management </a:t>
            </a:r>
          </a:p>
          <a:p>
            <a:pPr marL="457200" indent="-457200">
              <a:buFont typeface="Arial" panose="020B0604020202020204" pitchFamily="34" charset="0"/>
              <a:buChar char="•"/>
            </a:pPr>
            <a:r>
              <a:rPr lang="en-US" sz="3700" dirty="0" smtClean="0">
                <a:solidFill>
                  <a:schemeClr val="bg1"/>
                </a:solidFill>
              </a:rPr>
              <a:t>Task Progress tracking  </a:t>
            </a:r>
          </a:p>
          <a:p>
            <a:pPr marL="457200" indent="-457200">
              <a:buFont typeface="Arial" panose="020B0604020202020204" pitchFamily="34" charset="0"/>
              <a:buChar char="•"/>
            </a:pPr>
            <a:r>
              <a:rPr lang="en-US" sz="3700" dirty="0" smtClean="0">
                <a:solidFill>
                  <a:schemeClr val="bg1"/>
                </a:solidFill>
              </a:rPr>
              <a:t>It has the subscription </a:t>
            </a:r>
            <a:r>
              <a:rPr lang="en-US" sz="3700" dirty="0" err="1" smtClean="0">
                <a:solidFill>
                  <a:schemeClr val="bg1"/>
                </a:solidFill>
              </a:rPr>
              <a:t>facilitys</a:t>
            </a:r>
            <a:r>
              <a:rPr lang="en-US" sz="3700" dirty="0" smtClean="0">
                <a:solidFill>
                  <a:schemeClr val="bg1"/>
                </a:solidFill>
              </a:rPr>
              <a:t> that different companies can </a:t>
            </a:r>
            <a:r>
              <a:rPr lang="en-US" sz="3700" dirty="0" err="1" smtClean="0">
                <a:solidFill>
                  <a:schemeClr val="bg1"/>
                </a:solidFill>
              </a:rPr>
              <a:t>resgister</a:t>
            </a:r>
            <a:r>
              <a:rPr lang="en-US" sz="3700" dirty="0" smtClean="0">
                <a:solidFill>
                  <a:schemeClr val="bg1"/>
                </a:solidFill>
              </a:rPr>
              <a:t> and purchase plan (free/premium etc.) as per their requirement. </a:t>
            </a:r>
          </a:p>
          <a:p>
            <a:pPr marL="457200" indent="-457200">
              <a:buFont typeface="Arial" panose="020B0604020202020204" pitchFamily="34" charset="0"/>
              <a:buChar char="•"/>
            </a:pPr>
            <a:r>
              <a:rPr lang="en-US" sz="3700" dirty="0" smtClean="0">
                <a:solidFill>
                  <a:schemeClr val="bg1"/>
                </a:solidFill>
              </a:rPr>
              <a:t>Companies dashboard will be dynamically updated with only those features which are included in the plan.</a:t>
            </a:r>
          </a:p>
          <a:p>
            <a:pPr marL="457200" indent="-457200">
              <a:buFont typeface="Arial" panose="020B0604020202020204" pitchFamily="34" charset="0"/>
              <a:buChar char="•"/>
            </a:pPr>
            <a:r>
              <a:rPr lang="en-US" sz="3700" dirty="0" smtClean="0">
                <a:solidFill>
                  <a:schemeClr val="bg1"/>
                </a:solidFill>
              </a:rPr>
              <a:t>Payment can be done through stripe payment gateway integrated and many more.</a:t>
            </a:r>
            <a:endParaRPr lang="en-US" sz="3700" dirty="0">
              <a:solidFill>
                <a:schemeClr val="bg1"/>
              </a:solidFill>
            </a:endParaRPr>
          </a:p>
        </p:txBody>
      </p:sp>
    </p:spTree>
    <p:extLst>
      <p:ext uri="{BB962C8B-B14F-4D97-AF65-F5344CB8AC3E}">
        <p14:creationId xmlns:p14="http://schemas.microsoft.com/office/powerpoint/2010/main" val="277163480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0" y="-393700"/>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52836" y="555656"/>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sz="5500" spc="-994" dirty="0">
                <a:solidFill>
                  <a:srgbClr val="181818"/>
                </a:solidFill>
              </a:rPr>
              <a:t>1</a:t>
            </a:r>
            <a:endParaRPr sz="5500"/>
          </a:p>
        </p:txBody>
      </p:sp>
      <p:sp>
        <p:nvSpPr>
          <p:cNvPr id="13" name="object 13"/>
          <p:cNvSpPr/>
          <p:nvPr/>
        </p:nvSpPr>
        <p:spPr>
          <a:xfrm>
            <a:off x="1358215" y="2423406"/>
            <a:ext cx="5667372" cy="51337"/>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1671918"/>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Dashboards</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7" name="TextBox 16"/>
          <p:cNvSpPr txBox="1"/>
          <p:nvPr/>
        </p:nvSpPr>
        <p:spPr>
          <a:xfrm>
            <a:off x="318955" y="3073721"/>
            <a:ext cx="7859026" cy="6186309"/>
          </a:xfrm>
          <a:prstGeom prst="rect">
            <a:avLst/>
          </a:prstGeom>
          <a:noFill/>
        </p:spPr>
        <p:txBody>
          <a:bodyPr wrap="square" rtlCol="0">
            <a:spAutoFit/>
          </a:bodyPr>
          <a:lstStyle/>
          <a:p>
            <a:r>
              <a:rPr lang="en-US" sz="3600" dirty="0" smtClean="0"/>
              <a:t>3 main dashboards are setups are there:</a:t>
            </a:r>
          </a:p>
          <a:p>
            <a:r>
              <a:rPr lang="en-US" sz="3600" dirty="0" smtClean="0"/>
              <a:t> </a:t>
            </a:r>
          </a:p>
          <a:p>
            <a:pPr marL="742950" indent="-742950">
              <a:buAutoNum type="arabicParenR"/>
            </a:pPr>
            <a:r>
              <a:rPr lang="en-US" sz="3600" dirty="0" smtClean="0"/>
              <a:t>Super Admin Developer- Here, we have access to all the information about all the companies registered on the platform. Registered company management can be done here dynamically. Can create &amp; manage multiple subscription plans with several features and employee limits, stripe payment gateway is integrated. </a:t>
            </a:r>
          </a:p>
        </p:txBody>
      </p:sp>
      <p:sp>
        <p:nvSpPr>
          <p:cNvPr id="20" name="TextBox 19"/>
          <p:cNvSpPr txBox="1"/>
          <p:nvPr/>
        </p:nvSpPr>
        <p:spPr>
          <a:xfrm>
            <a:off x="9317674" y="676776"/>
            <a:ext cx="7859026" cy="8956298"/>
          </a:xfrm>
          <a:prstGeom prst="rect">
            <a:avLst/>
          </a:prstGeom>
          <a:noFill/>
        </p:spPr>
        <p:txBody>
          <a:bodyPr wrap="square" rtlCol="0">
            <a:spAutoFit/>
          </a:bodyPr>
          <a:lstStyle/>
          <a:p>
            <a:r>
              <a:rPr lang="en-US" sz="3600" dirty="0" smtClean="0">
                <a:solidFill>
                  <a:schemeClr val="bg1"/>
                </a:solidFill>
              </a:rPr>
              <a:t>2) Company Admin- Can be accessed after sign up by taking subscription plan. All the employees details, multiple departments, salaries, promotions, attendance reports and notifications can be managed. Can add &amp; manage all the projects along with teams. Assigning of tasks to project team members and their progress tracking can be done easily. </a:t>
            </a:r>
          </a:p>
          <a:p>
            <a:endParaRPr lang="en-US" sz="3600" dirty="0" smtClean="0">
              <a:solidFill>
                <a:schemeClr val="bg1"/>
              </a:solidFill>
            </a:endParaRPr>
          </a:p>
          <a:p>
            <a:r>
              <a:rPr lang="en-US" sz="3600" dirty="0" smtClean="0">
                <a:solidFill>
                  <a:schemeClr val="bg1"/>
                </a:solidFill>
              </a:rPr>
              <a:t>3) Employee Dashboard- Here, company wise employee can update their profile details, Can mark attendance &amp; apply for leave. Can manage their assigned project tasks along with updating of its progress.</a:t>
            </a:r>
          </a:p>
          <a:p>
            <a:pPr marL="457200" indent="-457200">
              <a:buFont typeface="Arial" panose="020B0604020202020204" pitchFamily="34" charset="0"/>
              <a:buChar char="•"/>
            </a:pPr>
            <a:endParaRPr lang="en-US" sz="3600" dirty="0">
              <a:solidFill>
                <a:schemeClr val="bg1"/>
              </a:solidFill>
            </a:endParaRPr>
          </a:p>
        </p:txBody>
      </p:sp>
    </p:spTree>
    <p:extLst>
      <p:ext uri="{BB962C8B-B14F-4D97-AF65-F5344CB8AC3E}">
        <p14:creationId xmlns:p14="http://schemas.microsoft.com/office/powerpoint/2010/main" val="242771864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endParaRPr/>
          </a:p>
        </p:txBody>
      </p:sp>
      <p:grpSp>
        <p:nvGrpSpPr>
          <p:cNvPr id="3" name="object 3"/>
          <p:cNvGrpSpPr/>
          <p:nvPr/>
        </p:nvGrpSpPr>
        <p:grpSpPr>
          <a:xfrm>
            <a:off x="-12700" y="11425"/>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36443" y="77544"/>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sz="5500" spc="-994" dirty="0">
                <a:solidFill>
                  <a:srgbClr val="181818"/>
                </a:solidFill>
              </a:rPr>
              <a:t>1</a:t>
            </a:r>
            <a:endParaRPr sz="5500" dirty="0"/>
          </a:p>
        </p:txBody>
      </p:sp>
      <p:sp>
        <p:nvSpPr>
          <p:cNvPr id="13" name="object 13"/>
          <p:cNvSpPr/>
          <p:nvPr/>
        </p:nvSpPr>
        <p:spPr>
          <a:xfrm flipV="1">
            <a:off x="1406526" y="1705852"/>
            <a:ext cx="5667372" cy="45719"/>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865669"/>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Screenshots</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pic>
        <p:nvPicPr>
          <p:cNvPr id="18" name="Picture 17"/>
          <p:cNvPicPr/>
          <p:nvPr/>
        </p:nvPicPr>
        <p:blipFill>
          <a:blip r:embed="rId2"/>
          <a:stretch>
            <a:fillRect/>
          </a:stretch>
        </p:blipFill>
        <p:spPr>
          <a:xfrm>
            <a:off x="294740" y="2015200"/>
            <a:ext cx="7685408" cy="4059671"/>
          </a:xfrm>
          <a:prstGeom prst="rect">
            <a:avLst/>
          </a:prstGeom>
        </p:spPr>
      </p:pic>
      <p:pic>
        <p:nvPicPr>
          <p:cNvPr id="19" name="Picture 18"/>
          <p:cNvPicPr/>
          <p:nvPr/>
        </p:nvPicPr>
        <p:blipFill>
          <a:blip r:embed="rId3"/>
          <a:stretch>
            <a:fillRect/>
          </a:stretch>
        </p:blipFill>
        <p:spPr>
          <a:xfrm>
            <a:off x="294740" y="6338500"/>
            <a:ext cx="7685408" cy="3956297"/>
          </a:xfrm>
          <a:prstGeom prst="rect">
            <a:avLst/>
          </a:prstGeom>
        </p:spPr>
      </p:pic>
      <p:pic>
        <p:nvPicPr>
          <p:cNvPr id="21" name="Picture 20"/>
          <p:cNvPicPr/>
          <p:nvPr/>
        </p:nvPicPr>
        <p:blipFill>
          <a:blip r:embed="rId4"/>
          <a:stretch>
            <a:fillRect/>
          </a:stretch>
        </p:blipFill>
        <p:spPr>
          <a:xfrm>
            <a:off x="8991600" y="311494"/>
            <a:ext cx="8610600" cy="4984405"/>
          </a:xfrm>
          <a:prstGeom prst="rect">
            <a:avLst/>
          </a:prstGeom>
        </p:spPr>
      </p:pic>
      <p:pic>
        <p:nvPicPr>
          <p:cNvPr id="22" name="Picture 21"/>
          <p:cNvPicPr/>
          <p:nvPr/>
        </p:nvPicPr>
        <p:blipFill>
          <a:blip r:embed="rId5"/>
          <a:stretch>
            <a:fillRect/>
          </a:stretch>
        </p:blipFill>
        <p:spPr>
          <a:xfrm>
            <a:off x="8971331" y="5354669"/>
            <a:ext cx="8618170" cy="4564031"/>
          </a:xfrm>
          <a:prstGeom prst="rect">
            <a:avLst/>
          </a:prstGeom>
        </p:spPr>
      </p:pic>
    </p:spTree>
    <p:extLst>
      <p:ext uri="{BB962C8B-B14F-4D97-AF65-F5344CB8AC3E}">
        <p14:creationId xmlns:p14="http://schemas.microsoft.com/office/powerpoint/2010/main" val="364969185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05825" y="0"/>
            <a:ext cx="9782175" cy="10287000"/>
          </a:xfrm>
          <a:custGeom>
            <a:avLst/>
            <a:gdLst/>
            <a:ahLst/>
            <a:cxnLst/>
            <a:rect l="l" t="t" r="r" b="b"/>
            <a:pathLst>
              <a:path w="9782175" h="10287000">
                <a:moveTo>
                  <a:pt x="0" y="10287000"/>
                </a:moveTo>
                <a:lnTo>
                  <a:pt x="9782175" y="10287000"/>
                </a:lnTo>
                <a:lnTo>
                  <a:pt x="9782175" y="0"/>
                </a:lnTo>
                <a:lnTo>
                  <a:pt x="0" y="0"/>
                </a:lnTo>
                <a:lnTo>
                  <a:pt x="0" y="10287000"/>
                </a:lnTo>
                <a:close/>
              </a:path>
            </a:pathLst>
          </a:custGeom>
          <a:solidFill>
            <a:srgbClr val="181818"/>
          </a:solidFill>
        </p:spPr>
        <p:txBody>
          <a:bodyPr wrap="square" lIns="0" tIns="0" rIns="0" bIns="0" rtlCol="0"/>
          <a:lstStyle/>
          <a:p>
            <a:r>
              <a:rPr lang="en-US" sz="4800" b="1" dirty="0" smtClean="0">
                <a:solidFill>
                  <a:schemeClr val="bg1"/>
                </a:solidFill>
              </a:rPr>
              <a:t>       </a:t>
            </a:r>
          </a:p>
          <a:p>
            <a:endParaRPr lang="en-US" sz="4800" b="1" dirty="0">
              <a:solidFill>
                <a:schemeClr val="bg1"/>
              </a:solidFill>
            </a:endParaRPr>
          </a:p>
          <a:p>
            <a:endParaRPr lang="en-US" sz="4800" b="1" dirty="0" smtClean="0">
              <a:solidFill>
                <a:schemeClr val="bg1"/>
              </a:solidFill>
            </a:endParaRPr>
          </a:p>
          <a:p>
            <a:r>
              <a:rPr lang="en-US" sz="4800" b="1" dirty="0" smtClean="0">
                <a:solidFill>
                  <a:schemeClr val="bg1"/>
                </a:solidFill>
              </a:rPr>
              <a:t>    Database-</a:t>
            </a:r>
          </a:p>
          <a:p>
            <a:endParaRPr lang="en-US" sz="4800" dirty="0" smtClean="0">
              <a:solidFill>
                <a:schemeClr val="bg1"/>
              </a:solidFill>
            </a:endParaRPr>
          </a:p>
          <a:p>
            <a:pPr marL="285750" indent="-285750">
              <a:buFont typeface="Arial" panose="020B0604020202020204" pitchFamily="34" charset="0"/>
              <a:buChar char="•"/>
            </a:pPr>
            <a:r>
              <a:rPr lang="en-US" sz="4800" dirty="0" smtClean="0">
                <a:solidFill>
                  <a:schemeClr val="bg1"/>
                </a:solidFill>
              </a:rPr>
              <a:t>    </a:t>
            </a:r>
            <a:r>
              <a:rPr lang="en-US" sz="4800" dirty="0" err="1" smtClean="0">
                <a:solidFill>
                  <a:schemeClr val="bg1"/>
                </a:solidFill>
              </a:rPr>
              <a:t>MongoDB</a:t>
            </a:r>
            <a:endParaRPr lang="en-US" sz="4800" dirty="0" smtClean="0">
              <a:solidFill>
                <a:schemeClr val="bg1"/>
              </a:solidFill>
            </a:endParaRPr>
          </a:p>
          <a:p>
            <a:pPr marL="285750" indent="-285750">
              <a:buFont typeface="Arial" panose="020B0604020202020204" pitchFamily="34" charset="0"/>
              <a:buChar char="•"/>
            </a:pPr>
            <a:endParaRPr lang="en-US" sz="4800" dirty="0">
              <a:solidFill>
                <a:schemeClr val="bg1"/>
              </a:solidFill>
            </a:endParaRPr>
          </a:p>
          <a:p>
            <a:pPr marL="285750" indent="-285750">
              <a:buFont typeface="Arial" panose="020B0604020202020204" pitchFamily="34" charset="0"/>
              <a:buChar char="•"/>
            </a:pPr>
            <a:endParaRPr lang="en-US" sz="4800" dirty="0" smtClean="0">
              <a:solidFill>
                <a:schemeClr val="bg1"/>
              </a:solidFill>
            </a:endParaRPr>
          </a:p>
          <a:p>
            <a:r>
              <a:rPr lang="en-US" sz="4800" b="1" dirty="0" smtClean="0">
                <a:solidFill>
                  <a:schemeClr val="bg1"/>
                </a:solidFill>
              </a:rPr>
              <a:t>    Payment Gateway-</a:t>
            </a:r>
          </a:p>
          <a:p>
            <a:pPr marL="685800" indent="-685800">
              <a:buFont typeface="Arial" panose="020B0604020202020204" pitchFamily="34" charset="0"/>
              <a:buChar char="•"/>
            </a:pPr>
            <a:endParaRPr lang="en-US" sz="4800" dirty="0" smtClean="0">
              <a:solidFill>
                <a:schemeClr val="bg1"/>
              </a:solidFill>
            </a:endParaRPr>
          </a:p>
          <a:p>
            <a:pPr marL="685800" indent="-685800">
              <a:buFont typeface="Arial" panose="020B0604020202020204" pitchFamily="34" charset="0"/>
              <a:buChar char="•"/>
            </a:pPr>
            <a:r>
              <a:rPr lang="en-US" sz="4800" dirty="0" smtClean="0">
                <a:solidFill>
                  <a:schemeClr val="bg1"/>
                </a:solidFill>
              </a:rPr>
              <a:t>Stripe</a:t>
            </a:r>
            <a:endParaRPr lang="en-US" sz="4800" dirty="0">
              <a:solidFill>
                <a:schemeClr val="bg1"/>
              </a:solidFill>
            </a:endParaRPr>
          </a:p>
          <a:p>
            <a:endParaRPr lang="en-US" sz="4800" dirty="0" smtClean="0">
              <a:solidFill>
                <a:schemeClr val="bg1"/>
              </a:solidFill>
            </a:endParaRPr>
          </a:p>
          <a:p>
            <a:endParaRPr lang="en-US" sz="4800" dirty="0" smtClean="0">
              <a:solidFill>
                <a:schemeClr val="bg1"/>
              </a:solidFill>
            </a:endParaRPr>
          </a:p>
        </p:txBody>
      </p:sp>
      <p:grpSp>
        <p:nvGrpSpPr>
          <p:cNvPr id="3" name="object 3"/>
          <p:cNvGrpSpPr/>
          <p:nvPr/>
        </p:nvGrpSpPr>
        <p:grpSpPr>
          <a:xfrm>
            <a:off x="-12700" y="11425"/>
            <a:ext cx="8505825" cy="10287000"/>
            <a:chOff x="0" y="0"/>
            <a:chExt cx="8505825" cy="10287000"/>
          </a:xfrm>
        </p:grpSpPr>
        <p:sp>
          <p:nvSpPr>
            <p:cNvPr id="4" name="object 4"/>
            <p:cNvSpPr/>
            <p:nvPr/>
          </p:nvSpPr>
          <p:spPr>
            <a:xfrm>
              <a:off x="0" y="0"/>
              <a:ext cx="8505825" cy="10287000"/>
            </a:xfrm>
            <a:custGeom>
              <a:avLst/>
              <a:gdLst/>
              <a:ahLst/>
              <a:cxnLst/>
              <a:rect l="l" t="t" r="r" b="b"/>
              <a:pathLst>
                <a:path w="8505825" h="10287000">
                  <a:moveTo>
                    <a:pt x="8505825" y="10287000"/>
                  </a:moveTo>
                  <a:lnTo>
                    <a:pt x="0" y="10287000"/>
                  </a:lnTo>
                  <a:lnTo>
                    <a:pt x="0" y="0"/>
                  </a:lnTo>
                  <a:lnTo>
                    <a:pt x="8505825" y="0"/>
                  </a:lnTo>
                  <a:lnTo>
                    <a:pt x="8505825" y="10287000"/>
                  </a:lnTo>
                  <a:close/>
                </a:path>
              </a:pathLst>
            </a:custGeom>
            <a:solidFill>
              <a:srgbClr val="F7AF20"/>
            </a:solidFill>
          </p:spPr>
          <p:txBody>
            <a:bodyPr wrap="square" lIns="0" tIns="0" rIns="0" bIns="0" rtlCol="0"/>
            <a:lstStyle/>
            <a:p>
              <a:endParaRPr/>
            </a:p>
          </p:txBody>
        </p:sp>
        <p:sp>
          <p:nvSpPr>
            <p:cNvPr id="5" name="object 5"/>
            <p:cNvSpPr/>
            <p:nvPr/>
          </p:nvSpPr>
          <p:spPr>
            <a:xfrm>
              <a:off x="3275487" y="9197522"/>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sp>
          <p:nvSpPr>
            <p:cNvPr id="6" name="object 6"/>
            <p:cNvSpPr/>
            <p:nvPr/>
          </p:nvSpPr>
          <p:spPr>
            <a:xfrm>
              <a:off x="2182764" y="8108025"/>
              <a:ext cx="1095375" cy="1085850"/>
            </a:xfrm>
            <a:custGeom>
              <a:avLst/>
              <a:gdLst/>
              <a:ahLst/>
              <a:cxnLst/>
              <a:rect l="l" t="t" r="r" b="b"/>
              <a:pathLst>
                <a:path w="1095375" h="1085850">
                  <a:moveTo>
                    <a:pt x="0" y="1085850"/>
                  </a:moveTo>
                  <a:lnTo>
                    <a:pt x="0" y="0"/>
                  </a:lnTo>
                  <a:lnTo>
                    <a:pt x="1095375" y="0"/>
                  </a:lnTo>
                  <a:lnTo>
                    <a:pt x="1095375" y="1085850"/>
                  </a:lnTo>
                  <a:lnTo>
                    <a:pt x="0" y="1085850"/>
                  </a:lnTo>
                  <a:close/>
                </a:path>
              </a:pathLst>
            </a:custGeom>
            <a:solidFill>
              <a:srgbClr val="FADA79">
                <a:alpha val="64709"/>
              </a:srgbClr>
            </a:solidFill>
          </p:spPr>
          <p:txBody>
            <a:bodyPr wrap="square" lIns="0" tIns="0" rIns="0" bIns="0" rtlCol="0"/>
            <a:lstStyle/>
            <a:p>
              <a:endParaRPr/>
            </a:p>
          </p:txBody>
        </p:sp>
        <p:sp>
          <p:nvSpPr>
            <p:cNvPr id="7" name="object 7"/>
            <p:cNvSpPr/>
            <p:nvPr/>
          </p:nvSpPr>
          <p:spPr>
            <a:xfrm>
              <a:off x="1090034" y="7018528"/>
              <a:ext cx="1095375" cy="1085850"/>
            </a:xfrm>
            <a:custGeom>
              <a:avLst/>
              <a:gdLst/>
              <a:ahLst/>
              <a:cxnLst/>
              <a:rect l="l" t="t" r="r" b="b"/>
              <a:pathLst>
                <a:path w="1095374" h="1085850">
                  <a:moveTo>
                    <a:pt x="0" y="1085849"/>
                  </a:moveTo>
                  <a:lnTo>
                    <a:pt x="0" y="0"/>
                  </a:lnTo>
                  <a:lnTo>
                    <a:pt x="1095375" y="0"/>
                  </a:lnTo>
                  <a:lnTo>
                    <a:pt x="1095375" y="1085849"/>
                  </a:lnTo>
                  <a:lnTo>
                    <a:pt x="0" y="1085849"/>
                  </a:lnTo>
                  <a:close/>
                </a:path>
              </a:pathLst>
            </a:custGeom>
            <a:solidFill>
              <a:srgbClr val="FADA79">
                <a:alpha val="39999"/>
              </a:srgbClr>
            </a:solidFill>
          </p:spPr>
          <p:txBody>
            <a:bodyPr wrap="square" lIns="0" tIns="0" rIns="0" bIns="0" rtlCol="0"/>
            <a:lstStyle/>
            <a:p>
              <a:endParaRPr/>
            </a:p>
          </p:txBody>
        </p:sp>
        <p:sp>
          <p:nvSpPr>
            <p:cNvPr id="8" name="object 8"/>
            <p:cNvSpPr/>
            <p:nvPr/>
          </p:nvSpPr>
          <p:spPr>
            <a:xfrm>
              <a:off x="0" y="5929032"/>
              <a:ext cx="1092835" cy="1085850"/>
            </a:xfrm>
            <a:custGeom>
              <a:avLst/>
              <a:gdLst/>
              <a:ahLst/>
              <a:cxnLst/>
              <a:rect l="l" t="t" r="r" b="b"/>
              <a:pathLst>
                <a:path w="1092835" h="1085850">
                  <a:moveTo>
                    <a:pt x="0" y="1085849"/>
                  </a:moveTo>
                  <a:lnTo>
                    <a:pt x="0" y="0"/>
                  </a:lnTo>
                  <a:lnTo>
                    <a:pt x="1092676" y="0"/>
                  </a:lnTo>
                  <a:lnTo>
                    <a:pt x="1092676" y="1085849"/>
                  </a:lnTo>
                  <a:lnTo>
                    <a:pt x="0" y="1085849"/>
                  </a:lnTo>
                  <a:close/>
                </a:path>
              </a:pathLst>
            </a:custGeom>
            <a:solidFill>
              <a:srgbClr val="FADA79">
                <a:alpha val="18818"/>
              </a:srgbClr>
            </a:solidFill>
          </p:spPr>
          <p:txBody>
            <a:bodyPr wrap="square" lIns="0" tIns="0" rIns="0" bIns="0" rtlCol="0"/>
            <a:lstStyle/>
            <a:p>
              <a:endParaRPr/>
            </a:p>
          </p:txBody>
        </p:sp>
        <p:sp>
          <p:nvSpPr>
            <p:cNvPr id="9" name="object 9"/>
            <p:cNvSpPr/>
            <p:nvPr/>
          </p:nvSpPr>
          <p:spPr>
            <a:xfrm>
              <a:off x="0" y="8108025"/>
              <a:ext cx="1092835" cy="1085850"/>
            </a:xfrm>
            <a:custGeom>
              <a:avLst/>
              <a:gdLst/>
              <a:ahLst/>
              <a:cxnLst/>
              <a:rect l="l" t="t" r="r" b="b"/>
              <a:pathLst>
                <a:path w="1092835" h="1085850">
                  <a:moveTo>
                    <a:pt x="0" y="1085850"/>
                  </a:moveTo>
                  <a:lnTo>
                    <a:pt x="0" y="0"/>
                  </a:lnTo>
                  <a:lnTo>
                    <a:pt x="1092676" y="0"/>
                  </a:lnTo>
                  <a:lnTo>
                    <a:pt x="1092676" y="1085850"/>
                  </a:lnTo>
                  <a:lnTo>
                    <a:pt x="0" y="1085850"/>
                  </a:lnTo>
                  <a:close/>
                </a:path>
              </a:pathLst>
            </a:custGeom>
            <a:solidFill>
              <a:srgbClr val="FADA79">
                <a:alpha val="64709"/>
              </a:srgbClr>
            </a:solidFill>
          </p:spPr>
          <p:txBody>
            <a:bodyPr wrap="square" lIns="0" tIns="0" rIns="0" bIns="0" rtlCol="0"/>
            <a:lstStyle/>
            <a:p>
              <a:endParaRPr/>
            </a:p>
          </p:txBody>
        </p:sp>
        <p:sp>
          <p:nvSpPr>
            <p:cNvPr id="10" name="object 10"/>
            <p:cNvSpPr/>
            <p:nvPr/>
          </p:nvSpPr>
          <p:spPr>
            <a:xfrm>
              <a:off x="1090034" y="9197522"/>
              <a:ext cx="1095375" cy="1085850"/>
            </a:xfrm>
            <a:custGeom>
              <a:avLst/>
              <a:gdLst/>
              <a:ahLst/>
              <a:cxnLst/>
              <a:rect l="l" t="t" r="r" b="b"/>
              <a:pathLst>
                <a:path w="1095374" h="1085850">
                  <a:moveTo>
                    <a:pt x="0" y="1085850"/>
                  </a:moveTo>
                  <a:lnTo>
                    <a:pt x="0" y="0"/>
                  </a:lnTo>
                  <a:lnTo>
                    <a:pt x="1095375" y="0"/>
                  </a:lnTo>
                  <a:lnTo>
                    <a:pt x="1095375" y="1085850"/>
                  </a:lnTo>
                  <a:lnTo>
                    <a:pt x="0" y="1085850"/>
                  </a:lnTo>
                  <a:close/>
                </a:path>
              </a:pathLst>
            </a:custGeom>
            <a:solidFill>
              <a:srgbClr val="FADA79"/>
            </a:solidFill>
          </p:spPr>
          <p:txBody>
            <a:bodyPr wrap="square" lIns="0" tIns="0" rIns="0" bIns="0" rtlCol="0"/>
            <a:lstStyle/>
            <a:p>
              <a:endParaRPr/>
            </a:p>
          </p:txBody>
        </p:sp>
      </p:grpSp>
      <p:sp>
        <p:nvSpPr>
          <p:cNvPr id="12" name="object 12"/>
          <p:cNvSpPr txBox="1">
            <a:spLocks noGrp="1"/>
          </p:cNvSpPr>
          <p:nvPr>
            <p:ph type="title"/>
          </p:nvPr>
        </p:nvSpPr>
        <p:spPr>
          <a:xfrm>
            <a:off x="2436443" y="77544"/>
            <a:ext cx="3510915" cy="863600"/>
          </a:xfrm>
          <a:prstGeom prst="rect">
            <a:avLst/>
          </a:prstGeom>
        </p:spPr>
        <p:txBody>
          <a:bodyPr vert="horz" wrap="square" lIns="0" tIns="12700" rIns="0" bIns="0" rtlCol="0">
            <a:spAutoFit/>
          </a:bodyPr>
          <a:lstStyle/>
          <a:p>
            <a:pPr marL="12700">
              <a:lnSpc>
                <a:spcPct val="100000"/>
              </a:lnSpc>
              <a:spcBef>
                <a:spcPts val="100"/>
              </a:spcBef>
            </a:pPr>
            <a:r>
              <a:rPr sz="5500" spc="165" dirty="0">
                <a:solidFill>
                  <a:srgbClr val="181818"/>
                </a:solidFill>
              </a:rPr>
              <a:t>Project </a:t>
            </a:r>
            <a:r>
              <a:rPr sz="5500" spc="1355" dirty="0">
                <a:solidFill>
                  <a:srgbClr val="181818"/>
                </a:solidFill>
              </a:rPr>
              <a:t>-</a:t>
            </a:r>
            <a:r>
              <a:rPr sz="5500" spc="-955" dirty="0">
                <a:solidFill>
                  <a:srgbClr val="181818"/>
                </a:solidFill>
              </a:rPr>
              <a:t> </a:t>
            </a:r>
            <a:r>
              <a:rPr lang="en-US" sz="5500" spc="-994" dirty="0" smtClean="0">
                <a:solidFill>
                  <a:srgbClr val="181818"/>
                </a:solidFill>
              </a:rPr>
              <a:t>1</a:t>
            </a:r>
            <a:endParaRPr sz="5500" dirty="0"/>
          </a:p>
        </p:txBody>
      </p:sp>
      <p:sp>
        <p:nvSpPr>
          <p:cNvPr id="13" name="object 13"/>
          <p:cNvSpPr/>
          <p:nvPr/>
        </p:nvSpPr>
        <p:spPr>
          <a:xfrm flipV="1">
            <a:off x="1406526" y="1705852"/>
            <a:ext cx="5667372" cy="45719"/>
          </a:xfrm>
          <a:custGeom>
            <a:avLst/>
            <a:gdLst/>
            <a:ahLst/>
            <a:cxnLst/>
            <a:rect l="l" t="t" r="r" b="b"/>
            <a:pathLst>
              <a:path w="3409950" h="76200">
                <a:moveTo>
                  <a:pt x="3409797" y="76200"/>
                </a:moveTo>
                <a:lnTo>
                  <a:pt x="0" y="76200"/>
                </a:lnTo>
                <a:lnTo>
                  <a:pt x="0" y="0"/>
                </a:lnTo>
                <a:lnTo>
                  <a:pt x="3409797" y="0"/>
                </a:lnTo>
                <a:lnTo>
                  <a:pt x="3409797" y="76200"/>
                </a:lnTo>
                <a:close/>
              </a:path>
            </a:pathLst>
          </a:custGeom>
          <a:solidFill>
            <a:srgbClr val="181818"/>
          </a:solidFill>
        </p:spPr>
        <p:txBody>
          <a:bodyPr wrap="square" lIns="0" tIns="0" rIns="0" bIns="0" rtlCol="0"/>
          <a:lstStyle/>
          <a:p>
            <a:endParaRPr/>
          </a:p>
        </p:txBody>
      </p:sp>
      <p:sp>
        <p:nvSpPr>
          <p:cNvPr id="15" name="object 15"/>
          <p:cNvSpPr txBox="1"/>
          <p:nvPr/>
        </p:nvSpPr>
        <p:spPr>
          <a:xfrm>
            <a:off x="-609600" y="865669"/>
            <a:ext cx="8589748" cy="751488"/>
          </a:xfrm>
          <a:prstGeom prst="rect">
            <a:avLst/>
          </a:prstGeom>
        </p:spPr>
        <p:txBody>
          <a:bodyPr vert="horz" wrap="square" lIns="0" tIns="12700" rIns="0" bIns="0" rtlCol="0">
            <a:spAutoFit/>
          </a:bodyPr>
          <a:lstStyle/>
          <a:p>
            <a:pPr marL="12700" marR="5080" indent="1376680" algn="ctr">
              <a:lnSpc>
                <a:spcPct val="100000"/>
              </a:lnSpc>
              <a:spcBef>
                <a:spcPts val="100"/>
              </a:spcBef>
            </a:pPr>
            <a:r>
              <a:rPr lang="en-US" sz="4800" dirty="0" smtClean="0">
                <a:latin typeface="Arial"/>
                <a:cs typeface="Arial"/>
              </a:rPr>
              <a:t>Technology Used-</a:t>
            </a:r>
            <a:endParaRPr sz="6000" dirty="0">
              <a:latin typeface="Arial"/>
              <a:cs typeface="Arial"/>
            </a:endParaRPr>
          </a:p>
        </p:txBody>
      </p:sp>
      <p:sp>
        <p:nvSpPr>
          <p:cNvPr id="16" name="object 16"/>
          <p:cNvSpPr txBox="1"/>
          <p:nvPr/>
        </p:nvSpPr>
        <p:spPr>
          <a:xfrm>
            <a:off x="533666" y="4681077"/>
            <a:ext cx="7316470" cy="473848"/>
          </a:xfrm>
          <a:prstGeom prst="rect">
            <a:avLst/>
          </a:prstGeom>
        </p:spPr>
        <p:txBody>
          <a:bodyPr vert="horz" wrap="square" lIns="0" tIns="73025" rIns="0" bIns="0" rtlCol="0">
            <a:spAutoFit/>
          </a:bodyPr>
          <a:lstStyle/>
          <a:p>
            <a:pPr marL="12700" algn="just">
              <a:lnSpc>
                <a:spcPct val="100000"/>
              </a:lnSpc>
              <a:spcBef>
                <a:spcPts val="575"/>
              </a:spcBef>
            </a:pPr>
            <a:endParaRPr sz="2600" dirty="0">
              <a:latin typeface="Arial Black"/>
              <a:cs typeface="Arial Black"/>
            </a:endParaRPr>
          </a:p>
        </p:txBody>
      </p:sp>
      <p:sp>
        <p:nvSpPr>
          <p:cNvPr id="19" name="TextBox 18"/>
          <p:cNvSpPr txBox="1"/>
          <p:nvPr/>
        </p:nvSpPr>
        <p:spPr>
          <a:xfrm>
            <a:off x="533666" y="2705100"/>
            <a:ext cx="6705334" cy="6370975"/>
          </a:xfrm>
          <a:prstGeom prst="rect">
            <a:avLst/>
          </a:prstGeom>
          <a:noFill/>
        </p:spPr>
        <p:txBody>
          <a:bodyPr wrap="square" rtlCol="0">
            <a:spAutoFit/>
          </a:bodyPr>
          <a:lstStyle/>
          <a:p>
            <a:r>
              <a:rPr lang="en-US" sz="4800" b="1" dirty="0" smtClean="0"/>
              <a:t>Frontend and Backend-</a:t>
            </a:r>
          </a:p>
          <a:p>
            <a:endParaRPr lang="en-US" sz="4800" dirty="0"/>
          </a:p>
          <a:p>
            <a:pPr marL="285750" indent="-285750">
              <a:buFont typeface="Arial" panose="020B0604020202020204" pitchFamily="34" charset="0"/>
              <a:buChar char="•"/>
            </a:pPr>
            <a:r>
              <a:rPr lang="en-US" sz="4800" dirty="0" smtClean="0"/>
              <a:t>Angular</a:t>
            </a:r>
          </a:p>
          <a:p>
            <a:pPr marL="285750" indent="-285750">
              <a:buFont typeface="Arial" panose="020B0604020202020204" pitchFamily="34" charset="0"/>
              <a:buChar char="•"/>
            </a:pPr>
            <a:endParaRPr lang="en-US" sz="4800" dirty="0"/>
          </a:p>
          <a:p>
            <a:pPr marL="285750" indent="-285750">
              <a:buFont typeface="Arial" panose="020B0604020202020204" pitchFamily="34" charset="0"/>
              <a:buChar char="•"/>
            </a:pPr>
            <a:r>
              <a:rPr lang="en-US" sz="4800" dirty="0" smtClean="0"/>
              <a:t>Node JS</a:t>
            </a:r>
          </a:p>
          <a:p>
            <a:pPr marL="285750" indent="-285750">
              <a:buFont typeface="Arial" panose="020B0604020202020204" pitchFamily="34" charset="0"/>
              <a:buChar char="•"/>
            </a:pPr>
            <a:endParaRPr lang="en-US" sz="4800" dirty="0"/>
          </a:p>
          <a:p>
            <a:pPr marL="285750" indent="-285750">
              <a:buFont typeface="Arial" panose="020B0604020202020204" pitchFamily="34" charset="0"/>
              <a:buChar char="•"/>
            </a:pPr>
            <a:r>
              <a:rPr lang="en-US" sz="4800" dirty="0" smtClean="0"/>
              <a:t>Material UI</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095388066"/>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TotalTime>
  <Words>501</Words>
  <Application>Microsoft Office PowerPoint</Application>
  <PresentationFormat>Custom</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Garamond</vt:lpstr>
      <vt:lpstr>Verdana</vt:lpstr>
      <vt:lpstr>Organic</vt:lpstr>
      <vt:lpstr>Office Management System </vt:lpstr>
      <vt:lpstr>Internship Projects</vt:lpstr>
      <vt:lpstr>Project - 1</vt:lpstr>
      <vt:lpstr>Project - 1</vt:lpstr>
      <vt:lpstr>Project - 1</vt:lpstr>
      <vt:lpstr>Project - 1</vt:lpstr>
      <vt:lpstr>Project - 1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Ticketing System &amp; VPN service study with SAML authentication implementation</dc:title>
  <dc:creator>Sakshi Kashyap</dc:creator>
  <cp:keywords>DAFLGWVuQuw,BAEaxn-bGRs</cp:keywords>
  <cp:lastModifiedBy>Microsoft account</cp:lastModifiedBy>
  <cp:revision>14</cp:revision>
  <dcterms:created xsi:type="dcterms:W3CDTF">2022-09-16T04:02:50Z</dcterms:created>
  <dcterms:modified xsi:type="dcterms:W3CDTF">2023-04-22T09:56:57Z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2022-09-16T00:00:00Z</vt:filetime>
  </property>
  <property fmtid="{D5CDD505-2E9C-101B-9397-08002B2CF9AE}" pid="3" name="Creator">
    <vt:lpwstr>Canva</vt:lpwstr>
  </property>
  <property fmtid="{D5CDD505-2E9C-101B-9397-08002B2CF9AE}" pid="4" name="LastSaved">
    <vt:filetime>2022-09-16T00:00:00Z</vt:filetime>
  </property>
</Properties>
</file>