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cb83d96a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cb83d96a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cb83d96a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cb83d96a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cb83d96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cb83d96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8cb83d96a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8cb83d96a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cb83d96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cb83d96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cb83d96a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cb83d96a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cb83d96a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cb83d96a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cb83d96a4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cb83d96a4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cb83d96a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cb83d96a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cb83d96a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cb83d96a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Agentic RAG Chatbot using MCP</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solidFill>
                  <a:schemeClr val="dk1"/>
                </a:solidFill>
              </a:rPr>
              <a:t>- </a:t>
            </a:r>
            <a:r>
              <a:rPr lang="en" sz="1600">
                <a:solidFill>
                  <a:schemeClr val="dk1"/>
                </a:solidFill>
              </a:rPr>
              <a:t>Presented by Achanta Krishna Vardhan</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Future Improvements - 1</a:t>
            </a:r>
            <a:endParaRPr b="1" sz="3020"/>
          </a:p>
        </p:txBody>
      </p:sp>
      <p:sp>
        <p:nvSpPr>
          <p:cNvPr id="112" name="Google Shape;112;p22"/>
          <p:cNvSpPr txBox="1"/>
          <p:nvPr>
            <p:ph idx="1" type="body"/>
          </p:nvPr>
        </p:nvSpPr>
        <p:spPr>
          <a:xfrm>
            <a:off x="311700" y="1152475"/>
            <a:ext cx="8520600" cy="33981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0"/>
              </a:spcBef>
              <a:spcAft>
                <a:spcPts val="0"/>
              </a:spcAft>
              <a:buClr>
                <a:schemeClr val="dk1"/>
              </a:buClr>
              <a:buSzPts val="1800"/>
              <a:buChar char="●"/>
            </a:pPr>
            <a:r>
              <a:rPr lang="en">
                <a:solidFill>
                  <a:schemeClr val="dk1"/>
                </a:solidFill>
              </a:rPr>
              <a:t>Currently, CSV search doesn’t work well because chunks lack header context, so the retrieved text may not convey meaning properly, adding CSV header info to each chunk will make searches much more accurate.</a:t>
            </a:r>
            <a:endParaRPr>
              <a:solidFill>
                <a:schemeClr val="dk1"/>
              </a:solidFill>
            </a:endParaRPr>
          </a:p>
          <a:p>
            <a:pPr indent="0" lvl="0" marL="0" rtl="0" algn="just">
              <a:lnSpc>
                <a:spcPct val="95000"/>
              </a:lnSpc>
              <a:spcBef>
                <a:spcPts val="1200"/>
              </a:spcBef>
              <a:spcAft>
                <a:spcPts val="0"/>
              </a:spcAft>
              <a:buSzPts val="1018"/>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Vector search now uses direct embedding similarity, but accuracy can be improved with hybrid retrieval (semantic + keyword) or advanced vector DBs for more relevant results.</a:t>
            </a:r>
            <a:endParaRPr>
              <a:solidFill>
                <a:schemeClr val="dk1"/>
              </a:solidFill>
            </a:endParaRPr>
          </a:p>
          <a:p>
            <a:pPr indent="0" lvl="0" marL="0" rtl="0" algn="just">
              <a:lnSpc>
                <a:spcPct val="95000"/>
              </a:lnSpc>
              <a:spcBef>
                <a:spcPts val="1200"/>
              </a:spcBef>
              <a:spcAft>
                <a:spcPts val="0"/>
              </a:spcAft>
              <a:buSzPts val="1018"/>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Make sure numbers like amounts, percentages, and years are handled properly so they’re extracted, stored, and retrieved accurately.</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Future Improvements - 2</a:t>
            </a:r>
            <a:endParaRPr b="1" sz="3020"/>
          </a:p>
        </p:txBody>
      </p:sp>
      <p:sp>
        <p:nvSpPr>
          <p:cNvPr id="118" name="Google Shape;118;p23"/>
          <p:cNvSpPr txBox="1"/>
          <p:nvPr>
            <p:ph idx="1" type="body"/>
          </p:nvPr>
        </p:nvSpPr>
        <p:spPr>
          <a:xfrm>
            <a:off x="311700" y="1641500"/>
            <a:ext cx="8520600" cy="315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Train the model on domain-specific data like financial reports, transcripts, CSV datasets, and FAQs so it learns the right vocabulary and reasoning patterns, resulting in more accuracy.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just">
              <a:spcBef>
                <a:spcPts val="1200"/>
              </a:spcBef>
              <a:spcAft>
                <a:spcPts val="0"/>
              </a:spcAft>
              <a:buClr>
                <a:schemeClr val="dk1"/>
              </a:buClr>
              <a:buSzPts val="1800"/>
              <a:buChar char="●"/>
            </a:pPr>
            <a:r>
              <a:rPr lang="en">
                <a:solidFill>
                  <a:schemeClr val="dk1"/>
                </a:solidFill>
              </a:rPr>
              <a:t>Chunking is currently fixed-size, which can miss context; using LLM-assisted chunking would create better context windows, improving retrieval and answer accuracy.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47325"/>
            <a:ext cx="8520600" cy="4446600"/>
          </a:xfrm>
          <a:prstGeom prst="rect">
            <a:avLst/>
          </a:prstGeom>
        </p:spPr>
        <p:txBody>
          <a:bodyPr anchorCtr="0" anchor="t" bIns="91425" lIns="91425" spcFirstLastPara="1" rIns="91425" wrap="square" tIns="91425">
            <a:normAutofit fontScale="47500" lnSpcReduction="10000"/>
          </a:bodyPr>
          <a:lstStyle/>
          <a:p>
            <a:pPr indent="0" lvl="0" marL="0" rtl="0" algn="l">
              <a:lnSpc>
                <a:spcPct val="125000"/>
              </a:lnSpc>
              <a:spcBef>
                <a:spcPts val="1800"/>
              </a:spcBef>
              <a:spcAft>
                <a:spcPts val="0"/>
              </a:spcAft>
              <a:buClr>
                <a:schemeClr val="dk1"/>
              </a:buClr>
              <a:buSzPts val="523"/>
              <a:buFont typeface="Arial"/>
              <a:buNone/>
            </a:pPr>
            <a:r>
              <a:rPr b="1" lang="en" sz="6100">
                <a:solidFill>
                  <a:srgbClr val="1F2328"/>
                </a:solidFill>
                <a:highlight>
                  <a:srgbClr val="FFFFFF"/>
                </a:highlight>
              </a:rPr>
              <a:t>Workflow</a:t>
            </a:r>
            <a:endParaRPr b="1" sz="63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Upload a document in the Streamlit UI.</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Ingestion Agent extracts and chunks text, embeds with </a:t>
            </a:r>
            <a:r>
              <a:rPr lang="en" sz="3800">
                <a:solidFill>
                  <a:srgbClr val="1F2328"/>
                </a:solidFill>
                <a:highlight>
                  <a:srgbClr val="FFFFFF"/>
                </a:highlight>
              </a:rPr>
              <a:t>Sentences Transformers</a:t>
            </a:r>
            <a:r>
              <a:rPr lang="en" sz="3800">
                <a:solidFill>
                  <a:srgbClr val="1F2328"/>
                </a:solidFill>
                <a:highlight>
                  <a:srgbClr val="FFFFFF"/>
                </a:highlight>
              </a:rPr>
              <a:t>, and stores in FAISS.</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Retrieval Agent retrieves top-k relevant chunks and reranks them.</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LLM Response Agent uses retrieved context and the user query to generate an answer via Ollama.</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MCP Broker manages communication between agents.</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final answer appears in the chat interface.</a:t>
            </a:r>
            <a:endParaRPr sz="3800">
              <a:solidFill>
                <a:srgbClr val="1F2328"/>
              </a:solidFill>
              <a:highlight>
                <a:srgbClr val="FFFFFF"/>
              </a:highlight>
            </a:endParaRPr>
          </a:p>
          <a:p>
            <a:pPr indent="0" lvl="0" marL="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title="Agentic RAG Chatbot Architecture.png"/>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Tech Stack Used:	</a:t>
            </a:r>
            <a:endParaRPr b="1" sz="3020"/>
          </a:p>
        </p:txBody>
      </p:sp>
      <p:sp>
        <p:nvSpPr>
          <p:cNvPr id="73" name="Google Shape;73;p16"/>
          <p:cNvSpPr txBox="1"/>
          <p:nvPr>
            <p:ph idx="1" type="body"/>
          </p:nvPr>
        </p:nvSpPr>
        <p:spPr>
          <a:xfrm>
            <a:off x="311700" y="1232225"/>
            <a:ext cx="8520600" cy="3716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chemeClr val="dk1"/>
                </a:solidFill>
              </a:rPr>
              <a:t>Frontend:</a:t>
            </a:r>
            <a:r>
              <a:rPr lang="en" sz="1400">
                <a:solidFill>
                  <a:schemeClr val="dk1"/>
                </a:solidFill>
              </a:rPr>
              <a:t> Streamlit -&gt; for the chatbot UI</a:t>
            </a:r>
            <a:endParaRPr sz="1400">
              <a:solidFill>
                <a:schemeClr val="dk1"/>
              </a:solidFill>
            </a:endParaRPr>
          </a:p>
          <a:p>
            <a:pPr indent="0" lvl="0" marL="0" rtl="0" algn="l">
              <a:spcBef>
                <a:spcPts val="1400"/>
              </a:spcBef>
              <a:spcAft>
                <a:spcPts val="0"/>
              </a:spcAft>
              <a:buNone/>
            </a:pPr>
            <a:r>
              <a:rPr b="1" lang="en" sz="1400">
                <a:solidFill>
                  <a:schemeClr val="dk1"/>
                </a:solidFill>
              </a:rPr>
              <a:t>Core Orchestration:</a:t>
            </a:r>
            <a:r>
              <a:rPr lang="en" sz="1400">
                <a:solidFill>
                  <a:schemeClr val="dk1"/>
                </a:solidFill>
              </a:rPr>
              <a:t>  Python Multiprocessing → for running the agents (Ingestion, Retrieval, LLM) as separate processes and for communication</a:t>
            </a:r>
            <a:endParaRPr sz="1400">
              <a:solidFill>
                <a:schemeClr val="dk1"/>
              </a:solidFill>
            </a:endParaRPr>
          </a:p>
          <a:p>
            <a:pPr indent="0" lvl="0" marL="0" rtl="0" algn="l">
              <a:spcBef>
                <a:spcPts val="1400"/>
              </a:spcBef>
              <a:spcAft>
                <a:spcPts val="0"/>
              </a:spcAft>
              <a:buNone/>
            </a:pPr>
            <a:r>
              <a:rPr b="1" lang="en" sz="1400">
                <a:solidFill>
                  <a:schemeClr val="dk1"/>
                </a:solidFill>
              </a:rPr>
              <a:t>MCP Broker:</a:t>
            </a:r>
            <a:r>
              <a:rPr lang="en" sz="1400">
                <a:solidFill>
                  <a:schemeClr val="dk1"/>
                </a:solidFill>
              </a:rPr>
              <a:t> manages message routing between agents.</a:t>
            </a:r>
            <a:endParaRPr sz="1400">
              <a:solidFill>
                <a:schemeClr val="dk1"/>
              </a:solidFill>
            </a:endParaRPr>
          </a:p>
          <a:p>
            <a:pPr indent="0" lvl="0" marL="0" rtl="0" algn="l">
              <a:spcBef>
                <a:spcPts val="1400"/>
              </a:spcBef>
              <a:spcAft>
                <a:spcPts val="0"/>
              </a:spcAft>
              <a:buNone/>
            </a:pPr>
            <a:r>
              <a:rPr b="1" lang="en" sz="1400">
                <a:solidFill>
                  <a:schemeClr val="dk1"/>
                </a:solidFill>
              </a:rPr>
              <a:t>Document Processing:</a:t>
            </a:r>
            <a:r>
              <a:rPr lang="en" sz="1400">
                <a:solidFill>
                  <a:schemeClr val="dk1"/>
                </a:solidFill>
              </a:rPr>
              <a:t> LangChain → </a:t>
            </a:r>
            <a:r>
              <a:rPr lang="en" sz="1400">
                <a:solidFill>
                  <a:schemeClr val="dk1"/>
                </a:solidFill>
              </a:rPr>
              <a:t>Recursive Character Text Splitter</a:t>
            </a:r>
            <a:r>
              <a:rPr lang="en" sz="1400">
                <a:solidFill>
                  <a:schemeClr val="dk1"/>
                </a:solidFill>
              </a:rPr>
              <a:t> for chunking documents into passages.</a:t>
            </a:r>
            <a:endParaRPr sz="1400">
              <a:solidFill>
                <a:schemeClr val="dk1"/>
              </a:solidFill>
            </a:endParaRPr>
          </a:p>
          <a:p>
            <a:pPr indent="0" lvl="0" marL="0" rtl="0" algn="l">
              <a:spcBef>
                <a:spcPts val="1200"/>
              </a:spcBef>
              <a:spcAft>
                <a:spcPts val="0"/>
              </a:spcAft>
              <a:buNone/>
            </a:pPr>
            <a:r>
              <a:rPr b="1" lang="en" sz="1400">
                <a:solidFill>
                  <a:schemeClr val="dk1"/>
                </a:solidFill>
              </a:rPr>
              <a:t>File Parsing Libraries:</a:t>
            </a:r>
            <a:r>
              <a:rPr lang="en" sz="1400">
                <a:solidFill>
                  <a:schemeClr val="dk1"/>
                </a:solidFill>
              </a:rPr>
              <a:t> pdfplumber, python-pptx, python-docx, pandas </a:t>
            </a:r>
            <a:endParaRPr sz="1400">
              <a:solidFill>
                <a:schemeClr val="dk1"/>
              </a:solidFill>
            </a:endParaRPr>
          </a:p>
          <a:p>
            <a:pPr indent="0" lvl="0" marL="0" rtl="0" algn="l">
              <a:spcBef>
                <a:spcPts val="1200"/>
              </a:spcBef>
              <a:spcAft>
                <a:spcPts val="0"/>
              </a:spcAft>
              <a:buNone/>
            </a:pPr>
            <a:r>
              <a:rPr b="1" lang="en" sz="1400">
                <a:solidFill>
                  <a:schemeClr val="dk1"/>
                </a:solidFill>
              </a:rPr>
              <a:t>Vector Store &amp; Retrieval:</a:t>
            </a:r>
            <a:r>
              <a:rPr lang="en" sz="1400">
                <a:solidFill>
                  <a:schemeClr val="dk1"/>
                </a:solidFill>
              </a:rPr>
              <a:t> </a:t>
            </a:r>
            <a:r>
              <a:rPr lang="en" sz="1400">
                <a:solidFill>
                  <a:schemeClr val="dk1"/>
                </a:solidFill>
              </a:rPr>
              <a:t>Sentence Transformers</a:t>
            </a:r>
            <a:r>
              <a:rPr lang="en" sz="1400">
                <a:solidFill>
                  <a:schemeClr val="dk1"/>
                </a:solidFill>
              </a:rPr>
              <a:t>, Embedding Model: all-MiniLM-L6-v2, FAISS,CrossEncoder: ms-marco-MiniLM-L-6-v2</a:t>
            </a:r>
            <a:endParaRPr sz="1400">
              <a:solidFill>
                <a:schemeClr val="dk1"/>
              </a:solidFill>
            </a:endParaRPr>
          </a:p>
          <a:p>
            <a:pPr indent="0" lvl="0" marL="0" rtl="0" algn="l">
              <a:spcBef>
                <a:spcPts val="1200"/>
              </a:spcBef>
              <a:spcAft>
                <a:spcPts val="0"/>
              </a:spcAft>
              <a:buNone/>
            </a:pPr>
            <a:r>
              <a:rPr b="1" lang="en" sz="1400">
                <a:solidFill>
                  <a:schemeClr val="dk1"/>
                </a:solidFill>
              </a:rPr>
              <a:t>LLM:</a:t>
            </a:r>
            <a:r>
              <a:rPr lang="en" sz="1400">
                <a:solidFill>
                  <a:schemeClr val="dk1"/>
                </a:solidFill>
              </a:rPr>
              <a:t> Ollama -&gt; llama3.2:1b</a:t>
            </a:r>
            <a:endParaRPr sz="1400">
              <a:solidFill>
                <a:schemeClr val="dk1"/>
              </a:solidFill>
            </a:endParaRPr>
          </a:p>
          <a:p>
            <a:pPr indent="0" lvl="0" marL="0" rtl="0" algn="l">
              <a:spcBef>
                <a:spcPts val="1400"/>
              </a:spcBef>
              <a:spcAft>
                <a:spcPts val="4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title="Agentic RAG Chatbot - UI Screenshots 1.PN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title="Agentic RAG Chatbot - UI Screenshots 2.PNG"/>
          <p:cNvPicPr preferRelativeResize="0"/>
          <p:nvPr/>
        </p:nvPicPr>
        <p:blipFill>
          <a:blip r:embed="rId3">
            <a:alphaModFix/>
          </a:blip>
          <a:stretch>
            <a:fillRect/>
          </a:stretch>
        </p:blipFill>
        <p:spPr>
          <a:xfrm>
            <a:off x="0" y="-50875"/>
            <a:ext cx="9144000" cy="525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title="Agentic RAG Chatbot - UI Screenshots 3.PNG"/>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3355"/>
              <a:t>Challenges Faced - 1</a:t>
            </a:r>
            <a:endParaRPr b="1" sz="3355"/>
          </a:p>
        </p:txBody>
      </p:sp>
      <p:sp>
        <p:nvSpPr>
          <p:cNvPr id="100" name="Google Shape;100;p20"/>
          <p:cNvSpPr txBox="1"/>
          <p:nvPr>
            <p:ph idx="1" type="body"/>
          </p:nvPr>
        </p:nvSpPr>
        <p:spPr>
          <a:xfrm>
            <a:off x="245550" y="1553000"/>
            <a:ext cx="8351400" cy="3590400"/>
          </a:xfrm>
          <a:prstGeom prst="rect">
            <a:avLst/>
          </a:prstGeom>
        </p:spPr>
        <p:txBody>
          <a:bodyPr anchorCtr="0" anchor="t" bIns="91425" lIns="91425" spcFirstLastPara="1" rIns="91425" wrap="square" tIns="91425">
            <a:normAutofit fontScale="47500" lnSpcReduction="20000"/>
          </a:bodyPr>
          <a:lstStyle/>
          <a:p>
            <a:pPr indent="-343217" lvl="0" marL="457200" rtl="0" algn="just">
              <a:lnSpc>
                <a:spcPct val="115000"/>
              </a:lnSpc>
              <a:spcBef>
                <a:spcPts val="0"/>
              </a:spcBef>
              <a:spcAft>
                <a:spcPts val="0"/>
              </a:spcAft>
              <a:buClr>
                <a:schemeClr val="dk1"/>
              </a:buClr>
              <a:buSzPct val="100000"/>
              <a:buChar char="●"/>
            </a:pPr>
            <a:r>
              <a:rPr lang="en" sz="3800">
                <a:solidFill>
                  <a:schemeClr val="dk1"/>
                </a:solidFill>
              </a:rPr>
              <a:t>I initially used the Mistral 7B model, which was heavy and produced responses very slowly. I then shifted to the LLaMA 1B model, and now the response speed is much better.</a:t>
            </a:r>
            <a:endParaRPr sz="3800">
              <a:solidFill>
                <a:schemeClr val="dk1"/>
              </a:solidFill>
            </a:endParaRPr>
          </a:p>
          <a:p>
            <a:pPr indent="0" lvl="0" marL="457200" rtl="0" algn="just">
              <a:lnSpc>
                <a:spcPct val="115000"/>
              </a:lnSpc>
              <a:spcBef>
                <a:spcPts val="1200"/>
              </a:spcBef>
              <a:spcAft>
                <a:spcPts val="0"/>
              </a:spcAft>
              <a:buNone/>
            </a:pPr>
            <a:r>
              <a:t/>
            </a:r>
            <a:endParaRPr sz="3800">
              <a:solidFill>
                <a:schemeClr val="dk1"/>
              </a:solidFill>
            </a:endParaRPr>
          </a:p>
          <a:p>
            <a:pPr indent="-343217" lvl="0" marL="457200" rtl="0" algn="just">
              <a:lnSpc>
                <a:spcPct val="115000"/>
              </a:lnSpc>
              <a:spcBef>
                <a:spcPts val="1200"/>
              </a:spcBef>
              <a:spcAft>
                <a:spcPts val="0"/>
              </a:spcAft>
              <a:buClr>
                <a:schemeClr val="dk1"/>
              </a:buClr>
              <a:buSzPct val="100000"/>
              <a:buChar char="●"/>
            </a:pPr>
            <a:r>
              <a:rPr lang="en" sz="3800">
                <a:solidFill>
                  <a:schemeClr val="dk1"/>
                </a:solidFill>
              </a:rPr>
              <a:t>At first, the chunk size was either too small or too large, which caused loss of context. The cross-encoder re-ranker sometimes mismatched embeddings, lowering retrieval quality. I tuned the chunk size to 800 with an overlap of 100, balancing context and accuracy.</a:t>
            </a:r>
            <a:endParaRPr sz="3800">
              <a:solidFill>
                <a:schemeClr val="dk1"/>
              </a:solidFill>
            </a:endParaRPr>
          </a:p>
          <a:p>
            <a:pPr indent="0" lvl="0" marL="457200" rtl="0" algn="just">
              <a:lnSpc>
                <a:spcPct val="115000"/>
              </a:lnSpc>
              <a:spcBef>
                <a:spcPts val="1200"/>
              </a:spcBef>
              <a:spcAft>
                <a:spcPts val="0"/>
              </a:spcAft>
              <a:buNone/>
            </a:pPr>
            <a:r>
              <a:t/>
            </a:r>
            <a:endParaRPr sz="2360">
              <a:solidFill>
                <a:schemeClr val="dk1"/>
              </a:solidFill>
            </a:endParaRPr>
          </a:p>
          <a:p>
            <a:pPr indent="0" lvl="0" marL="0" rtl="0" algn="just">
              <a:lnSpc>
                <a:spcPct val="115000"/>
              </a:lnSpc>
              <a:spcBef>
                <a:spcPts val="1200"/>
              </a:spcBef>
              <a:spcAft>
                <a:spcPts val="0"/>
              </a:spcAft>
              <a:buNone/>
            </a:pPr>
            <a:r>
              <a:t/>
            </a:r>
            <a:endParaRPr sz="236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 Challenges Faced - 2</a:t>
            </a:r>
            <a:endParaRPr b="1" sz="3020"/>
          </a:p>
        </p:txBody>
      </p:sp>
      <p:sp>
        <p:nvSpPr>
          <p:cNvPr id="106" name="Google Shape;106;p21"/>
          <p:cNvSpPr txBox="1"/>
          <p:nvPr>
            <p:ph idx="1" type="body"/>
          </p:nvPr>
        </p:nvSpPr>
        <p:spPr>
          <a:xfrm>
            <a:off x="311700" y="1473250"/>
            <a:ext cx="8520600" cy="34164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0"/>
              </a:spcBef>
              <a:spcAft>
                <a:spcPts val="0"/>
              </a:spcAft>
              <a:buClr>
                <a:schemeClr val="dk1"/>
              </a:buClr>
              <a:buSzPts val="1800"/>
              <a:buChar char="●"/>
            </a:pPr>
            <a:r>
              <a:rPr lang="en">
                <a:solidFill>
                  <a:schemeClr val="dk1"/>
                </a:solidFill>
              </a:rPr>
              <a:t>The system was slow, and I couldn’t tell if the delay was from ingestion, retrieval, or the LLM. I added detailed logs to each step, which helped me find issues and made debugging easier.</a:t>
            </a:r>
            <a:endParaRPr>
              <a:solidFill>
                <a:schemeClr val="dk1"/>
              </a:solidFill>
            </a:endParaRPr>
          </a:p>
          <a:p>
            <a:pPr indent="0" lvl="0" marL="457200" rtl="0" algn="just">
              <a:lnSpc>
                <a:spcPct val="95000"/>
              </a:lnSpc>
              <a:spcBef>
                <a:spcPts val="1200"/>
              </a:spcBef>
              <a:spcAft>
                <a:spcPts val="0"/>
              </a:spcAft>
              <a:buClr>
                <a:schemeClr val="dk1"/>
              </a:buClr>
              <a:buSzPts val="1018"/>
              <a:buFont typeface="Arial"/>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If I set K_RETRIEVE / K_RERANK too high, it pulls in irrelevant results and reduces accuracy; if too low, it misses context and gives wrong answers. After testing different settings, I ended up with K_RETRIEVE = 50 and K_RERANK = 10, which worked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