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8" r:id="rId11"/>
    <p:sldId id="279" r:id="rId12"/>
    <p:sldId id="265" r:id="rId13"/>
    <p:sldId id="266" r:id="rId14"/>
    <p:sldId id="267" r:id="rId15"/>
    <p:sldId id="268" r:id="rId16"/>
    <p:sldId id="271" r:id="rId17"/>
    <p:sldId id="273" r:id="rId18"/>
    <p:sldId id="275" r:id="rId19"/>
    <p:sldId id="276" r:id="rId20"/>
    <p:sldId id="277" r:id="rId21"/>
    <p:sldId id="365" r:id="rId22"/>
    <p:sldId id="366" r:id="rId23"/>
    <p:sldId id="351" r:id="rId24"/>
    <p:sldId id="363" r:id="rId25"/>
    <p:sldId id="364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361" r:id="rId34"/>
    <p:sldId id="362" r:id="rId35"/>
    <p:sldId id="367" r:id="rId36"/>
    <p:sldId id="368" r:id="rId37"/>
    <p:sldId id="369" r:id="rId38"/>
    <p:sldId id="370" r:id="rId39"/>
    <p:sldId id="371" r:id="rId40"/>
    <p:sldId id="372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72" autoAdjust="0"/>
    <p:restoredTop sz="94660"/>
  </p:normalViewPr>
  <p:slideViewPr>
    <p:cSldViewPr>
      <p:cViewPr varScale="1">
        <p:scale>
          <a:sx n="69" d="100"/>
          <a:sy n="69" d="100"/>
        </p:scale>
        <p:origin x="10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31D9B-1642-406D-ACCE-BDF160B439B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B3A2-0147-4F94-A793-A9ED3EE48F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1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170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849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51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5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47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1EE135-6302-4A93-954E-B2DA1D217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64" t="-1" r="12439" b="50498"/>
          <a:stretch/>
        </p:blipFill>
        <p:spPr>
          <a:xfrm>
            <a:off x="8029140" y="429281"/>
            <a:ext cx="772397" cy="58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2017 ePlus Inc. Confidential and Proprietary. </a:t>
            </a:r>
          </a:p>
        </p:txBody>
      </p:sp>
    </p:spTree>
    <p:extLst>
      <p:ext uri="{BB962C8B-B14F-4D97-AF65-F5344CB8AC3E}">
        <p14:creationId xmlns:p14="http://schemas.microsoft.com/office/powerpoint/2010/main" val="42362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47E6-0192-43B6-A7BB-33F60B077622}" type="datetimeFigureOut">
              <a:rPr lang="en-US" smtClean="0"/>
              <a:pPr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66639-5434-408D-A3BB-C6C969D9A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KUBERNETES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Kubernetes Is Not 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b="1" dirty="0" smtClean="0">
                <a:solidFill>
                  <a:schemeClr val="tx1">
                    <a:lumMod val="50000"/>
                  </a:schemeClr>
                </a:solidFill>
              </a:rPr>
              <a:t>Kubernetes is not a traditional all-inclusive PaaS system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Does not limit the types of applications supported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Does not provide middleware (message bus), data processing framework (Spark), database (mysql), nor cluster storage (Ceph)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Does not have a click-to-deploy service markeplace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Does not deploy source code or build your application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1800" dirty="0" smtClean="0">
                <a:solidFill>
                  <a:schemeClr val="tx1">
                    <a:lumMod val="50000"/>
                  </a:schemeClr>
                </a:solidFill>
              </a:rPr>
              <a:t>Does not dictate monitoring, logging, or alerting decisions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b="1" dirty="0" smtClean="0">
                <a:solidFill>
                  <a:schemeClr val="tx1">
                    <a:lumMod val="50000"/>
                  </a:schemeClr>
                </a:solidFill>
              </a:rPr>
              <a:t>But.. PaaS solutions can run on top of Kubernetes (Openshift)</a:t>
            </a:r>
          </a:p>
          <a:p>
            <a:pPr marL="917568" lvl="2" indent="-285743">
              <a:lnSpc>
                <a:spcPct val="150000"/>
              </a:lnSpc>
              <a:defRPr/>
            </a:pPr>
            <a:endParaRPr lang="en-IN" sz="1400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285743" indent="-285743">
              <a:lnSpc>
                <a:spcPct val="150000"/>
              </a:lnSpc>
              <a:defRPr/>
            </a:pPr>
            <a:endParaRPr lang="en-IN" sz="18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9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What Does Kubernetes Mean? 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The name Kubernetes originates from Greek, meaning helmsman or pilot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K8s is am abbreviation derived by replacing the 8 letters “</a:t>
            </a:r>
            <a:r>
              <a:rPr lang="en-IN" sz="2400" dirty="0" err="1" smtClean="0">
                <a:solidFill>
                  <a:schemeClr val="tx1">
                    <a:lumMod val="50000"/>
                  </a:schemeClr>
                </a:solidFill>
              </a:rPr>
              <a:t>kubernet</a:t>
            </a: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” with “8”</a:t>
            </a:r>
          </a:p>
          <a:p>
            <a:pPr marL="285743" indent="-285743">
              <a:lnSpc>
                <a:spcPct val="150000"/>
              </a:lnSpc>
              <a:defRPr/>
            </a:pPr>
            <a:endParaRPr lang="en-IN" sz="2400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202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/>
              <a:t>Kubernetes – Container Orchestration at Scale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Container Cluster Manager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Inspired by the technology that runs Google</a:t>
            </a: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Runs anywhere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Public cloud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Private cloud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Bare metal</a:t>
            </a: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Strong ecosystem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Partners : Red Hat, VMWare, CoreOS..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Community : clients, integration</a:t>
            </a:r>
          </a:p>
        </p:txBody>
      </p:sp>
    </p:spTree>
    <p:extLst>
      <p:ext uri="{BB962C8B-B14F-4D97-AF65-F5344CB8AC3E}">
        <p14:creationId xmlns:p14="http://schemas.microsoft.com/office/powerpoint/2010/main" val="4543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Contributors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 result for kubernetes contribu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197318"/>
            <a:ext cx="8211015" cy="53249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935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dirty="0"/>
              <a:t>Kubernetes provides</a:t>
            </a:r>
            <a:endParaRPr lang="en-IN" dirty="0"/>
          </a:p>
        </p:txBody>
      </p:sp>
      <p:sp>
        <p:nvSpPr>
          <p:cNvPr id="1048589" name="Content Placeholder 1048588"/>
          <p:cNvSpPr>
            <a:spLocks noGrp="1"/>
          </p:cNvSpPr>
          <p:nvPr>
            <p:ph idx="1"/>
          </p:nvPr>
        </p:nvSpPr>
        <p:spPr/>
        <p:txBody>
          <a:bodyPr>
            <a:normAutofit fontScale="92857"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Scheduling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Lifecycle and health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Discovery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Monitoring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Auto Scaling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Self-healing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Persistence</a:t>
            </a:r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11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Container and Kubernetes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110946"/>
            <a:ext cx="8229600" cy="35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Containers?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pPr marL="285743" lvl="1" indent="-28574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Operating 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system virtualization rather than hardware virtualization</a:t>
            </a:r>
          </a:p>
          <a:p>
            <a:pPr marL="285743" lvl="1" indent="-28574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Containers are isolated from each other and from the host</a:t>
            </a:r>
          </a:p>
          <a:p>
            <a:pPr marL="285743" lvl="1" indent="-28574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Containers have their own filesystems, they can’t see each others processes, and resource usage can be bound</a:t>
            </a:r>
          </a:p>
          <a:p>
            <a:pPr marL="285743" lvl="1" indent="-28574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Containers are easier to build than VMs</a:t>
            </a:r>
          </a:p>
          <a:p>
            <a:pPr marL="285743" lvl="1" indent="-285743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Because cantainers are decoupled from the underlying infrastructure and the host filesystem, they are portable across clouds and OS distributiuons</a:t>
            </a:r>
          </a:p>
        </p:txBody>
      </p:sp>
    </p:spTree>
    <p:extLst>
      <p:ext uri="{BB962C8B-B14F-4D97-AF65-F5344CB8AC3E}">
        <p14:creationId xmlns:p14="http://schemas.microsoft.com/office/powerpoint/2010/main" val="307622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Container Benefits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Agile application creation and deployment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Continuous development, integration, and deployment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Dev and Ops seperation of concerns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Environmental consistency across development, testing, and production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Cloud and OS distribution portability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 smtClean="0">
                <a:solidFill>
                  <a:schemeClr val="tx1">
                    <a:lumMod val="50000"/>
                  </a:schemeClr>
                </a:solidFill>
              </a:rPr>
              <a:t>Loosely couple distribution, elastic, liberated micro-services</a:t>
            </a:r>
          </a:p>
        </p:txBody>
      </p:sp>
    </p:spTree>
    <p:extLst>
      <p:ext uri="{BB962C8B-B14F-4D97-AF65-F5344CB8AC3E}">
        <p14:creationId xmlns:p14="http://schemas.microsoft.com/office/powerpoint/2010/main" val="45605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Kubernetes?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At minimum Kubernetes can schedule and run application containers on clusters of physical or virtual machines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Kubernetes allows Developers to move from a host-centric infrastructure to a container-centric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15076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Kubernetes?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b="1" dirty="0" smtClean="0">
                <a:solidFill>
                  <a:schemeClr val="tx1">
                    <a:lumMod val="50000"/>
                  </a:schemeClr>
                </a:solidFill>
              </a:rPr>
              <a:t>Kubernetes satisfies common needs for applications in production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Mounting storage systems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Distributing secrets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Checking application health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Replicating application instances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Using horizontal Pod Autoscaling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Naming and discovery</a:t>
            </a:r>
          </a:p>
        </p:txBody>
      </p:sp>
    </p:spTree>
    <p:extLst>
      <p:ext uri="{BB962C8B-B14F-4D97-AF65-F5344CB8AC3E}">
        <p14:creationId xmlns:p14="http://schemas.microsoft.com/office/powerpoint/2010/main" val="164219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Understanding Kubernetes Architecture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Why Kubernetes? (continued)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b="1" dirty="0" smtClean="0">
                <a:solidFill>
                  <a:schemeClr val="tx1">
                    <a:lumMod val="50000"/>
                  </a:schemeClr>
                </a:solidFill>
              </a:rPr>
              <a:t>Kubernetes satisfies common needs for applications in production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Balancing loads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Rolling updates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Monitoring resources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Accessing and ingesting logs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Debugging applications</a:t>
            </a:r>
          </a:p>
          <a:p>
            <a:pPr marL="917568" lvl="2" indent="-285743">
              <a:lnSpc>
                <a:spcPct val="150000"/>
              </a:lnSpc>
              <a:defRPr/>
            </a:pP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Providing authentication and authorization</a:t>
            </a:r>
          </a:p>
        </p:txBody>
      </p:sp>
    </p:spTree>
    <p:extLst>
      <p:ext uri="{BB962C8B-B14F-4D97-AF65-F5344CB8AC3E}">
        <p14:creationId xmlns:p14="http://schemas.microsoft.com/office/powerpoint/2010/main" val="3116229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2667000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Kubernetes architecture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Pets vs Cattle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they get ill you get another one</a:t>
            </a:r>
          </a:p>
          <a:p>
            <a:r>
              <a:rPr lang="en-US" dirty="0" smtClean="0"/>
              <a:t>They are almost identical to one another</a:t>
            </a:r>
          </a:p>
          <a:p>
            <a:r>
              <a:rPr lang="en-US" dirty="0" smtClean="0"/>
              <a:t>Don’t have specific names. Give numbers</a:t>
            </a:r>
          </a:p>
          <a:p>
            <a:r>
              <a:rPr lang="en-US" dirty="0" smtClean="0"/>
              <a:t>Can be simply replaced if they die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; Container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38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When they get ill you nurse them back. You name them! And take care of them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: Virtual Machine</a:t>
            </a:r>
            <a:r>
              <a:rPr lang="en-US" baseline="-25000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High Level Components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60" y="1327230"/>
            <a:ext cx="8287473" cy="52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5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Kubernetes terminologies</a:t>
            </a: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Master: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Manages the Kubernetes cluster, including assigning pods to nodes, etc.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Node: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Worker machine in Kubernetes, earlier known as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minion.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Deployment: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Controller which manages the pods.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Pod: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Group of one or more containers for an application which runs on the single minion or node.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Replica set: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Desired number of pods which needs to be running always.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Service: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Endpoint that exposes the ports to the outside world and mapped the port to the container port (target port)</a:t>
            </a:r>
          </a:p>
        </p:txBody>
      </p:sp>
    </p:spTree>
    <p:extLst>
      <p:ext uri="{BB962C8B-B14F-4D97-AF65-F5344CB8AC3E}">
        <p14:creationId xmlns:p14="http://schemas.microsoft.com/office/powerpoint/2010/main" val="313478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Kubernetes terminologies (Conti…)</a:t>
            </a:r>
            <a:endParaRPr lang="en-IN" dirty="0"/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Labels: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Labels for identifying pods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Kubelet: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Container Agent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Proxy: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A load balancer for Pods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etcd: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A metadata service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cAdvisor: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Container Advisor provides resource usage/performance statistics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Scheduler: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Schedules pods in worker nodes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API Server: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Kubernetes API Server</a:t>
            </a:r>
            <a:endParaRPr lang="en-IN" sz="20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78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Kubernetes Architecture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8" y="1358096"/>
            <a:ext cx="8848725" cy="512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814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Kubernetes Master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77" y="1447800"/>
            <a:ext cx="7743464" cy="501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4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Master</a:t>
            </a: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Master maintains the state of the Kubernetes Server runtime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State is maintained in the </a:t>
            </a: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etcd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 backend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It is the point of entry for all the client calls to configure and manage Kubernetes components like </a:t>
            </a: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Nodes, </a:t>
            </a:r>
            <a:r>
              <a:rPr lang="en-IN" sz="2400" b="1" dirty="0" smtClean="0">
                <a:solidFill>
                  <a:schemeClr val="tx1">
                    <a:lumMod val="50000"/>
                  </a:schemeClr>
                </a:solidFill>
              </a:rPr>
              <a:t>Pods, Replication </a:t>
            </a: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Controllers </a:t>
            </a:r>
            <a:r>
              <a:rPr lang="en-IN" sz="24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IN" sz="2400" b="1" dirty="0">
                <a:solidFill>
                  <a:schemeClr val="tx1">
                    <a:lumMod val="50000"/>
                  </a:schemeClr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1351512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Kubernetes Minion (Worker Node)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" y="1265499"/>
            <a:ext cx="8055980" cy="526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1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3600" dirty="0"/>
              <a:t>What is Kubernetes?</a:t>
            </a:r>
            <a:endParaRPr lang="en-IN" sz="3600" dirty="0"/>
          </a:p>
        </p:txBody>
      </p:sp>
      <p:sp>
        <p:nvSpPr>
          <p:cNvPr id="1048589" name="Content Placeholder 1048588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US" altLang="en-IN" sz="2000" dirty="0">
                <a:solidFill>
                  <a:schemeClr val="tx1">
                    <a:lumMod val="50000"/>
                  </a:schemeClr>
                </a:solidFill>
              </a:rPr>
              <a:t>Op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en source </a:t>
            </a: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platform designed to automate </a:t>
            </a:r>
            <a:r>
              <a:rPr lang="en-IN" sz="2000" b="1" dirty="0" smtClean="0">
                <a:solidFill>
                  <a:schemeClr val="tx1">
                    <a:lumMod val="50000"/>
                  </a:schemeClr>
                </a:solidFill>
              </a:rPr>
              <a:t>deploying</a:t>
            </a: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IN" sz="2000" b="1" dirty="0" smtClean="0">
                <a:solidFill>
                  <a:schemeClr val="tx1">
                    <a:lumMod val="50000"/>
                  </a:schemeClr>
                </a:solidFill>
              </a:rPr>
              <a:t>scaling</a:t>
            </a: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, and </a:t>
            </a:r>
            <a:r>
              <a:rPr lang="en-IN" sz="2000" b="1" dirty="0" smtClean="0">
                <a:solidFill>
                  <a:schemeClr val="tx1">
                    <a:lumMod val="50000"/>
                  </a:schemeClr>
                </a:solidFill>
              </a:rPr>
              <a:t>operating application</a:t>
            </a: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endParaRPr lang="en-IN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28643" lvl="1" indent="-285743">
              <a:lnSpc>
                <a:spcPct val="150000"/>
              </a:lnSpc>
              <a:defRPr/>
            </a:pPr>
            <a:r>
              <a:rPr lang="en-US" altLang="en-IN" sz="1800" dirty="0" smtClean="0">
                <a:solidFill>
                  <a:schemeClr val="tx1">
                    <a:lumMod val="50000"/>
                  </a:schemeClr>
                </a:solidFill>
              </a:rPr>
              <a:t>Deploy applications quickly and predictably.</a:t>
            </a:r>
          </a:p>
          <a:p>
            <a:pPr marL="628643" lvl="1" indent="-285743">
              <a:lnSpc>
                <a:spcPct val="150000"/>
              </a:lnSpc>
              <a:defRPr/>
            </a:pPr>
            <a:r>
              <a:rPr lang="en-US" altLang="en-IN" sz="1800" dirty="0" smtClean="0">
                <a:solidFill>
                  <a:schemeClr val="tx1">
                    <a:lumMod val="50000"/>
                  </a:schemeClr>
                </a:solidFill>
              </a:rPr>
              <a:t>Scale applications on the fly</a:t>
            </a:r>
          </a:p>
          <a:p>
            <a:pPr marL="628643" lvl="1" indent="-285743">
              <a:lnSpc>
                <a:spcPct val="150000"/>
              </a:lnSpc>
              <a:defRPr/>
            </a:pPr>
            <a:r>
              <a:rPr lang="en-US" altLang="en-IN" sz="1800" dirty="0" smtClean="0">
                <a:solidFill>
                  <a:schemeClr val="tx1">
                    <a:lumMod val="50000"/>
                  </a:schemeClr>
                </a:solidFill>
              </a:rPr>
              <a:t>Roll out new features seamlessly</a:t>
            </a:r>
          </a:p>
          <a:p>
            <a:pPr marL="628643" lvl="1" indent="-285743">
              <a:lnSpc>
                <a:spcPct val="150000"/>
              </a:lnSpc>
              <a:defRPr/>
            </a:pPr>
            <a:r>
              <a:rPr lang="en-US" altLang="en-IN" sz="1800" dirty="0" smtClean="0">
                <a:solidFill>
                  <a:schemeClr val="tx1">
                    <a:lumMod val="50000"/>
                  </a:schemeClr>
                </a:solidFill>
              </a:rPr>
              <a:t>Limit hardware usage to required resources only.</a:t>
            </a:r>
          </a:p>
          <a:p>
            <a:pPr marL="628643" lvl="1" indent="-285743">
              <a:lnSpc>
                <a:spcPct val="150000"/>
              </a:lnSpc>
              <a:buNone/>
              <a:defRPr/>
            </a:pPr>
            <a:endParaRPr lang="en-US" altLang="en-IN" sz="18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en-IN" sz="2000" dirty="0" smtClean="0">
                <a:solidFill>
                  <a:schemeClr val="tx1">
                    <a:lumMod val="50000"/>
                  </a:schemeClr>
                </a:solidFill>
              </a:rPr>
              <a:t>The goal of Kubernetes is to foster an ecosystem of  components and tools that relieve the burden of running applications in public and private clouds.</a:t>
            </a:r>
            <a:endParaRPr lang="en-IN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362200"/>
            <a:ext cx="263753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735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Relation between a Node and a Pod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5498"/>
            <a:ext cx="8084916" cy="529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58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Pod</a:t>
            </a:r>
          </a:p>
        </p:txBody>
      </p:sp>
      <p:sp>
        <p:nvSpPr>
          <p:cNvPr id="1048652" name="Content Placeholder 104865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Group of Containers</a:t>
            </a:r>
          </a:p>
          <a:p>
            <a:r>
              <a:rPr lang="en-US" sz="2000" dirty="0"/>
              <a:t>Related to each other</a:t>
            </a:r>
          </a:p>
          <a:p>
            <a:r>
              <a:rPr lang="en-US" sz="2000" dirty="0"/>
              <a:t>Share namespace</a:t>
            </a:r>
          </a:p>
          <a:p>
            <a:r>
              <a:rPr lang="en-US" sz="2000" dirty="0"/>
              <a:t>Ephemeral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Examples:</a:t>
            </a:r>
          </a:p>
          <a:p>
            <a:pPr lvl="1"/>
            <a:r>
              <a:rPr lang="en-US" sz="2000" dirty="0" err="1"/>
              <a:t>Wordpress</a:t>
            </a:r>
            <a:r>
              <a:rPr lang="en-US" sz="2000" dirty="0"/>
              <a:t> + MySQL </a:t>
            </a:r>
          </a:p>
          <a:p>
            <a:pPr lvl="1"/>
            <a:r>
              <a:rPr lang="en-US" sz="2000" dirty="0"/>
              <a:t>ELK</a:t>
            </a:r>
          </a:p>
          <a:p>
            <a:pPr lvl="1"/>
            <a:r>
              <a:rPr lang="en-US" sz="2000" dirty="0"/>
              <a:t>Nginx + </a:t>
            </a:r>
            <a:r>
              <a:rPr lang="en-US" sz="2000" dirty="0" err="1"/>
              <a:t>Logstash</a:t>
            </a:r>
            <a:endParaRPr lang="en-US" sz="2000" dirty="0"/>
          </a:p>
          <a:p>
            <a:pPr lvl="1"/>
            <a:r>
              <a:rPr lang="en-US" sz="2000" dirty="0" err="1"/>
              <a:t>Auth</a:t>
            </a:r>
            <a:r>
              <a:rPr lang="en-US" sz="2000" dirty="0"/>
              <a:t> + Proxy + PHP</a:t>
            </a:r>
          </a:p>
          <a:p>
            <a:pPr lvl="1"/>
            <a:r>
              <a:rPr lang="en-US" sz="2000" dirty="0"/>
              <a:t>App + data-load</a:t>
            </a:r>
          </a:p>
        </p:txBody>
      </p:sp>
    </p:spTree>
    <p:extLst>
      <p:ext uri="{BB962C8B-B14F-4D97-AF65-F5344CB8AC3E}">
        <p14:creationId xmlns:p14="http://schemas.microsoft.com/office/powerpoint/2010/main" val="3402536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0486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700" b="1" dirty="0"/>
              <a:t>Pods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1642681"/>
            <a:ext cx="4391025" cy="25050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5" y="1600200"/>
            <a:ext cx="34385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0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04865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3600" dirty="0"/>
              <a:t>Kubernetes CLI</a:t>
            </a:r>
            <a:endParaRPr lang="en-IN" sz="3600" dirty="0"/>
          </a:p>
        </p:txBody>
      </p:sp>
      <p:sp>
        <p:nvSpPr>
          <p:cNvPr id="1048654" name="Content Placeholder 104865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2800" b="1" dirty="0">
                <a:solidFill>
                  <a:schemeClr val="tx1">
                    <a:lumMod val="50000"/>
                  </a:schemeClr>
                </a:solidFill>
                <a:latin typeface="+mn-lt"/>
                <a:cs typeface="Courier New" pitchFamily="49" charset="0"/>
              </a:rPr>
              <a:t>kubectl</a:t>
            </a:r>
            <a:r>
              <a:rPr lang="en-IN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is an command line tool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Used for </a:t>
            </a:r>
            <a:r>
              <a:rPr lang="en-I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creating/deleting/retrieving</a:t>
            </a:r>
            <a:r>
              <a:rPr lang="en-IN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  deployments, pods, services, HPA (Horizontal Pod Auto-scaling), etc.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8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Basically a utility to run commands on the </a:t>
            </a:r>
            <a:r>
              <a:rPr lang="en-IN" sz="2800" b="1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kubernetes </a:t>
            </a:r>
            <a:r>
              <a:rPr lang="en-IN" sz="2800" b="1" dirty="0" smtClean="0">
                <a:solidFill>
                  <a:schemeClr val="tx1">
                    <a:lumMod val="50000"/>
                  </a:schemeClr>
                </a:solidFill>
                <a:latin typeface="+mn-lt"/>
              </a:rPr>
              <a:t>cluster</a:t>
            </a:r>
            <a:endParaRPr lang="en-IN" sz="28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73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04865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Useful commands</a:t>
            </a:r>
          </a:p>
        </p:txBody>
      </p:sp>
      <p:sp>
        <p:nvSpPr>
          <p:cNvPr id="1048656" name="Content Placeholder 104865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IN" sz="1800" b="1" dirty="0">
                <a:latin typeface="Courier New" pitchFamily="49" charset="0"/>
                <a:cs typeface="Courier New" pitchFamily="49" charset="0"/>
              </a:rPr>
              <a:t>kubectl describe nodes</a:t>
            </a:r>
            <a:r>
              <a:rPr lang="en-US" altLang="en-IN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590483" lvl="1">
              <a:lnSpc>
                <a:spcPct val="150000"/>
              </a:lnSpc>
              <a:defRPr/>
            </a:pPr>
            <a:r>
              <a:rPr lang="en-US" altLang="en-IN" dirty="0">
                <a:latin typeface="+mn-lt"/>
              </a:rPr>
              <a:t>List of the minion nodes in the cluster</a:t>
            </a:r>
            <a:endParaRPr lang="en-IN" altLang="en-IN" dirty="0">
              <a:latin typeface="+mn-lt"/>
            </a:endParaRPr>
          </a:p>
          <a:p>
            <a:pPr marL="285743" indent="-285743">
              <a:lnSpc>
                <a:spcPct val="150000"/>
              </a:lnSpc>
              <a:defRPr/>
            </a:pPr>
            <a:r>
              <a:rPr lang="en-US" altLang="en-IN" sz="1800" b="1" dirty="0" err="1">
                <a:latin typeface="Courier New" pitchFamily="49" charset="0"/>
                <a:cs typeface="Courier New" pitchFamily="49" charset="0"/>
              </a:rPr>
              <a:t>kubectl</a:t>
            </a:r>
            <a:r>
              <a:rPr lang="en-US" altLang="en-IN" sz="1800" b="1" dirty="0">
                <a:latin typeface="Courier New" pitchFamily="49" charset="0"/>
                <a:cs typeface="Courier New" pitchFamily="49" charset="0"/>
              </a:rPr>
              <a:t> describe nodes &lt;node name&gt;</a:t>
            </a:r>
          </a:p>
          <a:p>
            <a:pPr marL="590483" lvl="1">
              <a:lnSpc>
                <a:spcPct val="150000"/>
              </a:lnSpc>
              <a:defRPr/>
            </a:pPr>
            <a:r>
              <a:rPr lang="en-US" altLang="en-IN" dirty="0">
                <a:latin typeface="+mn-lt"/>
              </a:rPr>
              <a:t>Provides some extra information about the node including Name, labels, resource limits.</a:t>
            </a:r>
            <a:endParaRPr lang="en-IN" altLang="en-IN" dirty="0">
              <a:latin typeface="+mn-lt"/>
            </a:endParaRPr>
          </a:p>
          <a:p>
            <a:pPr marL="285743" indent="-285743">
              <a:lnSpc>
                <a:spcPct val="150000"/>
              </a:lnSpc>
              <a:defRPr/>
            </a:pPr>
            <a:r>
              <a:rPr lang="en-US" altLang="en-IN" sz="1800" b="1" dirty="0" err="1">
                <a:latin typeface="Courier New" pitchFamily="49" charset="0"/>
                <a:cs typeface="Courier New" pitchFamily="49" charset="0"/>
              </a:rPr>
              <a:t>kubectl</a:t>
            </a:r>
            <a:r>
              <a:rPr lang="en-US" altLang="en-IN" sz="1800" b="1" dirty="0">
                <a:latin typeface="Courier New" pitchFamily="49" charset="0"/>
                <a:cs typeface="Courier New" pitchFamily="49" charset="0"/>
              </a:rPr>
              <a:t> get deployment &lt;options&gt; </a:t>
            </a:r>
          </a:p>
          <a:p>
            <a:pPr marL="590483" lvl="1">
              <a:lnSpc>
                <a:spcPct val="150000"/>
              </a:lnSpc>
              <a:defRPr/>
            </a:pPr>
            <a:r>
              <a:rPr lang="en-US" altLang="en-IN" dirty="0">
                <a:latin typeface="+mn-lt"/>
              </a:rPr>
              <a:t>List of deployments, its age, desired and current capacity of the pods, number of available pods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0386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YAML?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b="1" dirty="0" smtClean="0"/>
              <a:t>YAML</a:t>
            </a:r>
            <a:r>
              <a:rPr lang="en-US" dirty="0" smtClean="0"/>
              <a:t> </a:t>
            </a:r>
            <a:r>
              <a:rPr lang="en-US" dirty="0" err="1"/>
              <a:t>Ain’t</a:t>
            </a:r>
            <a:r>
              <a:rPr lang="en-US" dirty="0"/>
              <a:t> Markup Language (depending who you ask) is a human-readable text-based format for specifying configuration-type information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Ex: </a:t>
            </a:r>
            <a:r>
              <a:rPr lang="en-US" b="1" dirty="0" smtClean="0"/>
              <a:t>Kubernetes</a:t>
            </a:r>
            <a:r>
              <a:rPr lang="en-US" dirty="0"/>
              <a:t>, </a:t>
            </a:r>
            <a:r>
              <a:rPr lang="en-US" b="1" dirty="0"/>
              <a:t>SDN</a:t>
            </a:r>
            <a:r>
              <a:rPr lang="en-US" dirty="0"/>
              <a:t>, and </a:t>
            </a:r>
            <a:r>
              <a:rPr lang="en-US" b="1" dirty="0" smtClean="0"/>
              <a:t>OpenStack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35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28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YAML in k8s?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84EA1"/>
                </a:solidFill>
              </a:rPr>
              <a:t>Convenience:</a:t>
            </a:r>
            <a:r>
              <a:rPr lang="en-US" dirty="0"/>
              <a:t> You’ll no longer have to add all of your parameters to the command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r>
              <a:rPr lang="en-US" b="1" dirty="0">
                <a:solidFill>
                  <a:srgbClr val="184EA1"/>
                </a:solidFill>
              </a:rPr>
              <a:t>Maintenance: </a:t>
            </a:r>
            <a:r>
              <a:rPr lang="en-US" dirty="0"/>
              <a:t>YAML files can be added to source control, so you can track </a:t>
            </a:r>
            <a:r>
              <a:rPr lang="en-US" dirty="0" smtClean="0"/>
              <a:t>changes</a:t>
            </a:r>
          </a:p>
          <a:p>
            <a:endParaRPr lang="en-US" dirty="0"/>
          </a:p>
          <a:p>
            <a:r>
              <a:rPr lang="en-US" b="1" dirty="0">
                <a:solidFill>
                  <a:srgbClr val="184EA1"/>
                </a:solidFill>
              </a:rPr>
              <a:t>Flexibility: </a:t>
            </a:r>
            <a:r>
              <a:rPr lang="en-US" dirty="0"/>
              <a:t>You’ll be able to create much more complex structures using YAML than you can on the command </a:t>
            </a:r>
            <a:r>
              <a:rPr lang="en-US" dirty="0" smtClean="0"/>
              <a:t>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36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8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Basic </a:t>
            </a:r>
            <a:r>
              <a:rPr lang="en-US" dirty="0" smtClean="0"/>
              <a:t>Rules –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YAML files should end in </a:t>
            </a:r>
            <a:r>
              <a:rPr lang="en-US" b="1" dirty="0"/>
              <a:t>.</a:t>
            </a:r>
            <a:r>
              <a:rPr lang="en-US" b="1" dirty="0" err="1" smtClean="0"/>
              <a:t>yml</a:t>
            </a:r>
            <a:r>
              <a:rPr lang="en-US" b="1" dirty="0" smtClean="0"/>
              <a:t> </a:t>
            </a:r>
            <a:endParaRPr lang="en-US" b="1" dirty="0"/>
          </a:p>
          <a:p>
            <a:pPr>
              <a:spcBef>
                <a:spcPts val="2400"/>
              </a:spcBef>
            </a:pPr>
            <a:r>
              <a:rPr lang="en-US" dirty="0"/>
              <a:t>YAML is case </a:t>
            </a:r>
            <a:r>
              <a:rPr lang="en-US" dirty="0" smtClean="0"/>
              <a:t>sensitive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YAML does not allow the use of tabs. Spaces are used instead as tabs are not universally supported</a:t>
            </a:r>
          </a:p>
          <a:p>
            <a:pPr>
              <a:spcBef>
                <a:spcPts val="2400"/>
              </a:spcBef>
            </a:pPr>
            <a:r>
              <a:rPr lang="en-US" dirty="0"/>
              <a:t>List members are denoted by a leading hyphen (-)</a:t>
            </a:r>
          </a:p>
          <a:p>
            <a:pPr>
              <a:spcBef>
                <a:spcPts val="2400"/>
              </a:spcBef>
            </a:pPr>
            <a:r>
              <a:rPr lang="en-US" dirty="0"/>
              <a:t>Associative arrays are represented using the colon space </a:t>
            </a:r>
            <a:r>
              <a:rPr lang="en-US" dirty="0" smtClean="0"/>
              <a:t>(:) </a:t>
            </a:r>
            <a:r>
              <a:rPr lang="en-US" dirty="0"/>
              <a:t>in the form key: </a:t>
            </a:r>
            <a:r>
              <a:rPr lang="en-US" dirty="0" smtClean="0"/>
              <a:t>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37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25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Why configuration files using YAML rather than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 be used interchangeably in almost all scenarios, but YAML tends to be more user-friendly for </a:t>
            </a:r>
            <a:r>
              <a:rPr lang="en-US" dirty="0" smtClean="0"/>
              <a:t>configuration.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/>
              <a:t>Easy to understand</a:t>
            </a:r>
          </a:p>
          <a:p>
            <a:pPr>
              <a:spcBef>
                <a:spcPts val="2400"/>
              </a:spcBef>
            </a:pPr>
            <a:r>
              <a:rPr lang="en-US" dirty="0"/>
              <a:t>Indented delimiting</a:t>
            </a:r>
          </a:p>
          <a:p>
            <a:pPr>
              <a:spcBef>
                <a:spcPts val="2400"/>
              </a:spcBef>
            </a:pPr>
            <a:r>
              <a:rPr lang="en-US" dirty="0"/>
              <a:t>Non-hierarchical data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38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25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vs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84EA1"/>
                </a:solidFill>
              </a:rPr>
              <a:t>JSON (</a:t>
            </a:r>
            <a:r>
              <a:rPr lang="en-US" b="1" dirty="0">
                <a:solidFill>
                  <a:srgbClr val="184EA1"/>
                </a:solidFill>
              </a:rPr>
              <a:t>JavaScript Object Notation) </a:t>
            </a:r>
          </a:p>
          <a:p>
            <a:r>
              <a:rPr lang="en-US" dirty="0" smtClean="0"/>
              <a:t>Widely </a:t>
            </a:r>
            <a:r>
              <a:rPr lang="en-US" dirty="0"/>
              <a:t>used for a client and a server </a:t>
            </a:r>
            <a:r>
              <a:rPr lang="en-US" dirty="0" smtClean="0"/>
              <a:t>communication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Simpler way to represent the data compared to XML(Extensible Markup Language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No opening and closing tags in </a:t>
            </a:r>
            <a:r>
              <a:rPr lang="en-US" dirty="0" smtClean="0"/>
              <a:t>JSON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39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76400"/>
            <a:ext cx="3766932" cy="448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89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04858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IN" sz="3600" dirty="0"/>
              <a:t>What is Kubernetes?</a:t>
            </a:r>
            <a:endParaRPr lang="en-IN" sz="3600" dirty="0"/>
          </a:p>
        </p:txBody>
      </p:sp>
      <p:sp>
        <p:nvSpPr>
          <p:cNvPr id="1048589" name="Content Placeholder 1048588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43" indent="-285743">
              <a:lnSpc>
                <a:spcPct val="150000"/>
              </a:lnSpc>
              <a:defRPr/>
            </a:pPr>
            <a:r>
              <a:rPr lang="en-US" altLang="en-IN" sz="2000" dirty="0">
                <a:solidFill>
                  <a:schemeClr val="tx1">
                    <a:lumMod val="50000"/>
                  </a:schemeClr>
                </a:solidFill>
              </a:rPr>
              <a:t>Op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en source </a:t>
            </a:r>
            <a:r>
              <a:rPr lang="en-IN" sz="2000" dirty="0" smtClean="0">
                <a:solidFill>
                  <a:schemeClr val="tx1">
                    <a:lumMod val="50000"/>
                  </a:schemeClr>
                </a:solidFill>
              </a:rPr>
              <a:t>orchestration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tool for application containers developed by Google. 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altLang="en-IN" sz="2000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t packages all of the necessary tools </a:t>
            </a:r>
            <a:r>
              <a:rPr lang="en-US" altLang="en-IN" sz="2000" dirty="0">
                <a:solidFill>
                  <a:schemeClr val="tx1">
                    <a:lumMod val="50000"/>
                  </a:schemeClr>
                </a:solidFill>
              </a:rPr>
              <a:t>-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orchestration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service discovery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load balancing 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in one place. 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Kubernetes is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portable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US" altLang="en-IN" sz="2000" dirty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t can be deployed on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private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hybrid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along with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multiple cloud platform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  providers.</a:t>
            </a:r>
          </a:p>
          <a:p>
            <a:pPr marL="285743" indent="-285743">
              <a:lnSpc>
                <a:spcPct val="150000"/>
              </a:lnSpc>
              <a:defRPr/>
            </a:pP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It is developed to manage </a:t>
            </a:r>
            <a:r>
              <a:rPr lang="en-IN" sz="2000" b="1" dirty="0">
                <a:solidFill>
                  <a:schemeClr val="tx1">
                    <a:lumMod val="50000"/>
                  </a:schemeClr>
                </a:solidFill>
              </a:rPr>
              <a:t>Docker containers</a:t>
            </a:r>
            <a:r>
              <a:rPr lang="en-IN" sz="2000" dirty="0">
                <a:solidFill>
                  <a:schemeClr val="tx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9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95400"/>
            <a:ext cx="3766932" cy="45576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vs </a:t>
            </a:r>
            <a:r>
              <a:rPr lang="en-US" dirty="0" smtClean="0"/>
              <a:t>JSON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495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184EA1"/>
                </a:solidFill>
              </a:rPr>
              <a:t>YAML (</a:t>
            </a:r>
            <a:r>
              <a:rPr lang="en-US" b="1" dirty="0">
                <a:solidFill>
                  <a:srgbClr val="184EA1"/>
                </a:solidFill>
              </a:rPr>
              <a:t>YAML </a:t>
            </a:r>
            <a:r>
              <a:rPr lang="en-US" b="1" dirty="0" err="1">
                <a:solidFill>
                  <a:srgbClr val="184EA1"/>
                </a:solidFill>
              </a:rPr>
              <a:t>Ain’t</a:t>
            </a:r>
            <a:r>
              <a:rPr lang="en-US" b="1" dirty="0">
                <a:solidFill>
                  <a:srgbClr val="184EA1"/>
                </a:solidFill>
              </a:rPr>
              <a:t> Markup Language) </a:t>
            </a:r>
          </a:p>
          <a:p>
            <a:r>
              <a:rPr lang="en-US" dirty="0"/>
              <a:t>Simpler way than JSON to represent the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/>
              <a:t>Removes curly brackets({}) and </a:t>
            </a:r>
            <a:r>
              <a:rPr lang="en-US" dirty="0" smtClean="0"/>
              <a:t>squared </a:t>
            </a:r>
            <a:r>
              <a:rPr lang="en-US" dirty="0"/>
              <a:t>brackets([]) except for inline </a:t>
            </a:r>
            <a:r>
              <a:rPr lang="en-US" dirty="0" smtClean="0"/>
              <a:t>collections</a:t>
            </a:r>
          </a:p>
          <a:p>
            <a:endParaRPr lang="en-US" dirty="0"/>
          </a:p>
          <a:p>
            <a:r>
              <a:rPr lang="en-US" dirty="0"/>
              <a:t>YAML is a superset of JSON.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Possible to convert YAML to JSON and JSON to </a:t>
            </a:r>
            <a:r>
              <a:rPr lang="en-US" dirty="0" smtClean="0"/>
              <a:t>YAML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D879C0D-C686-4B84-9B30-D7FB353477FD}" type="slidenum">
              <a:rPr lang="en-US" smtClean="0">
                <a:solidFill>
                  <a:srgbClr val="72797D">
                    <a:tint val="75000"/>
                  </a:srgbClr>
                </a:solidFill>
              </a:rPr>
              <a:pPr/>
              <a:t>40</a:t>
            </a:fld>
            <a:endParaRPr lang="en-US">
              <a:solidFill>
                <a:srgbClr val="72797D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1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Kubernetes </a:t>
            </a:r>
            <a:r>
              <a:rPr lang="en-IN" sz="3600" dirty="0" smtClean="0"/>
              <a:t>is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Portable</a:t>
            </a: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Extensible</a:t>
            </a: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Self-healing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8264" y="1918648"/>
            <a:ext cx="2637535" cy="3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19382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Kubernetes </a:t>
            </a:r>
            <a:r>
              <a:rPr lang="en-IN" sz="3600" dirty="0" smtClean="0"/>
              <a:t>is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Portable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Public Cloud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Private Cloud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Hybrid Cloud</a:t>
            </a:r>
          </a:p>
          <a:p>
            <a:pPr marL="341313" lvl="1" indent="0">
              <a:buNone/>
            </a:pP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Multi Cloud</a:t>
            </a: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8264" y="1918648"/>
            <a:ext cx="2637535" cy="3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043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Kubernetes </a:t>
            </a:r>
            <a:r>
              <a:rPr lang="en-IN" sz="3600" dirty="0" smtClean="0"/>
              <a:t>is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Extensible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Modular</a:t>
            </a: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Pluggable</a:t>
            </a: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Hookable</a:t>
            </a:r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Composabl</a:t>
            </a:r>
            <a:r>
              <a:rPr lang="en-US" b="1" dirty="0" err="1" smtClean="0">
                <a:solidFill>
                  <a:schemeClr val="tx1">
                    <a:lumMod val="50000"/>
                  </a:schemeClr>
                </a:solidFill>
              </a:rPr>
              <a:t>e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341313" lvl="1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8264" y="1918648"/>
            <a:ext cx="2637535" cy="3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50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Kubernetes </a:t>
            </a:r>
            <a:r>
              <a:rPr lang="en-IN" sz="3600" dirty="0" smtClean="0"/>
              <a:t>is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50000"/>
                  </a:schemeClr>
                </a:solidFill>
              </a:rPr>
              <a:t>Self-healing</a:t>
            </a:r>
          </a:p>
          <a:p>
            <a:pPr marL="0" indent="0">
              <a:buNone/>
            </a:pPr>
            <a:endParaRPr lang="en-US" b="1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Auto-placement</a:t>
            </a: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Auto-restart</a:t>
            </a: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Auto-replication</a:t>
            </a:r>
          </a:p>
          <a:p>
            <a:pPr lvl="1"/>
            <a:endParaRPr lang="en-US" dirty="0" smtClean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Auto-scaling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78264" y="1918648"/>
            <a:ext cx="2637535" cy="354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66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04866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 smtClean="0"/>
              <a:t>Where Did Kubernetes Come From?</a:t>
            </a:r>
            <a:endParaRPr lang="en-IN" sz="36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Google started the Kubernetes project in 2014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 smtClean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Kubernetes builds upon the experience that Google has with running production workloads at scale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</a:rPr>
              <a:t>Combine this with the ideas and practices from an active open source community and Kubernetes was born</a:t>
            </a:r>
          </a:p>
          <a:p>
            <a:pPr marL="0" indent="0">
              <a:buNone/>
            </a:pPr>
            <a:endParaRPr lang="en-US" sz="2000" b="1" dirty="0" smtClean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5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1210</Words>
  <Application>Microsoft Office PowerPoint</Application>
  <PresentationFormat>On-screen Show (4:3)</PresentationFormat>
  <Paragraphs>235</Paragraphs>
  <Slides>40</Slides>
  <Notes>11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Lucida Grande</vt:lpstr>
      <vt:lpstr>Office Theme</vt:lpstr>
      <vt:lpstr>KUBERNETES</vt:lpstr>
      <vt:lpstr>Understanding Kubernetes Architecture </vt:lpstr>
      <vt:lpstr>What is Kubernetes?</vt:lpstr>
      <vt:lpstr>What is Kubernetes?</vt:lpstr>
      <vt:lpstr>Kubernetes is</vt:lpstr>
      <vt:lpstr>Kubernetes is</vt:lpstr>
      <vt:lpstr>Kubernetes is</vt:lpstr>
      <vt:lpstr>Kubernetes is</vt:lpstr>
      <vt:lpstr>Where Did Kubernetes Come From?</vt:lpstr>
      <vt:lpstr>What Kubernetes Is Not </vt:lpstr>
      <vt:lpstr>What Does Kubernetes Mean? </vt:lpstr>
      <vt:lpstr>Kubernetes – Container Orchestration at Scale</vt:lpstr>
      <vt:lpstr>Kubernetes Contributors</vt:lpstr>
      <vt:lpstr>Kubernetes provides</vt:lpstr>
      <vt:lpstr>Container and Kubernetes</vt:lpstr>
      <vt:lpstr>Why Containers?</vt:lpstr>
      <vt:lpstr>Container Benefits</vt:lpstr>
      <vt:lpstr>Why Kubernetes?</vt:lpstr>
      <vt:lpstr>Why Kubernetes?</vt:lpstr>
      <vt:lpstr>Why Kubernetes? (continued)</vt:lpstr>
      <vt:lpstr>Kubernetes architecture</vt:lpstr>
      <vt:lpstr>Pets vs Cattle</vt:lpstr>
      <vt:lpstr>High Level Components</vt:lpstr>
      <vt:lpstr>Kubernetes terminologies</vt:lpstr>
      <vt:lpstr>Kubernetes terminologies (Conti…)</vt:lpstr>
      <vt:lpstr>Kubernetes Architecture</vt:lpstr>
      <vt:lpstr>Kubernetes Master</vt:lpstr>
      <vt:lpstr>Master</vt:lpstr>
      <vt:lpstr>Kubernetes Minion (Worker Node)</vt:lpstr>
      <vt:lpstr>Relation between a Node and a Pod</vt:lpstr>
      <vt:lpstr>Pod</vt:lpstr>
      <vt:lpstr>Pods Example</vt:lpstr>
      <vt:lpstr>Kubernetes CLI</vt:lpstr>
      <vt:lpstr>Useful commands</vt:lpstr>
      <vt:lpstr>What is YAML?</vt:lpstr>
      <vt:lpstr>Why is YAML in k8s?</vt:lpstr>
      <vt:lpstr>YAML Basic Rules – Syntax</vt:lpstr>
      <vt:lpstr>Why configuration files using YAML rather than JSON</vt:lpstr>
      <vt:lpstr>YAML vs JSON</vt:lpstr>
      <vt:lpstr>YAML vs JSON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basavaraj</dc:creator>
  <cp:lastModifiedBy>Naushad Pasha</cp:lastModifiedBy>
  <cp:revision>28</cp:revision>
  <dcterms:created xsi:type="dcterms:W3CDTF">2018-12-05T02:23:58Z</dcterms:created>
  <dcterms:modified xsi:type="dcterms:W3CDTF">2018-12-05T06:02:41Z</dcterms:modified>
</cp:coreProperties>
</file>