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1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3979" autoAdjust="0"/>
  </p:normalViewPr>
  <p:slideViewPr>
    <p:cSldViewPr>
      <p:cViewPr>
        <p:scale>
          <a:sx n="70" d="100"/>
          <a:sy n="70" d="100"/>
        </p:scale>
        <p:origin x="100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AA574-8264-4822-A574-FF10BEA9A78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48B-ED2F-40A5-8845-0629067CF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Shape 2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1" name="Shape 25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Key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Points: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 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is a text document that contains all the commands a user could call on the command line to assemble an image. From using a base Docker image, 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adding and copying files, running commands, and exposing ports.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You can consider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to be "source code" and images to be the "compiled code" for your containers, which are the "running code".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are highly portable and can be shared, stored, and updated.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Shape 255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553" name="Shape 255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20554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Shape 2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1" name="Shape 25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Key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Points: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 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is a text document that contains all the commands a user could call on the command line to assemble an image. From using a base Docker image, 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adding and copying files, running commands, and exposing ports.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You can consider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to be "source code" and images to be the "compiled code" for your containers, which are the "running code".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Dockerfiles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are highly portable and can be shared, stored, and updated.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Shape 255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553" name="Shape 255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96419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3037-8746-4577-9B29-BB36E526592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CC1E-6575-48C7-B858-F77F6F595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Dockerfile, Builds and Network Configuration</a:t>
            </a:r>
            <a:endParaRPr lang="en-US" dirty="0"/>
          </a:p>
        </p:txBody>
      </p:sp>
      <p:pic>
        <p:nvPicPr>
          <p:cNvPr id="7" name="Picture 2" descr="do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3236120" cy="249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Cmd</a:t>
            </a:r>
            <a:r>
              <a:rPr lang="en-US" dirty="0"/>
              <a:t> and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>
                <a:cs typeface="Courier New" pitchFamily="49" charset="0"/>
              </a:rPr>
              <a:t>CMD alone: </a:t>
            </a:r>
            <a:r>
              <a:rPr lang="en-US" sz="2400" dirty="0">
                <a:cs typeface="Courier New" pitchFamily="49" charset="0"/>
              </a:rPr>
              <a:t>default command and list of parameters.</a:t>
            </a:r>
          </a:p>
          <a:p>
            <a:pPr>
              <a:lnSpc>
                <a:spcPct val="160000"/>
              </a:lnSpc>
            </a:pPr>
            <a:r>
              <a:rPr lang="fr-FR" sz="2400" b="1" dirty="0">
                <a:cs typeface="Courier New" pitchFamily="49" charset="0"/>
              </a:rPr>
              <a:t>CMD + ENTRYPOINT: ENTRYPOINT</a:t>
            </a:r>
            <a:r>
              <a:rPr lang="fr-FR" sz="2400" dirty="0">
                <a:cs typeface="Courier New" pitchFamily="49" charset="0"/>
              </a:rPr>
              <a:t> </a:t>
            </a:r>
            <a:r>
              <a:rPr lang="fr-FR" sz="2400" dirty="0" err="1">
                <a:cs typeface="Courier New" pitchFamily="49" charset="0"/>
              </a:rPr>
              <a:t>provides</a:t>
            </a:r>
            <a:r>
              <a:rPr lang="fr-FR" sz="2400" dirty="0">
                <a:cs typeface="Courier New" pitchFamily="49" charset="0"/>
              </a:rPr>
              <a:t> command, </a:t>
            </a:r>
            <a:r>
              <a:rPr lang="fr-FR" sz="2400" b="1" dirty="0">
                <a:cs typeface="Courier New" pitchFamily="49" charset="0"/>
              </a:rPr>
              <a:t>CMD</a:t>
            </a:r>
            <a:r>
              <a:rPr lang="fr-FR" sz="2400" dirty="0">
                <a:cs typeface="Courier New" pitchFamily="49" charset="0"/>
              </a:rPr>
              <a:t> </a:t>
            </a:r>
            <a:r>
              <a:rPr lang="fr-FR" sz="2400" dirty="0" err="1">
                <a:cs typeface="Courier New" pitchFamily="49" charset="0"/>
              </a:rPr>
              <a:t>provides</a:t>
            </a:r>
            <a:r>
              <a:rPr lang="fr-FR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default parameters.</a:t>
            </a:r>
          </a:p>
          <a:p>
            <a:pPr>
              <a:lnSpc>
                <a:spcPct val="160000"/>
              </a:lnSpc>
            </a:pPr>
            <a:r>
              <a:rPr lang="en-US" sz="2400" b="1" dirty="0">
                <a:cs typeface="Courier New" pitchFamily="49" charset="0"/>
              </a:rPr>
              <a:t>CMD</a:t>
            </a:r>
            <a:r>
              <a:rPr lang="en-US" sz="2400" dirty="0">
                <a:cs typeface="Courier New" pitchFamily="49" charset="0"/>
              </a:rPr>
              <a:t> overridden by command arguments to </a:t>
            </a:r>
            <a:r>
              <a:rPr lang="en-US" sz="2400" dirty="0" err="1">
                <a:cs typeface="Courier New" pitchFamily="49" charset="0"/>
              </a:rPr>
              <a:t>docker</a:t>
            </a:r>
            <a:r>
              <a:rPr lang="en-US" sz="2400" dirty="0">
                <a:cs typeface="Courier New" pitchFamily="49" charset="0"/>
              </a:rPr>
              <a:t> container run</a:t>
            </a:r>
          </a:p>
          <a:p>
            <a:pPr>
              <a:lnSpc>
                <a:spcPct val="160000"/>
              </a:lnSpc>
            </a:pPr>
            <a:r>
              <a:rPr lang="en-US" sz="2400" b="1" dirty="0">
                <a:cs typeface="Courier New" pitchFamily="49" charset="0"/>
              </a:rPr>
              <a:t>ENTRYPOINT</a:t>
            </a:r>
            <a:r>
              <a:rPr lang="en-US" sz="2400" dirty="0">
                <a:cs typeface="Courier New" pitchFamily="49" charset="0"/>
              </a:rPr>
              <a:t> overridden via </a:t>
            </a:r>
            <a:r>
              <a:rPr lang="en-US" sz="2400" b="1" dirty="0">
                <a:cs typeface="Courier New" pitchFamily="49" charset="0"/>
              </a:rPr>
              <a:t>--</a:t>
            </a:r>
            <a:r>
              <a:rPr lang="en-US" sz="2400" b="1" dirty="0" err="1">
                <a:cs typeface="Courier New" pitchFamily="49" charset="0"/>
              </a:rPr>
              <a:t>entrypoint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flag to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container run</a:t>
            </a:r>
            <a:r>
              <a:rPr lang="en-US" sz="2400" dirty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vs EXEC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914400" y="2209800"/>
            <a:ext cx="7247107" cy="2286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9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and ADD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b="1" dirty="0">
                <a:cs typeface="Courier New" pitchFamily="49" charset="0"/>
              </a:rPr>
              <a:t>COPY</a:t>
            </a:r>
            <a:r>
              <a:rPr lang="en-US" sz="2400" dirty="0">
                <a:cs typeface="Courier New" pitchFamily="49" charset="0"/>
              </a:rPr>
              <a:t> copies files from build context to image:</a:t>
            </a:r>
          </a:p>
          <a:p>
            <a:pPr>
              <a:lnSpc>
                <a:spcPct val="170000"/>
              </a:lnSpc>
            </a:pPr>
            <a:endParaRPr lang="en-US" sz="2400" dirty="0"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2400" b="1" dirty="0">
                <a:cs typeface="Courier New" pitchFamily="49" charset="0"/>
              </a:rPr>
              <a:t>ADD</a:t>
            </a:r>
            <a:r>
              <a:rPr lang="en-US" sz="2400" dirty="0">
                <a:cs typeface="Courier New" pitchFamily="49" charset="0"/>
              </a:rPr>
              <a:t> can also </a:t>
            </a:r>
            <a:r>
              <a:rPr lang="en-US" sz="2400" b="1" dirty="0" err="1">
                <a:cs typeface="Courier New" pitchFamily="49" charset="0"/>
              </a:rPr>
              <a:t>untar</a:t>
            </a:r>
            <a:r>
              <a:rPr lang="en-US" sz="2400" dirty="0">
                <a:cs typeface="Courier New" pitchFamily="49" charset="0"/>
              </a:rPr>
              <a:t> and fetch URLs. In both cases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cs typeface="Courier New" pitchFamily="49" charset="0"/>
              </a:rPr>
              <a:t>create checksum for files added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cs typeface="Courier New" pitchFamily="49" charset="0"/>
              </a:rPr>
              <a:t>log checksum in build cache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cs typeface="Courier New" pitchFamily="49" charset="0"/>
              </a:rPr>
              <a:t>Cache invalidated if checksum changed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2458203" cy="6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ARG commands</a:t>
            </a:r>
            <a:r>
              <a:rPr lang="en-US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2400" b="1" dirty="0">
                <a:cs typeface="Courier New" pitchFamily="49" charset="0"/>
              </a:rPr>
              <a:t>ENV</a:t>
            </a:r>
            <a:r>
              <a:rPr lang="fr-FR" sz="2400" dirty="0">
                <a:cs typeface="Courier New" pitchFamily="49" charset="0"/>
              </a:rPr>
              <a:t> sets </a:t>
            </a:r>
            <a:r>
              <a:rPr lang="fr-FR" sz="2400" dirty="0" smtClean="0">
                <a:cs typeface="Courier New" pitchFamily="49" charset="0"/>
              </a:rPr>
              <a:t>environnent </a:t>
            </a:r>
            <a:r>
              <a:rPr lang="fr-FR" sz="2400" dirty="0">
                <a:cs typeface="Courier New" pitchFamily="49" charset="0"/>
              </a:rPr>
              <a:t>variables </a:t>
            </a:r>
            <a:r>
              <a:rPr lang="fr-FR" sz="2400" dirty="0" smtClean="0">
                <a:cs typeface="Courier New" pitchFamily="49" charset="0"/>
              </a:rPr>
              <a:t>Inside </a:t>
            </a:r>
            <a:r>
              <a:rPr lang="fr-FR" sz="2400" dirty="0">
                <a:cs typeface="Courier New" pitchFamily="49" charset="0"/>
              </a:rPr>
              <a:t>of the container:</a:t>
            </a:r>
          </a:p>
          <a:p>
            <a:pPr>
              <a:lnSpc>
                <a:spcPct val="170000"/>
              </a:lnSpc>
              <a:buNone/>
            </a:pPr>
            <a:endParaRPr lang="fr-FR" sz="2400" dirty="0"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2400" b="1" dirty="0">
                <a:cs typeface="Courier New" pitchFamily="49" charset="0"/>
              </a:rPr>
              <a:t>ARG</a:t>
            </a:r>
            <a:r>
              <a:rPr lang="en-US" sz="2400" dirty="0">
                <a:cs typeface="Courier New" pitchFamily="49" charset="0"/>
              </a:rPr>
              <a:t> defines arguments that can be passed in from the command line during build: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2079961" cy="792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43400"/>
            <a:ext cx="3532772" cy="962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86400"/>
            <a:ext cx="5743271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EXPOSE &lt;port&gt; [&lt;port&gt;/&lt;protocol&gt;...] </a:t>
            </a:r>
          </a:p>
          <a:p>
            <a:endParaRPr lang="en-US" sz="3600" dirty="0" smtClean="0"/>
          </a:p>
          <a:p>
            <a:pPr>
              <a:lnSpc>
                <a:spcPct val="190000"/>
              </a:lnSpc>
            </a:pPr>
            <a:r>
              <a:rPr lang="en-US" sz="3600" dirty="0">
                <a:cs typeface="Courier New" pitchFamily="49" charset="0"/>
              </a:rPr>
              <a:t>The EXPOSE instruction informs Docker that the container listens on the specified network ports at runtime.</a:t>
            </a:r>
          </a:p>
          <a:p>
            <a:pPr>
              <a:lnSpc>
                <a:spcPct val="190000"/>
              </a:lnSpc>
            </a:pPr>
            <a:r>
              <a:rPr lang="en-US" sz="3600" dirty="0">
                <a:cs typeface="Courier New" pitchFamily="49" charset="0"/>
              </a:rPr>
              <a:t>You can specify whether the port listens on TCP or UDP, and the default is TCP if the protocol is not specified.</a:t>
            </a:r>
          </a:p>
          <a:p>
            <a:pPr>
              <a:lnSpc>
                <a:spcPct val="190000"/>
              </a:lnSpc>
            </a:pPr>
            <a:r>
              <a:rPr lang="en-US" sz="3600" b="1" dirty="0">
                <a:cs typeface="Courier New" pitchFamily="49" charset="0"/>
              </a:rPr>
              <a:t>To expose on both TCP and UDP, include two lines:</a:t>
            </a:r>
          </a:p>
          <a:p>
            <a:pPr marL="742950" lvl="2" indent="-342900">
              <a:lnSpc>
                <a:spcPct val="190000"/>
              </a:lnSpc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EXPOSE 80/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42950" lvl="2" indent="-342900">
              <a:lnSpc>
                <a:spcPct val="190000"/>
              </a:lnSpc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EXPOSE 80/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udp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Dockerfile</a:t>
            </a:r>
            <a:r>
              <a:rPr lang="en-US" dirty="0"/>
              <a:t> Commands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FROM</a:t>
            </a:r>
            <a:r>
              <a:rPr lang="en-US" sz="2000" dirty="0">
                <a:cs typeface="Courier New" pitchFamily="49" charset="0"/>
              </a:rPr>
              <a:t>: base image to start from</a:t>
            </a:r>
          </a:p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RUN</a:t>
            </a:r>
            <a:r>
              <a:rPr lang="en-US" sz="2000" dirty="0">
                <a:cs typeface="Courier New" pitchFamily="49" charset="0"/>
              </a:rPr>
              <a:t>: run a command in the environment</a:t>
            </a:r>
          </a:p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CMD</a:t>
            </a:r>
            <a:r>
              <a:rPr lang="en-US" sz="2000" dirty="0">
                <a:cs typeface="Courier New" pitchFamily="49" charset="0"/>
              </a:rPr>
              <a:t> and ENTRYPOINT: define default behavior</a:t>
            </a:r>
          </a:p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COPY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b="1" dirty="0">
                <a:cs typeface="Courier New" pitchFamily="49" charset="0"/>
              </a:rPr>
              <a:t>ADD</a:t>
            </a:r>
            <a:r>
              <a:rPr lang="en-US" sz="2000" dirty="0">
                <a:cs typeface="Courier New" pitchFamily="49" charset="0"/>
              </a:rPr>
              <a:t>: copy files into container</a:t>
            </a:r>
          </a:p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ENV</a:t>
            </a:r>
            <a:r>
              <a:rPr lang="en-US" sz="2000" dirty="0">
                <a:cs typeface="Courier New" pitchFamily="49" charset="0"/>
              </a:rPr>
              <a:t>: define environment variables inside a container</a:t>
            </a:r>
          </a:p>
          <a:p>
            <a:pPr>
              <a:lnSpc>
                <a:spcPct val="190000"/>
              </a:lnSpc>
            </a:pPr>
            <a:r>
              <a:rPr lang="en-US" sz="2000" b="1" dirty="0">
                <a:cs typeface="Courier New" pitchFamily="49" charset="0"/>
              </a:rPr>
              <a:t>ARG</a:t>
            </a:r>
            <a:r>
              <a:rPr lang="en-US" sz="2000" dirty="0">
                <a:cs typeface="Courier New" pitchFamily="49" charset="0"/>
              </a:rPr>
              <a:t>: define build time arguments</a:t>
            </a:r>
          </a:p>
          <a:p>
            <a:pPr>
              <a:lnSpc>
                <a:spcPct val="190000"/>
              </a:lnSpc>
            </a:pPr>
            <a:r>
              <a:rPr lang="en-US" sz="2000" dirty="0">
                <a:cs typeface="Courier New" pitchFamily="49" charset="0"/>
                <a:hlinkClick r:id="rId2"/>
              </a:rPr>
              <a:t>https://docs.docker.com/engine/reference/builder/#dockerfile-examples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Containers </a:t>
            </a:r>
            <a:r>
              <a:rPr lang="en-US" altLang="en-US" dirty="0">
                <a:cs typeface="Courier New" pitchFamily="49" charset="0"/>
              </a:rPr>
              <a:t>often require storage for using, capturing, or saving data beyond the container life cycle. </a:t>
            </a: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Utilizing volume storage is best to keep data for future use or permit shared consumption by other containers or services. </a:t>
            </a: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The many volume storage solutions available provide features such as high availability, performance, sharing, and reliable read/write filesystem protocols that are supported by Docker, OS vendors, and storage vendors</a:t>
            </a:r>
            <a:r>
              <a:rPr lang="en-US" altLang="en-US" dirty="0" smtClean="0">
                <a:cs typeface="Courier New" pitchFamily="49" charset="0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238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altLang="en-US" sz="2400" dirty="0">
                <a:cs typeface="Courier New" pitchFamily="49" charset="0"/>
              </a:rPr>
              <a:t>Docker can use </a:t>
            </a:r>
            <a:r>
              <a:rPr lang="en-IN" altLang="en-US" sz="2400" b="1" dirty="0">
                <a:cs typeface="Courier New" pitchFamily="49" charset="0"/>
              </a:rPr>
              <a:t>2 main methods </a:t>
            </a:r>
            <a:r>
              <a:rPr lang="en-IN" altLang="en-US" sz="2400" dirty="0">
                <a:cs typeface="Courier New" pitchFamily="49" charset="0"/>
              </a:rPr>
              <a:t>for storage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sz="2200" b="1" dirty="0">
                <a:cs typeface="Courier New" pitchFamily="49" charset="0"/>
              </a:rPr>
              <a:t>Host-based - </a:t>
            </a:r>
            <a:r>
              <a:rPr lang="en-US" sz="2200" dirty="0">
                <a:cs typeface="Courier New" pitchFamily="49" charset="0"/>
              </a:rPr>
              <a:t>The container with either use the native </a:t>
            </a:r>
            <a:r>
              <a:rPr lang="en-US" sz="2200" dirty="0" err="1">
                <a:cs typeface="Courier New" pitchFamily="49" charset="0"/>
              </a:rPr>
              <a:t>filesystem</a:t>
            </a:r>
            <a:r>
              <a:rPr lang="en-US" sz="2200" dirty="0">
                <a:cs typeface="Courier New" pitchFamily="49" charset="0"/>
              </a:rPr>
              <a:t> from the host it is currently on, or the native </a:t>
            </a:r>
            <a:r>
              <a:rPr lang="en-US" sz="2200" dirty="0" err="1">
                <a:cs typeface="Courier New" pitchFamily="49" charset="0"/>
              </a:rPr>
              <a:t>filesystem</a:t>
            </a:r>
            <a:r>
              <a:rPr lang="en-US" sz="2200" dirty="0">
                <a:cs typeface="Courier New" pitchFamily="49" charset="0"/>
              </a:rPr>
              <a:t> on another host</a:t>
            </a:r>
            <a:r>
              <a:rPr lang="en-US" sz="2200" dirty="0" smtClean="0">
                <a:cs typeface="Courier New" pitchFamily="49" charset="0"/>
              </a:rPr>
              <a:t>.</a:t>
            </a:r>
            <a:endParaRPr lang="en-US" sz="2200" dirty="0">
              <a:cs typeface="Courier New" pitchFamily="49" charset="0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sz="2200" b="1" dirty="0">
                <a:cs typeface="Courier New" pitchFamily="49" charset="0"/>
              </a:rPr>
              <a:t>Volume Plugins </a:t>
            </a:r>
            <a:r>
              <a:rPr lang="mr-IN" sz="2200" b="1" dirty="0">
                <a:cs typeface="Courier New" pitchFamily="49" charset="0"/>
              </a:rPr>
              <a:t>–</a:t>
            </a:r>
            <a:r>
              <a:rPr lang="en-US" sz="2200" b="1" dirty="0">
                <a:cs typeface="Courier New" pitchFamily="49" charset="0"/>
              </a:rPr>
              <a:t> </a:t>
            </a:r>
            <a:r>
              <a:rPr lang="en-US" sz="2200" dirty="0" err="1">
                <a:cs typeface="Courier New" pitchFamily="49" charset="0"/>
              </a:rPr>
              <a:t>Docker</a:t>
            </a:r>
            <a:r>
              <a:rPr lang="en-US" sz="2200" dirty="0">
                <a:cs typeface="Courier New" pitchFamily="49" charset="0"/>
              </a:rPr>
              <a:t> has support for plugins to interact with 3rd party storage solutions. This allows the </a:t>
            </a:r>
            <a:r>
              <a:rPr lang="en-US" sz="2200" dirty="0" err="1">
                <a:cs typeface="Courier New" pitchFamily="49" charset="0"/>
              </a:rPr>
              <a:t>Docker</a:t>
            </a:r>
            <a:r>
              <a:rPr lang="en-US" sz="2200" dirty="0">
                <a:cs typeface="Courier New" pitchFamily="49" charset="0"/>
              </a:rPr>
              <a:t> to take advantage of the features of these storage solutions.</a:t>
            </a:r>
          </a:p>
        </p:txBody>
      </p:sp>
    </p:spTree>
    <p:extLst>
      <p:ext uri="{BB962C8B-B14F-4D97-AF65-F5344CB8AC3E}">
        <p14:creationId xmlns:p14="http://schemas.microsoft.com/office/powerpoint/2010/main" val="25374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Based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IN" altLang="en-US" sz="2000" dirty="0" smtClean="0">
                <a:cs typeface="Courier New" pitchFamily="49" charset="0"/>
              </a:rPr>
              <a:t>For </a:t>
            </a:r>
            <a:r>
              <a:rPr lang="en-IN" altLang="en-US" sz="2000" dirty="0">
                <a:cs typeface="Courier New" pitchFamily="49" charset="0"/>
              </a:rPr>
              <a:t>host based storage the containers depend on the underlaying host for the volume storage</a:t>
            </a:r>
            <a:r>
              <a:rPr lang="en-IN" altLang="en-US" sz="2000" dirty="0" smtClean="0">
                <a:cs typeface="Courier New" pitchFamily="49" charset="0"/>
              </a:rPr>
              <a:t>.</a:t>
            </a:r>
            <a:endParaRPr lang="en-IN" altLang="en-US" sz="2000" dirty="0">
              <a:cs typeface="Courier New" pitchFamily="49" charset="0"/>
            </a:endParaRP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IN" altLang="en-US" sz="2000" dirty="0">
                <a:cs typeface="Courier New" pitchFamily="49" charset="0"/>
              </a:rPr>
              <a:t>This bypasses the union filesystem used for the container image on the host and exposes the native filesystem of the host directly</a:t>
            </a:r>
            <a:r>
              <a:rPr lang="en-IN" altLang="en-US" sz="2000" dirty="0" smtClean="0">
                <a:cs typeface="Courier New" pitchFamily="49" charset="0"/>
              </a:rPr>
              <a:t>.</a:t>
            </a:r>
            <a:endParaRPr lang="en-IN" altLang="en-US" sz="2000" dirty="0">
              <a:cs typeface="Courier New" pitchFamily="49" charset="0"/>
            </a:endParaRP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IN" altLang="en-US" sz="2000" dirty="0">
                <a:cs typeface="Courier New" pitchFamily="49" charset="0"/>
              </a:rPr>
              <a:t>This data is resides outside of the container, so can be available after the container is removed</a:t>
            </a:r>
            <a:r>
              <a:rPr lang="en-IN" altLang="en-US" sz="2000" dirty="0" smtClean="0">
                <a:cs typeface="Courier New" pitchFamily="49" charset="0"/>
              </a:rPr>
              <a:t>.</a:t>
            </a:r>
            <a:endParaRPr lang="en-IN" altLang="en-US" sz="2000" dirty="0">
              <a:cs typeface="Courier New" pitchFamily="49" charset="0"/>
            </a:endParaRP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IN" altLang="en-US" sz="2000" dirty="0">
                <a:cs typeface="Courier New" pitchFamily="49" charset="0"/>
              </a:rPr>
              <a:t>In host bases persistence, multiple containers can share one or more volumes.</a:t>
            </a:r>
          </a:p>
        </p:txBody>
      </p:sp>
    </p:spTree>
    <p:extLst>
      <p:ext uri="{BB962C8B-B14F-4D97-AF65-F5344CB8AC3E}">
        <p14:creationId xmlns:p14="http://schemas.microsoft.com/office/powerpoint/2010/main" val="11916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Per Container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2200" dirty="0">
                <a:cs typeface="Courier New" pitchFamily="49" charset="0"/>
              </a:rPr>
              <a:t>When the container gets started, implicit storage is created on the host the container will run on.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2200" dirty="0">
                <a:cs typeface="Courier New" pitchFamily="49" charset="0"/>
              </a:rPr>
              <a:t>This storage is by default in the directory </a:t>
            </a:r>
            <a:r>
              <a:rPr lang="en-US" altLang="en-US" sz="2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2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en-US" sz="2200" b="1" dirty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altLang="en-US" sz="22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altLang="en-US" sz="2200" b="1" dirty="0">
                <a:latin typeface="Courier New" pitchFamily="49" charset="0"/>
                <a:cs typeface="Courier New" pitchFamily="49" charset="0"/>
              </a:rPr>
              <a:t>/volumes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2200" dirty="0">
                <a:cs typeface="Courier New" pitchFamily="49" charset="0"/>
              </a:rPr>
              <a:t>This storage is tied to the life of the container. When the container is removed, the storage is removed.</a:t>
            </a:r>
          </a:p>
        </p:txBody>
      </p:sp>
      <p:pic>
        <p:nvPicPr>
          <p:cNvPr id="4" name="Content Placeholder 3" descr="on-demandblockstoragefordocker-9-6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47773" r="69908" b="17960"/>
          <a:stretch/>
        </p:blipFill>
        <p:spPr>
          <a:xfrm>
            <a:off x="7086600" y="2209800"/>
            <a:ext cx="1770428" cy="2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ym typeface="Arial"/>
              </a:rPr>
              <a:t>Overview of Dockerfile</a:t>
            </a:r>
            <a:endParaRPr lang="en-US" sz="3600" dirty="0">
              <a:sym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1363" lvl="2" indent="-341313">
              <a:spcAft>
                <a:spcPts val="600"/>
              </a:spcAft>
              <a:tabLst>
                <a:tab pos="714375" algn="l"/>
              </a:tabLst>
              <a:defRPr/>
            </a:pPr>
            <a:r>
              <a:rPr lang="en-US" sz="2000" dirty="0">
                <a:cs typeface="Courier New" pitchFamily="49" charset="0"/>
              </a:rPr>
              <a:t>Docker can build images automatically by reading the instructions from a </a:t>
            </a:r>
            <a:r>
              <a:rPr lang="en-US" sz="2000" dirty="0" err="1">
                <a:cs typeface="Courier New" pitchFamily="49" charset="0"/>
              </a:rPr>
              <a:t>Dockerfile</a:t>
            </a:r>
            <a:r>
              <a:rPr lang="en-US" sz="2000" dirty="0">
                <a:cs typeface="Courier New" pitchFamily="49" charset="0"/>
              </a:rPr>
              <a:t>. </a:t>
            </a:r>
          </a:p>
          <a:p>
            <a:pPr marL="741363" lvl="2" indent="-341313">
              <a:spcAft>
                <a:spcPts val="600"/>
              </a:spcAft>
              <a:tabLst>
                <a:tab pos="714375" algn="l"/>
              </a:tabLst>
              <a:defRPr/>
            </a:pPr>
            <a:r>
              <a:rPr lang="en-US" sz="2000" dirty="0">
                <a:cs typeface="Courier New" pitchFamily="49" charset="0"/>
              </a:rPr>
              <a:t>A </a:t>
            </a:r>
            <a:r>
              <a:rPr lang="en-US" sz="2000" dirty="0" err="1">
                <a:cs typeface="Courier New" pitchFamily="49" charset="0"/>
              </a:rPr>
              <a:t>Dockerfile</a:t>
            </a:r>
            <a:r>
              <a:rPr lang="en-US" sz="2000" dirty="0">
                <a:cs typeface="Courier New" pitchFamily="49" charset="0"/>
              </a:rPr>
              <a:t> is a text document that contains all the commands a user could call on the command line to assemble an image.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57600"/>
            <a:ext cx="2819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21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Per Container Storage</a:t>
            </a:r>
          </a:p>
        </p:txBody>
      </p:sp>
      <p:pic>
        <p:nvPicPr>
          <p:cNvPr id="8" name="Content Placeholder 7" descr="Chart_Host-Based-Persistence-Per-Contain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4" cy="4525963"/>
          </a:xfrm>
        </p:spPr>
      </p:pic>
    </p:spTree>
    <p:extLst>
      <p:ext uri="{BB962C8B-B14F-4D97-AF65-F5344CB8AC3E}">
        <p14:creationId xmlns:p14="http://schemas.microsoft.com/office/powerpoint/2010/main" val="31582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Shared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1600" dirty="0">
                <a:cs typeface="Courier New" pitchFamily="49" charset="0"/>
              </a:rPr>
              <a:t>A second option is available is the storage needs to be accessed by multiple containers running on the same host.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1600" dirty="0">
                <a:cs typeface="Courier New" pitchFamily="49" charset="0"/>
              </a:rPr>
              <a:t>The location of the storage on the host is exposed as a mount within one or more containers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1600" dirty="0">
                <a:cs typeface="Courier New" pitchFamily="49" charset="0"/>
              </a:rPr>
              <a:t>This volume can then be read and written to by multiple containers on the same host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1600" dirty="0">
                <a:cs typeface="Courier New" pitchFamily="49" charset="0"/>
              </a:rPr>
              <a:t>The volume is not deleted when the containers are removed, and is persistent.</a:t>
            </a:r>
          </a:p>
          <a:p>
            <a:pPr marL="342900" lvl="1" indent="-342900">
              <a:lnSpc>
                <a:spcPct val="190000"/>
              </a:lnSpc>
              <a:buFont typeface="Arial" pitchFamily="34" charset="0"/>
              <a:buChar char="•"/>
            </a:pPr>
            <a:r>
              <a:rPr lang="en-US" altLang="en-US" sz="1600" dirty="0">
                <a:cs typeface="Courier New" pitchFamily="49" charset="0"/>
              </a:rPr>
              <a:t>There is no file locking mechanism, so applications must be written to account for this.</a:t>
            </a:r>
          </a:p>
        </p:txBody>
      </p:sp>
      <p:pic>
        <p:nvPicPr>
          <p:cNvPr id="4" name="Content Placeholder 3" descr="on-demandblockstoragefordocker-9-6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5" t="48907" r="44749" b="19707"/>
          <a:stretch/>
        </p:blipFill>
        <p:spPr>
          <a:xfrm>
            <a:off x="6780891" y="2128815"/>
            <a:ext cx="1914554" cy="30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Shared Storage</a:t>
            </a:r>
          </a:p>
        </p:txBody>
      </p:sp>
      <p:pic>
        <p:nvPicPr>
          <p:cNvPr id="6" name="Content Placeholder 5" descr="Chart_Host-Based-Persistence-Shared-Among-Contain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4" cy="4525963"/>
          </a:xfrm>
        </p:spPr>
      </p:pic>
    </p:spTree>
    <p:extLst>
      <p:ext uri="{BB962C8B-B14F-4D97-AF65-F5344CB8AC3E}">
        <p14:creationId xmlns:p14="http://schemas.microsoft.com/office/powerpoint/2010/main" val="30696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Multi Host Storage</a:t>
            </a:r>
          </a:p>
        </p:txBody>
      </p:sp>
      <p:pic>
        <p:nvPicPr>
          <p:cNvPr id="8" name="Content Placeholder 7" descr="Chart_Multi-Host-Persistence-Shared-Among-Container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77527" y="1600200"/>
            <a:ext cx="6788945" cy="4525963"/>
          </a:xfrm>
        </p:spPr>
      </p:pic>
    </p:spTree>
    <p:extLst>
      <p:ext uri="{BB962C8B-B14F-4D97-AF65-F5344CB8AC3E}">
        <p14:creationId xmlns:p14="http://schemas.microsoft.com/office/powerpoint/2010/main" val="21016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Courier New" pitchFamily="49" charset="0"/>
              </a:rPr>
              <a:t>In order to fully take advantage of the containers portability, and storage vendor features, volume plugin were enabled.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Courier New" pitchFamily="49" charset="0"/>
              </a:rPr>
              <a:t>Starting with version 1.8, </a:t>
            </a:r>
            <a:r>
              <a:rPr lang="en-US" altLang="en-US" sz="2400" dirty="0" err="1">
                <a:cs typeface="Courier New" pitchFamily="49" charset="0"/>
              </a:rPr>
              <a:t>Docker</a:t>
            </a:r>
            <a:r>
              <a:rPr lang="en-US" altLang="en-US" sz="2400" dirty="0">
                <a:cs typeface="Courier New" pitchFamily="49" charset="0"/>
              </a:rPr>
              <a:t> added support for 3rd party plugins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Courier New" pitchFamily="49" charset="0"/>
              </a:rPr>
              <a:t>This enables the engine deployments to be integrated with external storage systems and volumes to persist beyond the lifetime of a single engine host.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6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Plugins</a:t>
            </a:r>
          </a:p>
        </p:txBody>
      </p:sp>
      <p:pic>
        <p:nvPicPr>
          <p:cNvPr id="4" name="Content Placeholder 3" descr="Chart_Docker-Volume-Plugin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4" cy="4525963"/>
          </a:xfrm>
        </p:spPr>
      </p:pic>
    </p:spTree>
    <p:extLst>
      <p:ext uri="{BB962C8B-B14F-4D97-AF65-F5344CB8AC3E}">
        <p14:creationId xmlns:p14="http://schemas.microsoft.com/office/powerpoint/2010/main" val="7465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Docker</a:t>
            </a:r>
            <a:r>
              <a:rPr lang="en-US" sz="4000" dirty="0"/>
              <a:t> Volume Management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US" sz="2400" b="1" dirty="0" err="1" smtClean="0"/>
              <a:t>docker</a:t>
            </a:r>
            <a:r>
              <a:rPr lang="en-US" sz="2400" b="1" dirty="0" smtClean="0"/>
              <a:t> volume ; manage volumes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volume create &lt;name&gt; ; create a volume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volume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; list volumes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volume inspect &lt;name&gt; ; look at attributes of a volume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volume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&lt;name&gt; ; remove a volume</a:t>
            </a:r>
          </a:p>
          <a:p>
            <a:pPr lvl="1"/>
            <a:endParaRPr lang="en-US" dirty="0" smtClean="0"/>
          </a:p>
          <a:p>
            <a:pPr>
              <a:spcAft>
                <a:spcPts val="0"/>
              </a:spcAft>
            </a:pPr>
            <a:r>
              <a:rPr lang="en-US" sz="2400" b="1" dirty="0" err="1"/>
              <a:t>d</a:t>
            </a:r>
            <a:r>
              <a:rPr lang="en-US" sz="2400" b="1" dirty="0" err="1" smtClean="0"/>
              <a:t>ocker</a:t>
            </a:r>
            <a:r>
              <a:rPr lang="en-US" sz="2400" b="1" dirty="0" smtClean="0"/>
              <a:t> run ; start a container with a volume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run </a:t>
            </a:r>
            <a:r>
              <a:rPr lang="mr-IN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mr-IN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 &lt;container name&gt; --mount source=&lt;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name&gt;,target=&lt;where to mount&gt; &lt;image name&gt;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inspect &lt;container name&gt; ; to see the mount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Docker</a:t>
            </a:r>
            <a:r>
              <a:rPr lang="en-US" sz="4000" dirty="0"/>
              <a:t> Shared Volume Management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plugin install </a:t>
            </a:r>
            <a:r>
              <a:rPr lang="mr-IN" sz="1600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grant-all-permissions &lt;plugin&gt;  ; install appropriate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ocker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volume create </a:t>
            </a:r>
            <a:r>
              <a:rPr lang="mr-IN" sz="1600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driver &lt;plugin type&gt; -o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sshcmd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user@node:directory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-o password=&lt;password for user&gt; &lt;volume name&gt; ; create a volume on a remote host/remote storage</a:t>
            </a:r>
          </a:p>
          <a:p>
            <a:pPr>
              <a:lnSpc>
                <a:spcPct val="17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run </a:t>
            </a:r>
            <a:r>
              <a:rPr lang="mr-IN" sz="1600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mr-IN" sz="1600" dirty="0" smtClean="0">
                <a:latin typeface="Courier New" pitchFamily="49" charset="0"/>
                <a:cs typeface="Abadi MT Condensed Light"/>
              </a:rPr>
              <a:t>–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&lt;container name&gt; --volume-driver=&lt;plugin type&gt; --mount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=&lt;remote volume name&gt;,target=&lt;mount point&gt;,volume-opt=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sshcmd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user@node:directory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&gt;,volume-opt=&lt;password&gt; &lt;image name&gt; ; start a container with a remote volume mounted</a:t>
            </a:r>
          </a:p>
        </p:txBody>
      </p:sp>
    </p:spTree>
    <p:extLst>
      <p:ext uri="{BB962C8B-B14F-4D97-AF65-F5344CB8AC3E}">
        <p14:creationId xmlns:p14="http://schemas.microsoft.com/office/powerpoint/2010/main" val="5027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Manage networks</a:t>
            </a:r>
          </a:p>
          <a:p>
            <a:pPr marL="3429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Subcommands to create, inspect, list, remove, prune, connect, and disconnect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List networks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[OPTIONS]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048000"/>
          <a:ext cx="7315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shorthand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--filter , -f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 filter values (e.g. ‘driver=bridge’)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--format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Pretty-print networks using a Go template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--no-trunc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 not truncate the output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--quiet , -q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display network IDs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ym typeface="Arial"/>
              </a:rPr>
              <a:t>Dockerfile</a:t>
            </a:r>
            <a:endParaRPr lang="en-US" sz="3600" dirty="0">
              <a:sym typeface="Arial"/>
            </a:endParaRPr>
          </a:p>
        </p:txBody>
      </p:sp>
      <p:sp>
        <p:nvSpPr>
          <p:cNvPr id="2547" name="Shape 25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663" y="1402541"/>
            <a:ext cx="8340918" cy="591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lvl="1" indent="-341313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de-CH" sz="2400" dirty="0">
                <a:cs typeface="Courier New" pitchFamily="49" charset="0"/>
              </a:rPr>
              <a:t>Create images automatically using a build script: </a:t>
            </a:r>
            <a:r>
              <a:rPr lang="de-CH" sz="2400" b="1" dirty="0">
                <a:cs typeface="Courier New" pitchFamily="49" charset="0"/>
              </a:rPr>
              <a:t>«Dockerfile»</a:t>
            </a:r>
          </a:p>
          <a:p>
            <a:pPr marL="284163" lvl="1" indent="-341313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de-CH" sz="2400" dirty="0">
                <a:cs typeface="Courier New" pitchFamily="49" charset="0"/>
              </a:rPr>
              <a:t>Can be versioned in a version control system like Git or SVN, along with all dependencies</a:t>
            </a:r>
          </a:p>
          <a:p>
            <a:pPr marL="284163" lvl="1" indent="-341313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IN" sz="2400" dirty="0" smtClean="0">
                <a:cs typeface="Courier New" pitchFamily="49" charset="0"/>
              </a:rPr>
              <a:t>Extends </a:t>
            </a:r>
            <a:r>
              <a:rPr lang="en-IN" sz="2400" dirty="0">
                <a:cs typeface="Courier New" pitchFamily="49" charset="0"/>
              </a:rPr>
              <a:t>from a Base Image and Results in a new Docker Image</a:t>
            </a:r>
          </a:p>
          <a:p>
            <a:pPr marL="284163" lvl="1" indent="-341313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IN" sz="2400" dirty="0">
                <a:cs typeface="Courier New" pitchFamily="49" charset="0"/>
              </a:rPr>
              <a:t>A Docker file lists the steps required to build an </a:t>
            </a:r>
            <a:r>
              <a:rPr lang="en-IN" sz="2400" dirty="0" smtClean="0">
                <a:cs typeface="Courier New" pitchFamily="49" charset="0"/>
              </a:rPr>
              <a:t>image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b="1" dirty="0">
                <a:cs typeface="Courier New" pitchFamily="49" charset="0"/>
              </a:rPr>
              <a:t>From</a:t>
            </a:r>
            <a:r>
              <a:rPr lang="en-US" sz="2400" dirty="0">
                <a:cs typeface="Courier New" pitchFamily="49" charset="0"/>
              </a:rPr>
              <a:t> command defines base image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dirty="0">
                <a:cs typeface="Courier New" pitchFamily="49" charset="0"/>
              </a:rPr>
              <a:t>Each subsequent command adds a layer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image build .. </a:t>
            </a:r>
            <a:r>
              <a:rPr lang="en-US" sz="2400" dirty="0">
                <a:cs typeface="Courier New" pitchFamily="49" charset="0"/>
              </a:rPr>
              <a:t>Builds image from </a:t>
            </a:r>
            <a:r>
              <a:rPr lang="en-US" sz="2400" dirty="0" err="1">
                <a:cs typeface="Courier New" pitchFamily="49" charset="0"/>
              </a:rPr>
              <a:t>Dockerfile</a:t>
            </a:r>
            <a:endParaRPr lang="en-US" sz="2400" dirty="0">
              <a:cs typeface="Courier New" pitchFamily="49" charset="0"/>
            </a:endParaRPr>
          </a:p>
          <a:p>
            <a:pPr marL="284163" lvl="1" indent="-341313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endParaRPr lang="en-IN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38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Inspect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Display detailed information on one or more networks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inspect [OPTIONS] NETWORK [NETWORK...]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shorthand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--format , -f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the output using the given Go template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--verbose , -v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Verbose output for diagnostics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Create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Create a network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create [OPTIONS] NETWORK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895600"/>
          <a:ext cx="8534400" cy="381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Name, shorthand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--attachable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manual container attachment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lang="en-US" sz="1600" dirty="0"/>
                        <a:t>--aux-address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Auxiliary IPv4 or IPv6 addresses used by Network driver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-from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from which copying the configuration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-only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 configuration only network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lang="en-US" sz="1600" dirty="0"/>
                        <a:t>--driver , -</a:t>
                      </a:r>
                      <a:r>
                        <a:rPr lang="en-US" sz="1600" dirty="0" smtClean="0"/>
                        <a:t>d (bridge</a:t>
                      </a:r>
                      <a:r>
                        <a:rPr lang="en-US" sz="1600" baseline="0" dirty="0" smtClean="0"/>
                        <a:t> by default)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 to manage the Network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--gateway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 or IPv6 Gateway for the master subnet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Create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1"/>
          <a:ext cx="8534400" cy="523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Name, shorthand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55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--ingress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swarm routing-mesh network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570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--internal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external access to the network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570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kumimoji="0"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-range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 container </a:t>
                      </a:r>
                      <a:r>
                        <a:rPr kumimoji="0"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a sub-range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55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--ipv6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IPv6 networking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234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--label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metadata on a network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655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--subnet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Subnet in CIDR format that represents a network segment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Remove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Remove one or more networks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[NETWORK...]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Network Assign to container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Connect a container to a network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network connect [OPTIONS] NETWORK CONTAINER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200400"/>
          <a:ext cx="8534400" cy="340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Name, shorthand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r>
                        <a:rPr lang="en-US" dirty="0"/>
                        <a:t>--ip6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network-scoped alias for the container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 address (e.g., 172.30.100.104)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--ip6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IPv6 address (e.g., 2001:db8::33)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--link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link to another container</a:t>
                      </a:r>
                      <a:endParaRPr lang="en-US" sz="16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lang="en-US" dirty="0"/>
                        <a:t>--link-local-</a:t>
                      </a:r>
                      <a:r>
                        <a:rPr lang="en-US" dirty="0" err="1"/>
                        <a:t>ip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link-local address for the container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Arial"/>
              </a:rPr>
              <a:t>Build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dirty="0">
                <a:cs typeface="Courier New" pitchFamily="49" charset="0"/>
              </a:rPr>
              <a:t>Directory archive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dirty="0">
                <a:cs typeface="Courier New" pitchFamily="49" charset="0"/>
              </a:rPr>
              <a:t>Must contain all local files necessary for image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400" dirty="0">
                <a:cs typeface="Courier New" pitchFamily="49" charset="0"/>
              </a:rPr>
              <a:t>Will omit anything listed in</a:t>
            </a:r>
            <a:r>
              <a:rPr lang="en-US" sz="2400" b="1" dirty="0">
                <a:cs typeface="Courier New" pitchFamily="49" charset="0"/>
              </a:rPr>
              <a:t> .</a:t>
            </a:r>
            <a:r>
              <a:rPr lang="en-US" sz="2400" b="1" dirty="0" err="1">
                <a:cs typeface="Courier New" pitchFamily="49" charset="0"/>
              </a:rPr>
              <a:t>dockerignore</a:t>
            </a:r>
            <a:endParaRPr lang="en-US" sz="2400" b="1" dirty="0"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8158598" cy="16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ym typeface="Arial"/>
              </a:rPr>
              <a:t>Examining the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dirty="0" smtClean="0">
                <a:cs typeface="Courier New" pitchFamily="49" charset="0"/>
              </a:rPr>
              <a:t>Launch </a:t>
            </a:r>
            <a:r>
              <a:rPr lang="en-US" dirty="0">
                <a:cs typeface="Courier New" pitchFamily="49" charset="0"/>
              </a:rPr>
              <a:t>a new container based on the image thus far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dirty="0">
                <a:cs typeface="Courier New" pitchFamily="49" charset="0"/>
              </a:rPr>
              <a:t>Execute command in that </a:t>
            </a:r>
            <a:r>
              <a:rPr lang="en-US" dirty="0" smtClean="0">
                <a:cs typeface="Courier New" pitchFamily="49" charset="0"/>
              </a:rPr>
              <a:t>container</a:t>
            </a:r>
            <a:endParaRPr lang="en-US" dirty="0">
              <a:cs typeface="Courier New" pitchFamily="49" charset="0"/>
            </a:endParaRP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dirty="0">
                <a:cs typeface="Courier New" pitchFamily="49" charset="0"/>
              </a:rPr>
              <a:t>Commit R/W layer to image</a:t>
            </a:r>
          </a:p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dirty="0">
                <a:cs typeface="Courier New" pitchFamily="49" charset="0"/>
              </a:rPr>
              <a:t>Delete intermediate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124200"/>
            <a:ext cx="3581400" cy="841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81600"/>
            <a:ext cx="4195011" cy="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Arial"/>
              </a:rPr>
              <a:t>Build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lvl="1" indent="-341313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dirty="0">
                <a:cs typeface="Courier New" pitchFamily="49" charset="0"/>
              </a:rPr>
              <a:t>After completion, the resulting image layer is labeled with a hash of the content of all current image layers in the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4547688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Arial"/>
              </a:rPr>
              <a:t>USER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1313" lvl="1" indent="-341313">
              <a:lnSpc>
                <a:spcPct val="17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3500" dirty="0">
                <a:cs typeface="Courier New" pitchFamily="49" charset="0"/>
              </a:rPr>
              <a:t>If the user specifies arguments to </a:t>
            </a:r>
            <a:r>
              <a:rPr lang="en-US" sz="3500" dirty="0" err="1">
                <a:cs typeface="Courier New" pitchFamily="49" charset="0"/>
              </a:rPr>
              <a:t>docker</a:t>
            </a:r>
            <a:r>
              <a:rPr lang="en-US" sz="3500" dirty="0">
                <a:cs typeface="Courier New" pitchFamily="49" charset="0"/>
              </a:rPr>
              <a:t> run then they will override the default specified in CMD.</a:t>
            </a:r>
          </a:p>
          <a:p>
            <a:pPr marL="341313" lvl="1" indent="-341313">
              <a:lnSpc>
                <a:spcPct val="17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3500" dirty="0">
                <a:cs typeface="Courier New" pitchFamily="49" charset="0"/>
              </a:rPr>
              <a:t>Is it necessary to specify which user before perform a RUN?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 root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commandA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 www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commandB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commandC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Arial"/>
              </a:rPr>
              <a:t>RUN </a:t>
            </a:r>
            <a:r>
              <a:rPr lang="en-US" sz="3600" dirty="0" err="1">
                <a:sym typeface="Arial"/>
              </a:rPr>
              <a:t>vs</a:t>
            </a:r>
            <a:r>
              <a:rPr lang="en-US" sz="3600" dirty="0">
                <a:sym typeface="Arial"/>
              </a:rPr>
              <a:t> CMD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lvl="1" indent="-341313" fontAlgn="base">
              <a:lnSpc>
                <a:spcPct val="17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000" b="1" dirty="0">
                <a:cs typeface="Courier New" pitchFamily="49" charset="0"/>
              </a:rPr>
              <a:t>RUN</a:t>
            </a:r>
            <a:r>
              <a:rPr lang="en-US" sz="2000" dirty="0">
                <a:cs typeface="Courier New" pitchFamily="49" charset="0"/>
              </a:rPr>
              <a:t> is an image build step, the state of the container after a RUN command will be committed to the </a:t>
            </a:r>
            <a:r>
              <a:rPr lang="en-US" sz="2000" dirty="0" err="1">
                <a:cs typeface="Courier New" pitchFamily="49" charset="0"/>
              </a:rPr>
              <a:t>docker</a:t>
            </a:r>
            <a:r>
              <a:rPr lang="en-US" sz="2000" dirty="0">
                <a:cs typeface="Courier New" pitchFamily="49" charset="0"/>
              </a:rPr>
              <a:t> image. A Dockerfile can have many RUN steps that layer on top of one another to build the image</a:t>
            </a:r>
            <a:r>
              <a:rPr lang="en-US" sz="2000" dirty="0" smtClean="0">
                <a:cs typeface="Courier New" pitchFamily="49" charset="0"/>
              </a:rPr>
              <a:t>.</a:t>
            </a:r>
            <a:endParaRPr lang="en-US" sz="2000" dirty="0">
              <a:cs typeface="Courier New" pitchFamily="49" charset="0"/>
            </a:endParaRPr>
          </a:p>
          <a:p>
            <a:pPr marL="341313" lvl="1" indent="-341313" fontAlgn="base">
              <a:lnSpc>
                <a:spcPct val="170000"/>
              </a:lnSpc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714375" algn="l"/>
              </a:tabLst>
              <a:defRPr/>
            </a:pPr>
            <a:r>
              <a:rPr lang="en-US" sz="2000" b="1" dirty="0">
                <a:cs typeface="Courier New" pitchFamily="49" charset="0"/>
              </a:rPr>
              <a:t>CMD</a:t>
            </a:r>
            <a:r>
              <a:rPr lang="en-US" sz="2000" dirty="0">
                <a:cs typeface="Courier New" pitchFamily="49" charset="0"/>
              </a:rPr>
              <a:t> is the command the container executes by default when you launch the built image. A Dockerfile can only have one CMD. The CMD can be overridden when starting a container with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docker run $image $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other_command</a:t>
            </a:r>
            <a:r>
              <a:rPr lang="en-US" sz="2000" dirty="0" smtClean="0">
                <a:cs typeface="Courier New" pitchFamily="49" charset="0"/>
              </a:rPr>
              <a:t>.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ENV &lt;key&gt; &lt;value&gt;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ENV &lt;key&gt;=&lt;value&gt; ...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ourier New" pitchFamily="49" charset="0"/>
              </a:rPr>
              <a:t>The </a:t>
            </a:r>
            <a:r>
              <a:rPr lang="en-US" sz="2400" b="1" dirty="0">
                <a:cs typeface="Courier New" pitchFamily="49" charset="0"/>
              </a:rPr>
              <a:t>ENV</a:t>
            </a:r>
            <a:r>
              <a:rPr lang="en-US" sz="2400" dirty="0">
                <a:cs typeface="Courier New" pitchFamily="49" charset="0"/>
              </a:rPr>
              <a:t> instruction sets the environment variable </a:t>
            </a:r>
            <a:r>
              <a:rPr lang="en-US" sz="2400" b="1" dirty="0">
                <a:cs typeface="Courier New" pitchFamily="49" charset="0"/>
              </a:rPr>
              <a:t>&lt;key&gt; </a:t>
            </a:r>
            <a:r>
              <a:rPr lang="en-US" sz="2400" dirty="0">
                <a:cs typeface="Courier New" pitchFamily="49" charset="0"/>
              </a:rPr>
              <a:t>to the value</a:t>
            </a:r>
            <a:r>
              <a:rPr lang="en-US" sz="2400" b="1" dirty="0">
                <a:cs typeface="Courier New" pitchFamily="49" charset="0"/>
              </a:rPr>
              <a:t> &lt;value&gt;.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Courier New" pitchFamily="49" charset="0"/>
              </a:rPr>
              <a:t>This value will be in the environment for all subsequent instructions in the build stage and can be replaced inline in many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1404</Words>
  <Application>Microsoft Office PowerPoint</Application>
  <PresentationFormat>On-screen Show (4:3)</PresentationFormat>
  <Paragraphs>220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Abadi MT Condensed Light</vt:lpstr>
      <vt:lpstr>Arial</vt:lpstr>
      <vt:lpstr>Calibri</vt:lpstr>
      <vt:lpstr>Courier New</vt:lpstr>
      <vt:lpstr>Wingdings</vt:lpstr>
      <vt:lpstr>Office Theme</vt:lpstr>
      <vt:lpstr>The Dockerfile, Builds and Network Configuration</vt:lpstr>
      <vt:lpstr>Overview of Dockerfile</vt:lpstr>
      <vt:lpstr>Dockerfile</vt:lpstr>
      <vt:lpstr>Build Context</vt:lpstr>
      <vt:lpstr>Examining the build process</vt:lpstr>
      <vt:lpstr>Build Cache</vt:lpstr>
      <vt:lpstr>USER and RUN</vt:lpstr>
      <vt:lpstr>RUN vs CMD</vt:lpstr>
      <vt:lpstr>Env</vt:lpstr>
      <vt:lpstr>Cmd and Entrypoint</vt:lpstr>
      <vt:lpstr>SHELL vs EXEC format</vt:lpstr>
      <vt:lpstr>COPY and ADD commands</vt:lpstr>
      <vt:lpstr>ENV and ARG commands </vt:lpstr>
      <vt:lpstr>EXPOSE</vt:lpstr>
      <vt:lpstr>Dockerfile Commands Summary</vt:lpstr>
      <vt:lpstr>Docker Volume</vt:lpstr>
      <vt:lpstr>Docker  Volume</vt:lpstr>
      <vt:lpstr>Host Based Storage</vt:lpstr>
      <vt:lpstr>Implicit Per Container Storage</vt:lpstr>
      <vt:lpstr>Implicit Per Container Storage</vt:lpstr>
      <vt:lpstr>Explicit Shared Storage</vt:lpstr>
      <vt:lpstr>Explicit Shared Storage</vt:lpstr>
      <vt:lpstr>Shared Multi Host Storage</vt:lpstr>
      <vt:lpstr>Volume Plugins</vt:lpstr>
      <vt:lpstr>Volume Plugins</vt:lpstr>
      <vt:lpstr>Docker Volume Management Commands</vt:lpstr>
      <vt:lpstr>Docker Shared Volume Management Commands</vt:lpstr>
      <vt:lpstr>Docker Network</vt:lpstr>
      <vt:lpstr>Docker Network List</vt:lpstr>
      <vt:lpstr>Docker Network Inspect</vt:lpstr>
      <vt:lpstr>Docker Network Create</vt:lpstr>
      <vt:lpstr>Docker Network Create</vt:lpstr>
      <vt:lpstr>Docker Network Remove</vt:lpstr>
      <vt:lpstr>Docker Network Assign to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basavaraj</dc:creator>
  <cp:lastModifiedBy>Naushad Pasha</cp:lastModifiedBy>
  <cp:revision>48</cp:revision>
  <dcterms:created xsi:type="dcterms:W3CDTF">2018-12-02T23:04:12Z</dcterms:created>
  <dcterms:modified xsi:type="dcterms:W3CDTF">2018-12-04T01:37:58Z</dcterms:modified>
</cp:coreProperties>
</file>