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19" autoAdjust="0"/>
    <p:restoredTop sz="94660"/>
  </p:normalViewPr>
  <p:slideViewPr>
    <p:cSldViewPr>
      <p:cViewPr>
        <p:scale>
          <a:sx n="70" d="100"/>
          <a:sy n="70" d="100"/>
        </p:scale>
        <p:origin x="1004" y="2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DE9BD6-0CE0-412E-8A3D-ECE6FE24B4DF}" type="datetimeFigureOut">
              <a:rPr lang="en-US" smtClean="0"/>
              <a:t>12/5/2018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758F86-8D0D-4B28-B1E7-E958C8A4AF6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58F86-8D0D-4B28-B1E7-E958C8A4AF6D}" type="slidenum">
              <a:rPr lang="en-US" smtClean="0"/>
              <a:t>1</a:t>
            </a:fld>
            <a:endParaRPr lang="en-US"/>
          </a:p>
        </p:txBody>
      </p:sp>
    </p:spTree>
    <p:extLst>
      <p:ext uri="{BB962C8B-B14F-4D97-AF65-F5344CB8AC3E}">
        <p14:creationId xmlns:p14="http://schemas.microsoft.com/office/powerpoint/2010/main" val="323349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90498" lvl="1" indent="-285750" algn="just">
              <a:lnSpc>
                <a:spcPct val="150000"/>
              </a:lnSpc>
              <a:buClr>
                <a:srgbClr val="92D050"/>
              </a:buClr>
              <a:buSzPct val="100000"/>
              <a:buFont typeface="Arial" panose="020B0604020202020204" pitchFamily="34" charset="0"/>
              <a:buChar char="•"/>
            </a:pPr>
            <a:r>
              <a:rPr lang="en-US" sz="1400" b="1" dirty="0" err="1" smtClean="0">
                <a:solidFill>
                  <a:schemeClr val="tx1">
                    <a:lumMod val="50000"/>
                  </a:schemeClr>
                </a:solidFill>
              </a:rPr>
              <a:t>Minikube</a:t>
            </a:r>
            <a:r>
              <a:rPr lang="en-US" sz="1400" dirty="0" smtClean="0">
                <a:solidFill>
                  <a:schemeClr val="tx1">
                    <a:lumMod val="50000"/>
                  </a:schemeClr>
                </a:solidFill>
              </a:rPr>
              <a:t> (single node </a:t>
            </a:r>
            <a:r>
              <a:rPr lang="en-US" sz="1400" dirty="0" err="1" smtClean="0">
                <a:solidFill>
                  <a:schemeClr val="tx1">
                    <a:lumMod val="50000"/>
                  </a:schemeClr>
                </a:solidFill>
              </a:rPr>
              <a:t>kubernetes</a:t>
            </a:r>
            <a:r>
              <a:rPr lang="en-US" sz="1400" dirty="0" smtClean="0">
                <a:solidFill>
                  <a:schemeClr val="tx1">
                    <a:lumMod val="50000"/>
                  </a:schemeClr>
                </a:solidFill>
              </a:rPr>
              <a:t> cluster)</a:t>
            </a:r>
          </a:p>
          <a:p>
            <a:pPr marL="590498" lvl="1" indent="-285750" algn="just">
              <a:lnSpc>
                <a:spcPct val="150000"/>
              </a:lnSpc>
              <a:buClr>
                <a:srgbClr val="92D050"/>
              </a:buClr>
              <a:buSzPct val="100000"/>
              <a:buFont typeface="Arial" panose="020B0604020202020204" pitchFamily="34" charset="0"/>
              <a:buChar char="•"/>
            </a:pPr>
            <a:r>
              <a:rPr lang="en-US" sz="1400" b="1" dirty="0" err="1" smtClean="0"/>
              <a:t>Kubeadm</a:t>
            </a:r>
            <a:r>
              <a:rPr lang="en-US" sz="1400" b="1" baseline="0" dirty="0" smtClean="0"/>
              <a:t> </a:t>
            </a:r>
            <a:r>
              <a:rPr lang="en-US" sz="1400" dirty="0" smtClean="0">
                <a:solidFill>
                  <a:schemeClr val="tx1">
                    <a:lumMod val="50000"/>
                  </a:schemeClr>
                </a:solidFill>
              </a:rPr>
              <a:t>(multi node </a:t>
            </a:r>
            <a:r>
              <a:rPr lang="en-US" sz="1400" dirty="0" err="1" smtClean="0">
                <a:solidFill>
                  <a:schemeClr val="tx1">
                    <a:lumMod val="50000"/>
                  </a:schemeClr>
                </a:solidFill>
              </a:rPr>
              <a:t>kubernetes</a:t>
            </a:r>
            <a:r>
              <a:rPr lang="en-US" sz="1400" dirty="0" smtClean="0">
                <a:solidFill>
                  <a:schemeClr val="tx1">
                    <a:lumMod val="50000"/>
                  </a:schemeClr>
                </a:solidFill>
              </a:rPr>
              <a:t> cluster)</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29D6F2F6-B00F-42DA-8369-64A5DB4A469C}" type="slidenum">
              <a:rPr lang="en-US" smtClean="0"/>
              <a:pPr/>
              <a:t>3</a:t>
            </a:fld>
            <a:endParaRPr lang="en-US"/>
          </a:p>
        </p:txBody>
      </p:sp>
    </p:spTree>
    <p:extLst>
      <p:ext uri="{BB962C8B-B14F-4D97-AF65-F5344CB8AC3E}">
        <p14:creationId xmlns:p14="http://schemas.microsoft.com/office/powerpoint/2010/main" val="24450814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90498" lvl="1" indent="-285750" algn="just">
              <a:lnSpc>
                <a:spcPct val="150000"/>
              </a:lnSpc>
              <a:buClr>
                <a:srgbClr val="92D050"/>
              </a:buClr>
              <a:buSzPct val="100000"/>
              <a:buFont typeface="Arial" panose="020B0604020202020204" pitchFamily="34" charset="0"/>
              <a:buChar char="•"/>
            </a:pPr>
            <a:r>
              <a:rPr lang="en-US" sz="1400" b="1" dirty="0" err="1" smtClean="0">
                <a:solidFill>
                  <a:schemeClr val="tx1">
                    <a:lumMod val="50000"/>
                  </a:schemeClr>
                </a:solidFill>
              </a:rPr>
              <a:t>Minikube</a:t>
            </a:r>
            <a:r>
              <a:rPr lang="en-US" sz="1400" dirty="0" smtClean="0">
                <a:solidFill>
                  <a:schemeClr val="tx1">
                    <a:lumMod val="50000"/>
                  </a:schemeClr>
                </a:solidFill>
              </a:rPr>
              <a:t> (single node </a:t>
            </a:r>
            <a:r>
              <a:rPr lang="en-US" sz="1400" dirty="0" err="1" smtClean="0">
                <a:solidFill>
                  <a:schemeClr val="tx1">
                    <a:lumMod val="50000"/>
                  </a:schemeClr>
                </a:solidFill>
              </a:rPr>
              <a:t>kubernetes</a:t>
            </a:r>
            <a:r>
              <a:rPr lang="en-US" sz="1400" dirty="0" smtClean="0">
                <a:solidFill>
                  <a:schemeClr val="tx1">
                    <a:lumMod val="50000"/>
                  </a:schemeClr>
                </a:solidFill>
              </a:rPr>
              <a:t> cluster)</a:t>
            </a:r>
          </a:p>
          <a:p>
            <a:pPr marL="590498" lvl="1" indent="-285750" algn="just">
              <a:lnSpc>
                <a:spcPct val="150000"/>
              </a:lnSpc>
              <a:buClr>
                <a:srgbClr val="92D050"/>
              </a:buClr>
              <a:buSzPct val="100000"/>
              <a:buFont typeface="Arial" panose="020B0604020202020204" pitchFamily="34" charset="0"/>
              <a:buChar char="•"/>
            </a:pPr>
            <a:r>
              <a:rPr lang="en-US" sz="1400" b="1" dirty="0" err="1" smtClean="0"/>
              <a:t>Kubeadm</a:t>
            </a:r>
            <a:r>
              <a:rPr lang="en-US" sz="1400" b="1" baseline="0" dirty="0" smtClean="0"/>
              <a:t> </a:t>
            </a:r>
            <a:r>
              <a:rPr lang="en-US" sz="1400" dirty="0" smtClean="0">
                <a:solidFill>
                  <a:schemeClr val="tx1">
                    <a:lumMod val="50000"/>
                  </a:schemeClr>
                </a:solidFill>
              </a:rPr>
              <a:t>(multi node </a:t>
            </a:r>
            <a:r>
              <a:rPr lang="en-US" sz="1400" dirty="0" err="1" smtClean="0">
                <a:solidFill>
                  <a:schemeClr val="tx1">
                    <a:lumMod val="50000"/>
                  </a:schemeClr>
                </a:solidFill>
              </a:rPr>
              <a:t>kubernetes</a:t>
            </a:r>
            <a:r>
              <a:rPr lang="en-US" sz="1400" dirty="0" smtClean="0">
                <a:solidFill>
                  <a:schemeClr val="tx1">
                    <a:lumMod val="50000"/>
                  </a:schemeClr>
                </a:solidFill>
              </a:rPr>
              <a:t> cluster)</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29D6F2F6-B00F-42DA-8369-64A5DB4A469C}" type="slidenum">
              <a:rPr lang="en-US" smtClean="0"/>
              <a:pPr/>
              <a:t>4</a:t>
            </a:fld>
            <a:endParaRPr lang="en-US"/>
          </a:p>
        </p:txBody>
      </p:sp>
    </p:spTree>
    <p:extLst>
      <p:ext uri="{BB962C8B-B14F-4D97-AF65-F5344CB8AC3E}">
        <p14:creationId xmlns:p14="http://schemas.microsoft.com/office/powerpoint/2010/main" val="132596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90498" lvl="1" indent="-285750" algn="just">
              <a:lnSpc>
                <a:spcPct val="150000"/>
              </a:lnSpc>
              <a:buClr>
                <a:srgbClr val="92D050"/>
              </a:buClr>
              <a:buSzPct val="100000"/>
              <a:buFont typeface="Arial" panose="020B0604020202020204" pitchFamily="34" charset="0"/>
              <a:buChar char="•"/>
            </a:pPr>
            <a:r>
              <a:rPr lang="en-US" sz="1400" b="1" dirty="0" err="1" smtClean="0">
                <a:solidFill>
                  <a:schemeClr val="tx1">
                    <a:lumMod val="50000"/>
                  </a:schemeClr>
                </a:solidFill>
              </a:rPr>
              <a:t>Minikube</a:t>
            </a:r>
            <a:r>
              <a:rPr lang="en-US" sz="1400" dirty="0" smtClean="0">
                <a:solidFill>
                  <a:schemeClr val="tx1">
                    <a:lumMod val="50000"/>
                  </a:schemeClr>
                </a:solidFill>
              </a:rPr>
              <a:t> (single node </a:t>
            </a:r>
            <a:r>
              <a:rPr lang="en-US" sz="1400" dirty="0" err="1" smtClean="0">
                <a:solidFill>
                  <a:schemeClr val="tx1">
                    <a:lumMod val="50000"/>
                  </a:schemeClr>
                </a:solidFill>
              </a:rPr>
              <a:t>kubernetes</a:t>
            </a:r>
            <a:r>
              <a:rPr lang="en-US" sz="1400" dirty="0" smtClean="0">
                <a:solidFill>
                  <a:schemeClr val="tx1">
                    <a:lumMod val="50000"/>
                  </a:schemeClr>
                </a:solidFill>
              </a:rPr>
              <a:t> cluster)</a:t>
            </a:r>
          </a:p>
          <a:p>
            <a:pPr marL="590498" lvl="1" indent="-285750" algn="just">
              <a:lnSpc>
                <a:spcPct val="150000"/>
              </a:lnSpc>
              <a:buClr>
                <a:srgbClr val="92D050"/>
              </a:buClr>
              <a:buSzPct val="100000"/>
              <a:buFont typeface="Arial" panose="020B0604020202020204" pitchFamily="34" charset="0"/>
              <a:buChar char="•"/>
            </a:pPr>
            <a:r>
              <a:rPr lang="en-US" sz="1400" b="1" dirty="0" err="1" smtClean="0"/>
              <a:t>Kubeadm</a:t>
            </a:r>
            <a:r>
              <a:rPr lang="en-US" sz="1400" b="1" baseline="0" dirty="0" smtClean="0"/>
              <a:t> </a:t>
            </a:r>
            <a:r>
              <a:rPr lang="en-US" sz="1400" dirty="0" smtClean="0">
                <a:solidFill>
                  <a:schemeClr val="tx1">
                    <a:lumMod val="50000"/>
                  </a:schemeClr>
                </a:solidFill>
              </a:rPr>
              <a:t>(multi node </a:t>
            </a:r>
            <a:r>
              <a:rPr lang="en-US" sz="1400" dirty="0" err="1" smtClean="0">
                <a:solidFill>
                  <a:schemeClr val="tx1">
                    <a:lumMod val="50000"/>
                  </a:schemeClr>
                </a:solidFill>
              </a:rPr>
              <a:t>kubernetes</a:t>
            </a:r>
            <a:r>
              <a:rPr lang="en-US" sz="1400" dirty="0" smtClean="0">
                <a:solidFill>
                  <a:schemeClr val="tx1">
                    <a:lumMod val="50000"/>
                  </a:schemeClr>
                </a:solidFill>
              </a:rPr>
              <a:t> cluster)</a:t>
            </a:r>
          </a:p>
          <a:p>
            <a:endParaRPr lang="en-US" b="1" dirty="0" smtClean="0"/>
          </a:p>
          <a:p>
            <a:endParaRPr lang="en-US" dirty="0"/>
          </a:p>
        </p:txBody>
      </p:sp>
      <p:sp>
        <p:nvSpPr>
          <p:cNvPr id="4" name="Slide Number Placeholder 3"/>
          <p:cNvSpPr>
            <a:spLocks noGrp="1"/>
          </p:cNvSpPr>
          <p:nvPr>
            <p:ph type="sldNum" sz="quarter" idx="10"/>
          </p:nvPr>
        </p:nvSpPr>
        <p:spPr/>
        <p:txBody>
          <a:bodyPr/>
          <a:lstStyle/>
          <a:p>
            <a:fld id="{29D6F2F6-B00F-42DA-8369-64A5DB4A469C}" type="slidenum">
              <a:rPr lang="en-US" smtClean="0"/>
              <a:pPr/>
              <a:t>5</a:t>
            </a:fld>
            <a:endParaRPr lang="en-US"/>
          </a:p>
        </p:txBody>
      </p:sp>
    </p:spTree>
    <p:extLst>
      <p:ext uri="{BB962C8B-B14F-4D97-AF65-F5344CB8AC3E}">
        <p14:creationId xmlns:p14="http://schemas.microsoft.com/office/powerpoint/2010/main" val="3297869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171450" marR="0" lvl="0" indent="-171450" algn="l" defTabSz="457200" rtl="0" eaLnBrk="0" fontAlgn="base" latinLnBrk="0" hangingPunct="0">
              <a:lnSpc>
                <a:spcPct val="150000"/>
              </a:lnSpc>
              <a:spcBef>
                <a:spcPct val="30000"/>
              </a:spcBef>
              <a:spcAft>
                <a:spcPct val="0"/>
              </a:spcAft>
              <a:buClrTx/>
              <a:buSzTx/>
              <a:buFont typeface="Arial" panose="020B0604020202020204" pitchFamily="34" charset="0"/>
              <a:buChar char="•"/>
              <a:tabLst/>
              <a:defRPr/>
            </a:pPr>
            <a:r>
              <a:rPr lang="en-US" dirty="0" smtClean="0"/>
              <a:t>High Availability – Does your Kubernetes solution install clusters that are highly available, with replication of the underlying metadata for recovery against failures?</a:t>
            </a:r>
          </a:p>
          <a:p>
            <a:pPr marL="171450" marR="0" lvl="0" indent="-171450" algn="l" defTabSz="457200" rtl="0" eaLnBrk="0" fontAlgn="base" latinLnBrk="0" hangingPunct="0">
              <a:lnSpc>
                <a:spcPct val="150000"/>
              </a:lnSpc>
              <a:spcBef>
                <a:spcPct val="30000"/>
              </a:spcBef>
              <a:spcAft>
                <a:spcPct val="0"/>
              </a:spcAft>
              <a:buClrTx/>
              <a:buSzTx/>
              <a:buFont typeface="Arial" panose="020B0604020202020204" pitchFamily="34" charset="0"/>
              <a:buChar char="•"/>
              <a:tabLst/>
              <a:defRPr/>
            </a:pPr>
            <a:r>
              <a:rPr lang="en-US" dirty="0" smtClean="0"/>
              <a:t>Upgrades – Kubernetes community delivers a major upgrade every 3-4 months. What is your Kubernetes upgrade strategy? What downtimes will upgrades require and is that acceptable for business?</a:t>
            </a:r>
          </a:p>
          <a:p>
            <a:pPr marL="171450" marR="0" lvl="0" indent="-171450" algn="l" defTabSz="457200" rtl="0" eaLnBrk="0" fontAlgn="base" latinLnBrk="0" hangingPunct="0">
              <a:lnSpc>
                <a:spcPct val="150000"/>
              </a:lnSpc>
              <a:spcBef>
                <a:spcPct val="30000"/>
              </a:spcBef>
              <a:spcAft>
                <a:spcPct val="0"/>
              </a:spcAft>
              <a:buClrTx/>
              <a:buSzTx/>
              <a:buFont typeface="Arial" panose="020B0604020202020204" pitchFamily="34" charset="0"/>
              <a:buChar char="•"/>
              <a:tabLst/>
              <a:defRPr/>
            </a:pPr>
            <a:r>
              <a:rPr lang="en-US" dirty="0" smtClean="0"/>
              <a:t>Support for hybrid – Does your Kubernetes solution equally support the private data center and public cloud endpoints that your business needs to deliver Kubernetes on? Does it offer same or similar level of SLA and functionality across them?</a:t>
            </a:r>
          </a:p>
          <a:p>
            <a:pPr marL="171450" marR="0" lvl="0" indent="-171450" algn="l" defTabSz="457200" rtl="0" eaLnBrk="0" fontAlgn="base" latinLnBrk="0" hangingPunct="0">
              <a:lnSpc>
                <a:spcPct val="150000"/>
              </a:lnSpc>
              <a:spcBef>
                <a:spcPct val="30000"/>
              </a:spcBef>
              <a:spcAft>
                <a:spcPct val="0"/>
              </a:spcAft>
              <a:buClrTx/>
              <a:buSzTx/>
              <a:buFont typeface="Arial" panose="020B0604020202020204" pitchFamily="34" charset="0"/>
              <a:buChar char="•"/>
              <a:tabLst/>
              <a:defRPr/>
            </a:pPr>
            <a:r>
              <a:rPr lang="en-US" dirty="0" smtClean="0"/>
              <a:t>Federation support – Does your Kubernetes solution support installation of federated clusters that can grow across private and public clouds for robustness of infrastructure and dynamic </a:t>
            </a:r>
            <a:r>
              <a:rPr lang="en-US" dirty="0" err="1" smtClean="0"/>
              <a:t>burstability</a:t>
            </a:r>
            <a:r>
              <a:rPr lang="en-US" dirty="0" smtClean="0"/>
              <a:t>?</a:t>
            </a:r>
          </a:p>
          <a:p>
            <a:pPr marL="171450" marR="0" lvl="0" indent="-171450" algn="l" defTabSz="457200" rtl="0" eaLnBrk="0" fontAlgn="base" latinLnBrk="0" hangingPunct="0">
              <a:lnSpc>
                <a:spcPct val="150000"/>
              </a:lnSpc>
              <a:spcBef>
                <a:spcPct val="30000"/>
              </a:spcBef>
              <a:spcAft>
                <a:spcPct val="0"/>
              </a:spcAft>
              <a:buClrTx/>
              <a:buSzTx/>
              <a:buFont typeface="Arial" panose="020B0604020202020204" pitchFamily="34" charset="0"/>
              <a:buChar char="•"/>
              <a:tabLst/>
              <a:defRPr/>
            </a:pPr>
            <a:r>
              <a:rPr lang="en-US" dirty="0" smtClean="0"/>
              <a:t>Enterprise-ready features – What additional enterprise-readiness features does your Ops team need to run Kubernetes at scale and support large scale of users? Are they supported by your Kubernetes solution of choice? Some examples include, SSO support, RBAC, isolated networking, persistent storage.</a:t>
            </a:r>
          </a:p>
          <a:p>
            <a:endParaRPr lang="en-US" dirty="0"/>
          </a:p>
        </p:txBody>
      </p:sp>
      <p:sp>
        <p:nvSpPr>
          <p:cNvPr id="4" name="Slide Number Placeholder 3"/>
          <p:cNvSpPr>
            <a:spLocks noGrp="1"/>
          </p:cNvSpPr>
          <p:nvPr>
            <p:ph type="sldNum" sz="quarter" idx="10"/>
          </p:nvPr>
        </p:nvSpPr>
        <p:spPr/>
        <p:txBody>
          <a:bodyPr/>
          <a:lstStyle/>
          <a:p>
            <a:fld id="{29D6F2F6-B00F-42DA-8369-64A5DB4A469C}" type="slidenum">
              <a:rPr lang="en-US" smtClean="0"/>
              <a:pPr/>
              <a:t>7</a:t>
            </a:fld>
            <a:endParaRPr lang="en-US"/>
          </a:p>
        </p:txBody>
      </p:sp>
    </p:spTree>
    <p:extLst>
      <p:ext uri="{BB962C8B-B14F-4D97-AF65-F5344CB8AC3E}">
        <p14:creationId xmlns:p14="http://schemas.microsoft.com/office/powerpoint/2010/main" val="286678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0DE34D-D501-4351-A844-B701064E54C8}"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A2DEE-8BFA-49E0-A388-943C1FBE96D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0DE34D-D501-4351-A844-B701064E54C8}"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A2DEE-8BFA-49E0-A388-943C1FBE96D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0DE34D-D501-4351-A844-B701064E54C8}"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A2DEE-8BFA-49E0-A388-943C1FBE96D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0DE34D-D501-4351-A844-B701064E54C8}"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A2DEE-8BFA-49E0-A388-943C1FBE96D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0DE34D-D501-4351-A844-B701064E54C8}" type="datetimeFigureOut">
              <a:rPr lang="en-US" smtClean="0"/>
              <a:t>12/5/2018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5A2DEE-8BFA-49E0-A388-943C1FBE96D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0DE34D-D501-4351-A844-B701064E54C8}"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A2DEE-8BFA-49E0-A388-943C1FBE96D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0DE34D-D501-4351-A844-B701064E54C8}" type="datetimeFigureOut">
              <a:rPr lang="en-US" smtClean="0"/>
              <a:t>12/5/2018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5A2DEE-8BFA-49E0-A388-943C1FBE96D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0DE34D-D501-4351-A844-B701064E54C8}" type="datetimeFigureOut">
              <a:rPr lang="en-US" smtClean="0"/>
              <a:t>12/5/2018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5A2DEE-8BFA-49E0-A388-943C1FBE96D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0DE34D-D501-4351-A844-B701064E54C8}" type="datetimeFigureOut">
              <a:rPr lang="en-US" smtClean="0"/>
              <a:t>12/5/2018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5A2DEE-8BFA-49E0-A388-943C1FBE96D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0DE34D-D501-4351-A844-B701064E54C8}"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A2DEE-8BFA-49E0-A388-943C1FBE96D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0DE34D-D501-4351-A844-B701064E54C8}" type="datetimeFigureOut">
              <a:rPr lang="en-US" smtClean="0"/>
              <a:t>12/5/2018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5A2DEE-8BFA-49E0-A388-943C1FBE96D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0DE34D-D501-4351-A844-B701064E54C8}" type="datetimeFigureOut">
              <a:rPr lang="en-US" smtClean="0"/>
              <a:t>12/5/2018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2DEE-8BFA-49E0-A388-943C1FBE96D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kubernetes.io/docs/getting-started-guides/scratc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Kubernetes Setup and Configuration</a:t>
            </a:r>
            <a:endParaRPr lang="en-US" dirty="0"/>
          </a:p>
        </p:txBody>
      </p:sp>
    </p:spTree>
    <p:extLst>
      <p:ext uri="{BB962C8B-B14F-4D97-AF65-F5344CB8AC3E}">
        <p14:creationId xmlns:p14="http://schemas.microsoft.com/office/powerpoint/2010/main" val="370741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 </a:t>
            </a:r>
            <a:r>
              <a:rPr lang="en-US" dirty="0" err="1"/>
              <a:t>etcd</a:t>
            </a:r>
            <a:r>
              <a:rPr lang="en-US" dirty="0" smtClean="0"/>
              <a:t>/ Master </a:t>
            </a:r>
            <a:r>
              <a:rPr lang="en-US" dirty="0"/>
              <a:t>and </a:t>
            </a:r>
            <a:r>
              <a:rPr lang="en-US" dirty="0" smtClean="0"/>
              <a:t>Multi-Worker </a:t>
            </a:r>
            <a:endParaRPr lang="en-US" dirty="0"/>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10</a:t>
            </a:fld>
            <a:endParaRPr lang="en-US">
              <a:solidFill>
                <a:srgbClr val="72797D">
                  <a:tint val="75000"/>
                </a:srgbClr>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568" y="1171420"/>
            <a:ext cx="7894865" cy="5305580"/>
          </a:xfrm>
          <a:prstGeom prst="rect">
            <a:avLst/>
          </a:prstGeom>
        </p:spPr>
      </p:pic>
    </p:spTree>
    <p:extLst>
      <p:ext uri="{BB962C8B-B14F-4D97-AF65-F5344CB8AC3E}">
        <p14:creationId xmlns:p14="http://schemas.microsoft.com/office/powerpoint/2010/main" val="2094262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Kubeadm</a:t>
            </a:r>
            <a:r>
              <a:rPr lang="en-US" dirty="0"/>
              <a:t> Overview</a:t>
            </a:r>
          </a:p>
        </p:txBody>
      </p:sp>
      <p:sp>
        <p:nvSpPr>
          <p:cNvPr id="3" name="Content Placeholder 2"/>
          <p:cNvSpPr>
            <a:spLocks noGrp="1"/>
          </p:cNvSpPr>
          <p:nvPr>
            <p:ph idx="1"/>
          </p:nvPr>
        </p:nvSpPr>
        <p:spPr/>
        <p:txBody>
          <a:bodyPr/>
          <a:lstStyle/>
          <a:p>
            <a:r>
              <a:rPr lang="en-US" dirty="0" err="1"/>
              <a:t>Kubeadm</a:t>
            </a:r>
            <a:r>
              <a:rPr lang="en-US" dirty="0"/>
              <a:t> is a toolkit for bootstrapping a </a:t>
            </a:r>
            <a:r>
              <a:rPr lang="en-US" dirty="0" smtClean="0"/>
              <a:t>best-practices </a:t>
            </a:r>
            <a:r>
              <a:rPr lang="en-US" dirty="0"/>
              <a:t>Kubernetes cluster on existing infrastructure</a:t>
            </a:r>
            <a:r>
              <a:rPr lang="en-US" dirty="0" smtClean="0"/>
              <a:t>.</a:t>
            </a:r>
          </a:p>
          <a:p>
            <a:endParaRPr lang="en-US" dirty="0"/>
          </a:p>
          <a:p>
            <a:r>
              <a:rPr lang="en-US" dirty="0" err="1"/>
              <a:t>Kubeadm</a:t>
            </a:r>
            <a:r>
              <a:rPr lang="en-US" dirty="0"/>
              <a:t> cannot provision your machines </a:t>
            </a:r>
            <a:r>
              <a:rPr lang="en-US" dirty="0" smtClean="0"/>
              <a:t>i.e. </a:t>
            </a:r>
            <a:r>
              <a:rPr lang="en-US" dirty="0"/>
              <a:t>they need to be pre-provisioned</a:t>
            </a:r>
          </a:p>
          <a:p>
            <a:endParaRPr lang="en-US" dirty="0"/>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11</a:t>
            </a:fld>
            <a:endParaRPr lang="en-US">
              <a:solidFill>
                <a:srgbClr val="72797D">
                  <a:tint val="75000"/>
                </a:srgbClr>
              </a:solidFill>
            </a:endParaRPr>
          </a:p>
        </p:txBody>
      </p:sp>
    </p:spTree>
    <p:extLst>
      <p:ext uri="{BB962C8B-B14F-4D97-AF65-F5344CB8AC3E}">
        <p14:creationId xmlns:p14="http://schemas.microsoft.com/office/powerpoint/2010/main" val="2291613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smtClean="0"/>
              <a:t>Cluster </a:t>
            </a:r>
            <a:r>
              <a:rPr lang="en-US" dirty="0"/>
              <a:t>with </a:t>
            </a:r>
            <a:r>
              <a:rPr lang="en-US" dirty="0" err="1"/>
              <a:t>Kubeadm</a:t>
            </a:r>
            <a:endParaRPr lang="en-US" dirty="0"/>
          </a:p>
        </p:txBody>
      </p:sp>
      <p:sp>
        <p:nvSpPr>
          <p:cNvPr id="3" name="Content Placeholder 2"/>
          <p:cNvSpPr>
            <a:spLocks noGrp="1"/>
          </p:cNvSpPr>
          <p:nvPr>
            <p:ph idx="1"/>
          </p:nvPr>
        </p:nvSpPr>
        <p:spPr/>
        <p:txBody>
          <a:bodyPr>
            <a:normAutofit fontScale="85000" lnSpcReduction="20000"/>
          </a:bodyPr>
          <a:lstStyle/>
          <a:p>
            <a:pPr marL="457200" indent="-457200">
              <a:buFont typeface="+mj-lt"/>
              <a:buAutoNum type="arabicPeriod"/>
            </a:pPr>
            <a:r>
              <a:rPr lang="en-US" dirty="0"/>
              <a:t>Provision several Linux machines with a </a:t>
            </a:r>
            <a:r>
              <a:rPr lang="en-US" dirty="0" smtClean="0"/>
              <a:t>Linux flavor</a:t>
            </a:r>
            <a:endParaRPr lang="en-US" dirty="0"/>
          </a:p>
          <a:p>
            <a:pPr marL="457200" indent="-457200">
              <a:lnSpc>
                <a:spcPct val="200000"/>
              </a:lnSpc>
              <a:buFont typeface="+mj-lt"/>
              <a:buAutoNum type="arabicPeriod"/>
            </a:pPr>
            <a:r>
              <a:rPr lang="en-US" dirty="0"/>
              <a:t>Install </a:t>
            </a:r>
            <a:r>
              <a:rPr lang="en-US" dirty="0" err="1"/>
              <a:t>kubeadm</a:t>
            </a:r>
            <a:endParaRPr lang="en-US" dirty="0"/>
          </a:p>
          <a:p>
            <a:pPr marL="457200" indent="-457200">
              <a:lnSpc>
                <a:spcPct val="200000"/>
              </a:lnSpc>
              <a:buFont typeface="+mj-lt"/>
              <a:buAutoNum type="arabicPeriod"/>
            </a:pPr>
            <a:r>
              <a:rPr lang="en-US" dirty="0"/>
              <a:t>Make one of your machines the master (or the control plane)</a:t>
            </a:r>
          </a:p>
          <a:p>
            <a:pPr marL="457200" indent="-457200">
              <a:lnSpc>
                <a:spcPct val="200000"/>
              </a:lnSpc>
              <a:buFont typeface="+mj-lt"/>
              <a:buAutoNum type="arabicPeriod"/>
            </a:pPr>
            <a:r>
              <a:rPr lang="en-US" dirty="0"/>
              <a:t>Install a pod networking layer like flannel, weave </a:t>
            </a:r>
            <a:r>
              <a:rPr lang="en-US" dirty="0" smtClean="0"/>
              <a:t>etc.</a:t>
            </a:r>
            <a:endParaRPr lang="en-US" dirty="0"/>
          </a:p>
          <a:p>
            <a:pPr marL="457200" indent="-457200">
              <a:lnSpc>
                <a:spcPct val="200000"/>
              </a:lnSpc>
              <a:buFont typeface="+mj-lt"/>
              <a:buAutoNum type="arabicPeriod"/>
            </a:pPr>
            <a:r>
              <a:rPr lang="en-US" dirty="0"/>
              <a:t>Join the other nodes to the master</a:t>
            </a:r>
          </a:p>
          <a:p>
            <a:endParaRPr lang="en-US" dirty="0"/>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12</a:t>
            </a:fld>
            <a:endParaRPr lang="en-US">
              <a:solidFill>
                <a:srgbClr val="72797D">
                  <a:tint val="75000"/>
                </a:srgbClr>
              </a:solidFill>
            </a:endParaRPr>
          </a:p>
        </p:txBody>
      </p:sp>
    </p:spTree>
    <p:extLst>
      <p:ext uri="{BB962C8B-B14F-4D97-AF65-F5344CB8AC3E}">
        <p14:creationId xmlns:p14="http://schemas.microsoft.com/office/powerpoint/2010/main" val="1782767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Setup</a:t>
            </a:r>
          </a:p>
        </p:txBody>
      </p:sp>
      <p:sp>
        <p:nvSpPr>
          <p:cNvPr id="3" name="Content Placeholder 2"/>
          <p:cNvSpPr>
            <a:spLocks noGrp="1"/>
          </p:cNvSpPr>
          <p:nvPr>
            <p:ph idx="1"/>
          </p:nvPr>
        </p:nvSpPr>
        <p:spPr/>
        <p:txBody>
          <a:bodyPr>
            <a:normAutofit fontScale="85000" lnSpcReduction="10000"/>
          </a:bodyPr>
          <a:lstStyle/>
          <a:p>
            <a:r>
              <a:rPr lang="en-US" dirty="0"/>
              <a:t>Cloud provider or </a:t>
            </a:r>
            <a:r>
              <a:rPr lang="en-US" dirty="0" smtClean="0"/>
              <a:t>hardware </a:t>
            </a:r>
            <a:r>
              <a:rPr lang="en-US" dirty="0"/>
              <a:t>configuration</a:t>
            </a:r>
          </a:p>
          <a:p>
            <a:pPr>
              <a:lnSpc>
                <a:spcPct val="150000"/>
              </a:lnSpc>
            </a:pPr>
            <a:r>
              <a:rPr lang="en-US" dirty="0"/>
              <a:t>Setup hostname and IP address</a:t>
            </a:r>
          </a:p>
          <a:p>
            <a:pPr>
              <a:lnSpc>
                <a:spcPct val="150000"/>
              </a:lnSpc>
            </a:pPr>
            <a:r>
              <a:rPr lang="en-US" dirty="0"/>
              <a:t>Add host entries to </a:t>
            </a:r>
            <a:r>
              <a:rPr lang="en-US" b="1" i="1" dirty="0"/>
              <a:t>/</a:t>
            </a:r>
            <a:r>
              <a:rPr lang="en-US" b="1" i="1" dirty="0" err="1"/>
              <a:t>etc</a:t>
            </a:r>
            <a:r>
              <a:rPr lang="en-US" b="1" i="1" dirty="0"/>
              <a:t>/hosts</a:t>
            </a:r>
            <a:r>
              <a:rPr lang="en-US" dirty="0"/>
              <a:t> file</a:t>
            </a:r>
          </a:p>
          <a:p>
            <a:pPr>
              <a:lnSpc>
                <a:spcPct val="150000"/>
              </a:lnSpc>
            </a:pPr>
            <a:r>
              <a:rPr lang="en-US" b="1" dirty="0"/>
              <a:t>Update</a:t>
            </a:r>
            <a:r>
              <a:rPr lang="en-US" dirty="0"/>
              <a:t> the server with the latest packages</a:t>
            </a:r>
          </a:p>
          <a:p>
            <a:pPr>
              <a:lnSpc>
                <a:spcPct val="150000"/>
              </a:lnSpc>
            </a:pPr>
            <a:r>
              <a:rPr lang="en-US" dirty="0"/>
              <a:t>Disable </a:t>
            </a:r>
            <a:r>
              <a:rPr lang="en-US" b="1" i="1" dirty="0" err="1"/>
              <a:t>firewalld</a:t>
            </a:r>
            <a:r>
              <a:rPr lang="en-US" dirty="0"/>
              <a:t> and </a:t>
            </a:r>
            <a:r>
              <a:rPr lang="en-US" b="1" i="1" dirty="0" err="1"/>
              <a:t>SELinux</a:t>
            </a:r>
            <a:r>
              <a:rPr lang="en-US" dirty="0"/>
              <a:t> service</a:t>
            </a:r>
          </a:p>
          <a:p>
            <a:pPr>
              <a:lnSpc>
                <a:spcPct val="150000"/>
              </a:lnSpc>
            </a:pPr>
            <a:r>
              <a:rPr lang="en-US" dirty="0"/>
              <a:t>Configure </a:t>
            </a:r>
            <a:r>
              <a:rPr lang="en-US" b="1" dirty="0"/>
              <a:t>NTP</a:t>
            </a:r>
            <a:r>
              <a:rPr lang="en-US" dirty="0"/>
              <a:t> service</a:t>
            </a:r>
          </a:p>
          <a:p>
            <a:pPr>
              <a:lnSpc>
                <a:spcPct val="150000"/>
              </a:lnSpc>
            </a:pPr>
            <a:r>
              <a:rPr lang="en-US" dirty="0"/>
              <a:t>Install base </a:t>
            </a:r>
            <a:r>
              <a:rPr lang="en-US" dirty="0" smtClean="0"/>
              <a:t>packages</a:t>
            </a:r>
            <a:endParaRPr lang="en-US" dirty="0"/>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13</a:t>
            </a:fld>
            <a:endParaRPr lang="en-US">
              <a:solidFill>
                <a:srgbClr val="72797D">
                  <a:tint val="75000"/>
                </a:srgbClr>
              </a:solidFill>
            </a:endParaRPr>
          </a:p>
        </p:txBody>
      </p:sp>
    </p:spTree>
    <p:extLst>
      <p:ext uri="{BB962C8B-B14F-4D97-AF65-F5344CB8AC3E}">
        <p14:creationId xmlns:p14="http://schemas.microsoft.com/office/powerpoint/2010/main" val="2197045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Configure Kubernetes Repository</a:t>
            </a:r>
          </a:p>
        </p:txBody>
      </p:sp>
      <p:sp>
        <p:nvSpPr>
          <p:cNvPr id="3" name="Content Placeholder 2"/>
          <p:cNvSpPr>
            <a:spLocks noGrp="1"/>
          </p:cNvSpPr>
          <p:nvPr>
            <p:ph idx="1"/>
          </p:nvPr>
        </p:nvSpPr>
        <p:spPr/>
        <p:txBody>
          <a:bodyPr>
            <a:normAutofit fontScale="62500" lnSpcReduction="20000"/>
          </a:bodyPr>
          <a:lstStyle/>
          <a:p>
            <a:r>
              <a:rPr lang="en-US" dirty="0"/>
              <a:t>Kubernetes packages are not available in the default CentOS 7 &amp; RHEL 7 repositories</a:t>
            </a:r>
          </a:p>
          <a:p>
            <a:pPr marL="347663" indent="0">
              <a:buNone/>
            </a:pPr>
            <a:r>
              <a:rPr lang="en-US" dirty="0">
                <a:latin typeface="Courier New" panose="02070309020205020404" pitchFamily="49" charset="0"/>
                <a:cs typeface="Courier New" panose="02070309020205020404" pitchFamily="49" charset="0"/>
              </a:rPr>
              <a:t>cat &lt;&lt;EOF &gt; /</a:t>
            </a:r>
            <a:r>
              <a:rPr lang="en-US" dirty="0" err="1">
                <a:latin typeface="Courier New" panose="02070309020205020404" pitchFamily="49" charset="0"/>
                <a:cs typeface="Courier New" panose="02070309020205020404" pitchFamily="49" charset="0"/>
              </a:rPr>
              <a:t>etc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yum.repos.d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kubernetes.repo</a:t>
            </a:r>
            <a:endParaRPr lang="en-US" dirty="0">
              <a:latin typeface="Courier New" panose="02070309020205020404" pitchFamily="49" charset="0"/>
              <a:cs typeface="Courier New" panose="02070309020205020404" pitchFamily="49" charset="0"/>
            </a:endParaRPr>
          </a:p>
          <a:p>
            <a:pPr marL="347663"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kubernetes</a:t>
            </a:r>
            <a:r>
              <a:rPr lang="en-US" dirty="0">
                <a:latin typeface="Courier New" panose="02070309020205020404" pitchFamily="49" charset="0"/>
                <a:cs typeface="Courier New" panose="02070309020205020404" pitchFamily="49" charset="0"/>
              </a:rPr>
              <a:t>]</a:t>
            </a:r>
          </a:p>
          <a:p>
            <a:pPr marL="347663" indent="0">
              <a:buNone/>
            </a:pPr>
            <a:r>
              <a:rPr lang="en-US" dirty="0">
                <a:latin typeface="Courier New" panose="02070309020205020404" pitchFamily="49" charset="0"/>
                <a:cs typeface="Courier New" panose="02070309020205020404" pitchFamily="49" charset="0"/>
              </a:rPr>
              <a:t>name=Kubernetes</a:t>
            </a:r>
          </a:p>
          <a:p>
            <a:pPr marL="347663" indent="0">
              <a:buNone/>
            </a:pPr>
            <a:r>
              <a:rPr lang="en-US" dirty="0" err="1">
                <a:latin typeface="Courier New" panose="02070309020205020404" pitchFamily="49" charset="0"/>
                <a:cs typeface="Courier New" panose="02070309020205020404" pitchFamily="49" charset="0"/>
              </a:rPr>
              <a:t>baseurl</a:t>
            </a:r>
            <a:r>
              <a:rPr lang="en-US" dirty="0">
                <a:latin typeface="Courier New" panose="02070309020205020404" pitchFamily="49" charset="0"/>
                <a:cs typeface="Courier New" panose="02070309020205020404" pitchFamily="49" charset="0"/>
              </a:rPr>
              <a:t>=https://packages.cloud.google.com/yum/repos/kubernetes-el7-x86_64</a:t>
            </a:r>
          </a:p>
          <a:p>
            <a:pPr marL="347663" indent="0">
              <a:buNone/>
            </a:pPr>
            <a:r>
              <a:rPr lang="en-US" dirty="0">
                <a:latin typeface="Courier New" panose="02070309020205020404" pitchFamily="49" charset="0"/>
                <a:cs typeface="Courier New" panose="02070309020205020404" pitchFamily="49" charset="0"/>
              </a:rPr>
              <a:t>enabled=1</a:t>
            </a:r>
          </a:p>
          <a:p>
            <a:pPr marL="347663" indent="0">
              <a:buNone/>
            </a:pPr>
            <a:r>
              <a:rPr lang="en-US" dirty="0" err="1">
                <a:latin typeface="Courier New" panose="02070309020205020404" pitchFamily="49" charset="0"/>
                <a:cs typeface="Courier New" panose="02070309020205020404" pitchFamily="49" charset="0"/>
              </a:rPr>
              <a:t>gpgcheck</a:t>
            </a:r>
            <a:r>
              <a:rPr lang="en-US" dirty="0">
                <a:latin typeface="Courier New" panose="02070309020205020404" pitchFamily="49" charset="0"/>
                <a:cs typeface="Courier New" panose="02070309020205020404" pitchFamily="49" charset="0"/>
              </a:rPr>
              <a:t>=1</a:t>
            </a:r>
          </a:p>
          <a:p>
            <a:pPr marL="347663" indent="0">
              <a:buNone/>
            </a:pPr>
            <a:r>
              <a:rPr lang="en-US" dirty="0" err="1">
                <a:latin typeface="Courier New" panose="02070309020205020404" pitchFamily="49" charset="0"/>
                <a:cs typeface="Courier New" panose="02070309020205020404" pitchFamily="49" charset="0"/>
              </a:rPr>
              <a:t>repo_gpgcheck</a:t>
            </a:r>
            <a:r>
              <a:rPr lang="en-US" dirty="0">
                <a:latin typeface="Courier New" panose="02070309020205020404" pitchFamily="49" charset="0"/>
                <a:cs typeface="Courier New" panose="02070309020205020404" pitchFamily="49" charset="0"/>
              </a:rPr>
              <a:t>=1</a:t>
            </a:r>
          </a:p>
          <a:p>
            <a:pPr marL="347663" indent="0">
              <a:buNone/>
            </a:pPr>
            <a:r>
              <a:rPr lang="en-US" dirty="0" err="1">
                <a:latin typeface="Courier New" panose="02070309020205020404" pitchFamily="49" charset="0"/>
                <a:cs typeface="Courier New" panose="02070309020205020404" pitchFamily="49" charset="0"/>
              </a:rPr>
              <a:t>gpgkey</a:t>
            </a:r>
            <a:r>
              <a:rPr lang="en-US" dirty="0">
                <a:latin typeface="Courier New" panose="02070309020205020404" pitchFamily="49" charset="0"/>
                <a:cs typeface="Courier New" panose="02070309020205020404" pitchFamily="49" charset="0"/>
              </a:rPr>
              <a:t>=https://packages.cloud.google.com/yum/doc/yum-key.gpg https://packages.cloud.google.com/yum/doc/rpm-package-key.gpg</a:t>
            </a:r>
          </a:p>
          <a:p>
            <a:pPr marL="347663" indent="0">
              <a:buNone/>
            </a:pPr>
            <a:r>
              <a:rPr lang="en-US" dirty="0" smtClean="0">
                <a:latin typeface="Courier New" panose="02070309020205020404" pitchFamily="49" charset="0"/>
                <a:cs typeface="Courier New" panose="02070309020205020404" pitchFamily="49" charset="0"/>
              </a:rPr>
              <a:t>EOF</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14</a:t>
            </a:fld>
            <a:endParaRPr lang="en-US">
              <a:solidFill>
                <a:srgbClr val="72797D">
                  <a:tint val="75000"/>
                </a:srgbClr>
              </a:solidFill>
            </a:endParaRPr>
          </a:p>
        </p:txBody>
      </p:sp>
    </p:spTree>
    <p:extLst>
      <p:ext uri="{BB962C8B-B14F-4D97-AF65-F5344CB8AC3E}">
        <p14:creationId xmlns:p14="http://schemas.microsoft.com/office/powerpoint/2010/main" val="681946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Kubernetes </a:t>
            </a:r>
            <a:r>
              <a:rPr lang="en-US" dirty="0" smtClean="0"/>
              <a:t>Packages</a:t>
            </a:r>
            <a:endParaRPr lang="en-US" dirty="0"/>
          </a:p>
        </p:txBody>
      </p:sp>
      <p:sp>
        <p:nvSpPr>
          <p:cNvPr id="3" name="Content Placeholder 2"/>
          <p:cNvSpPr>
            <a:spLocks noGrp="1"/>
          </p:cNvSpPr>
          <p:nvPr>
            <p:ph idx="1"/>
          </p:nvPr>
        </p:nvSpPr>
        <p:spPr>
          <a:xfrm>
            <a:off x="505132" y="1585456"/>
            <a:ext cx="8229600" cy="4525963"/>
          </a:xfrm>
        </p:spPr>
        <p:txBody>
          <a:bodyPr/>
          <a:lstStyle/>
          <a:p>
            <a:r>
              <a:rPr lang="en-US" b="1" dirty="0" err="1" smtClean="0"/>
              <a:t>Kubeadm</a:t>
            </a:r>
            <a:r>
              <a:rPr lang="en-US" b="1" dirty="0" smtClean="0"/>
              <a:t> </a:t>
            </a:r>
            <a:r>
              <a:rPr lang="en-US" dirty="0" smtClean="0"/>
              <a:t>package is a Command-line utility for administering a Kubernetes cluster.</a:t>
            </a:r>
          </a:p>
          <a:p>
            <a:r>
              <a:rPr lang="en-US" dirty="0" smtClean="0"/>
              <a:t>Once </a:t>
            </a:r>
            <a:r>
              <a:rPr lang="en-US" dirty="0"/>
              <a:t>the package repositories are configured, run the beneath command to </a:t>
            </a:r>
            <a:r>
              <a:rPr lang="en-US" b="1" dirty="0"/>
              <a:t>install </a:t>
            </a:r>
            <a:r>
              <a:rPr lang="en-US" b="1" dirty="0" err="1"/>
              <a:t>kubeadm</a:t>
            </a:r>
            <a:r>
              <a:rPr lang="en-US" b="1" dirty="0"/>
              <a:t> packages</a:t>
            </a:r>
            <a:r>
              <a:rPr lang="en-US" dirty="0"/>
              <a:t>.</a:t>
            </a:r>
          </a:p>
          <a:p>
            <a:pPr marL="347663" indent="0">
              <a:spcBef>
                <a:spcPts val="0"/>
              </a:spcBef>
              <a:spcAft>
                <a:spcPts val="0"/>
              </a:spcAft>
              <a:buNone/>
            </a:pPr>
            <a:r>
              <a:rPr lang="en-US" sz="2800" dirty="0">
                <a:latin typeface="Courier New" panose="02070309020205020404" pitchFamily="49" charset="0"/>
                <a:cs typeface="Courier New" panose="02070309020205020404" pitchFamily="49" charset="0"/>
              </a:rPr>
              <a:t>yum install </a:t>
            </a:r>
            <a:r>
              <a:rPr lang="en-US" sz="2800" dirty="0" err="1">
                <a:latin typeface="Courier New" panose="02070309020205020404" pitchFamily="49" charset="0"/>
                <a:cs typeface="Courier New" panose="02070309020205020404" pitchFamily="49" charset="0"/>
              </a:rPr>
              <a:t>kubeadm</a:t>
            </a:r>
            <a:r>
              <a:rPr lang="en-US" sz="2800" dirty="0">
                <a:latin typeface="Courier New" panose="02070309020205020404" pitchFamily="49" charset="0"/>
                <a:cs typeface="Courier New" panose="02070309020205020404" pitchFamily="49" charset="0"/>
              </a:rPr>
              <a:t> -y</a:t>
            </a:r>
          </a:p>
          <a:p>
            <a:endParaRPr lang="en-US" dirty="0"/>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15</a:t>
            </a:fld>
            <a:endParaRPr lang="en-US">
              <a:solidFill>
                <a:srgbClr val="72797D">
                  <a:tint val="75000"/>
                </a:srgbClr>
              </a:solidFill>
            </a:endParaRPr>
          </a:p>
        </p:txBody>
      </p:sp>
    </p:spTree>
    <p:extLst>
      <p:ext uri="{BB962C8B-B14F-4D97-AF65-F5344CB8AC3E}">
        <p14:creationId xmlns:p14="http://schemas.microsoft.com/office/powerpoint/2010/main" val="237327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Accessing Kubernetes Cluster using CLI</a:t>
            </a:r>
          </a:p>
        </p:txBody>
      </p:sp>
      <p:sp>
        <p:nvSpPr>
          <p:cNvPr id="3" name="Content Placeholder 2"/>
          <p:cNvSpPr>
            <a:spLocks noGrp="1"/>
          </p:cNvSpPr>
          <p:nvPr>
            <p:ph idx="1"/>
          </p:nvPr>
        </p:nvSpPr>
        <p:spPr/>
        <p:txBody>
          <a:bodyPr>
            <a:normAutofit fontScale="85000" lnSpcReduction="20000"/>
          </a:bodyPr>
          <a:lstStyle/>
          <a:p>
            <a:r>
              <a:rPr lang="en-US" b="1" dirty="0" err="1"/>
              <a:t>kubectl</a:t>
            </a:r>
            <a:r>
              <a:rPr lang="en-US" dirty="0"/>
              <a:t> is the CLI tool to manage the Kubernetes cluster resources and applications</a:t>
            </a:r>
            <a:r>
              <a:rPr lang="en-US" dirty="0" smtClean="0"/>
              <a:t>.</a:t>
            </a:r>
          </a:p>
          <a:p>
            <a:endParaRPr lang="en-US" dirty="0"/>
          </a:p>
          <a:p>
            <a:r>
              <a:rPr lang="en-US" dirty="0"/>
              <a:t>Install binary on Linux, Windows or MAC OS and point to the master in a file - default is  </a:t>
            </a:r>
            <a:r>
              <a:rPr lang="en-US" b="1" dirty="0"/>
              <a:t>~/.</a:t>
            </a:r>
            <a:r>
              <a:rPr lang="en-US" b="1" dirty="0" err="1" smtClean="0"/>
              <a:t>kube</a:t>
            </a:r>
            <a:r>
              <a:rPr lang="en-US" b="1" dirty="0" smtClean="0"/>
              <a:t>/</a:t>
            </a:r>
            <a:r>
              <a:rPr lang="en-US" b="1" dirty="0" err="1" smtClean="0"/>
              <a:t>config</a:t>
            </a:r>
            <a:r>
              <a:rPr lang="en-US" b="1" dirty="0" smtClean="0"/>
              <a:t> </a:t>
            </a:r>
            <a:r>
              <a:rPr lang="en-US" dirty="0" smtClean="0"/>
              <a:t>(</a:t>
            </a:r>
            <a:r>
              <a:rPr lang="en-US" dirty="0"/>
              <a:t>Linux</a:t>
            </a:r>
            <a:r>
              <a:rPr lang="en-US" dirty="0" smtClean="0"/>
              <a:t>)</a:t>
            </a:r>
          </a:p>
          <a:p>
            <a:pPr marL="0" indent="0">
              <a:buNone/>
            </a:pPr>
            <a:endParaRPr lang="en-US" dirty="0"/>
          </a:p>
          <a:p>
            <a:pPr marL="457200" lvl="1" indent="0">
              <a:buNone/>
            </a:pPr>
            <a:r>
              <a:rPr lang="en-US" sz="2400" dirty="0" err="1" smtClean="0">
                <a:latin typeface="Courier New" panose="02070309020205020404" pitchFamily="49" charset="0"/>
                <a:cs typeface="Courier New" panose="02070309020205020404" pitchFamily="49" charset="0"/>
              </a:rPr>
              <a:t>apiVersion</a:t>
            </a:r>
            <a:r>
              <a:rPr lang="en-US" sz="2400" dirty="0">
                <a:latin typeface="Courier New" panose="02070309020205020404" pitchFamily="49" charset="0"/>
                <a:cs typeface="Courier New" panose="02070309020205020404" pitchFamily="49" charset="0"/>
              </a:rPr>
              <a:t>: v1</a:t>
            </a:r>
          </a:p>
          <a:p>
            <a:pPr marL="457200" lvl="1" indent="0">
              <a:buNone/>
            </a:pPr>
            <a:r>
              <a:rPr lang="en-US" sz="2400" dirty="0">
                <a:latin typeface="Courier New" panose="02070309020205020404" pitchFamily="49" charset="0"/>
                <a:cs typeface="Courier New" panose="02070309020205020404" pitchFamily="49" charset="0"/>
              </a:rPr>
              <a:t>clusters:</a:t>
            </a:r>
          </a:p>
          <a:p>
            <a:pPr marL="457200" lvl="1" indent="0">
              <a:buNone/>
            </a:pPr>
            <a:r>
              <a:rPr lang="en-US" sz="2400" dirty="0">
                <a:latin typeface="Courier New" panose="02070309020205020404" pitchFamily="49" charset="0"/>
                <a:cs typeface="Courier New" panose="02070309020205020404" pitchFamily="49" charset="0"/>
              </a:rPr>
              <a:t>- cluster:</a:t>
            </a:r>
          </a:p>
          <a:p>
            <a:pPr marL="457200" lvl="1" indent="0">
              <a:buNone/>
            </a:pPr>
            <a:r>
              <a:rPr lang="en-US" sz="2400" dirty="0">
                <a:latin typeface="Courier New" panose="02070309020205020404" pitchFamily="49" charset="0"/>
                <a:cs typeface="Courier New" panose="02070309020205020404" pitchFamily="49" charset="0"/>
              </a:rPr>
              <a:t>    certificate-authority: /</a:t>
            </a:r>
            <a:r>
              <a:rPr lang="en-US" sz="2400" dirty="0" smtClean="0">
                <a:latin typeface="Courier New" panose="02070309020205020404" pitchFamily="49" charset="0"/>
                <a:cs typeface="Courier New" panose="02070309020205020404" pitchFamily="49" charset="0"/>
              </a:rPr>
              <a:t>Users/joe/.</a:t>
            </a:r>
            <a:r>
              <a:rPr lang="en-US" sz="2400" dirty="0" err="1">
                <a:latin typeface="Courier New" panose="02070309020205020404" pitchFamily="49" charset="0"/>
                <a:cs typeface="Courier New" panose="02070309020205020404" pitchFamily="49" charset="0"/>
              </a:rPr>
              <a:t>minikube</a:t>
            </a:r>
            <a:r>
              <a:rPr lang="en-US" sz="2400" dirty="0">
                <a:latin typeface="Courier New" panose="02070309020205020404" pitchFamily="49" charset="0"/>
                <a:cs typeface="Courier New" panose="02070309020205020404" pitchFamily="49" charset="0"/>
              </a:rPr>
              <a:t>/ca.crt</a:t>
            </a:r>
          </a:p>
          <a:p>
            <a:pPr marL="457200" lvl="1" indent="0">
              <a:buNone/>
            </a:pPr>
            <a:r>
              <a:rPr lang="en-US" sz="2400" dirty="0">
                <a:latin typeface="Courier New" panose="02070309020205020404" pitchFamily="49" charset="0"/>
                <a:cs typeface="Courier New" panose="02070309020205020404" pitchFamily="49" charset="0"/>
              </a:rPr>
              <a:t>    server: https://192.168.99.100:8443</a:t>
            </a:r>
          </a:p>
          <a:p>
            <a:endParaRPr lang="en-US" dirty="0"/>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16</a:t>
            </a:fld>
            <a:endParaRPr lang="en-US">
              <a:solidFill>
                <a:srgbClr val="72797D">
                  <a:tint val="75000"/>
                </a:srgbClr>
              </a:solidFill>
            </a:endParaRPr>
          </a:p>
        </p:txBody>
      </p:sp>
    </p:spTree>
    <p:extLst>
      <p:ext uri="{BB962C8B-B14F-4D97-AF65-F5344CB8AC3E}">
        <p14:creationId xmlns:p14="http://schemas.microsoft.com/office/powerpoint/2010/main" val="1808692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Start the Services and Initialize the </a:t>
            </a:r>
            <a:r>
              <a:rPr lang="en-US" dirty="0" smtClean="0"/>
              <a:t>Kubernetes </a:t>
            </a:r>
            <a:endParaRPr lang="en-US" dirty="0"/>
          </a:p>
        </p:txBody>
      </p:sp>
      <p:sp>
        <p:nvSpPr>
          <p:cNvPr id="3" name="Content Placeholder 2"/>
          <p:cNvSpPr>
            <a:spLocks noGrp="1"/>
          </p:cNvSpPr>
          <p:nvPr>
            <p:ph idx="1"/>
          </p:nvPr>
        </p:nvSpPr>
        <p:spPr/>
        <p:txBody>
          <a:bodyPr>
            <a:normAutofit fontScale="85000" lnSpcReduction="20000"/>
          </a:bodyPr>
          <a:lstStyle/>
          <a:p>
            <a:r>
              <a:rPr lang="en-US" dirty="0"/>
              <a:t>Enable and Start the </a:t>
            </a:r>
            <a:r>
              <a:rPr lang="en-US" dirty="0" err="1"/>
              <a:t>docker</a:t>
            </a:r>
            <a:r>
              <a:rPr lang="en-US" dirty="0"/>
              <a:t> and </a:t>
            </a:r>
            <a:r>
              <a:rPr lang="en-US" dirty="0" err="1"/>
              <a:t>kubernetes</a:t>
            </a:r>
            <a:r>
              <a:rPr lang="en-US" dirty="0"/>
              <a:t> services</a:t>
            </a:r>
          </a:p>
          <a:p>
            <a:pPr marL="347663" indent="0">
              <a:lnSpc>
                <a:spcPct val="150000"/>
              </a:lnSpc>
              <a:spcBef>
                <a:spcPts val="0"/>
              </a:spcBef>
              <a:spcAft>
                <a:spcPts val="0"/>
              </a:spcAft>
              <a:buNone/>
            </a:pPr>
            <a:r>
              <a:rPr lang="en-US" sz="2800" dirty="0" err="1">
                <a:latin typeface="Courier New" panose="02070309020205020404" pitchFamily="49" charset="0"/>
                <a:cs typeface="Courier New" panose="02070309020205020404" pitchFamily="49" charset="0"/>
              </a:rPr>
              <a:t>systemctl</a:t>
            </a:r>
            <a:r>
              <a:rPr lang="en-US" sz="2800" dirty="0">
                <a:latin typeface="Courier New" panose="02070309020205020404" pitchFamily="49" charset="0"/>
                <a:cs typeface="Courier New" panose="02070309020205020404" pitchFamily="49" charset="0"/>
              </a:rPr>
              <a:t> enable </a:t>
            </a:r>
            <a:r>
              <a:rPr lang="en-US" sz="2800" dirty="0" err="1">
                <a:latin typeface="Courier New" panose="02070309020205020404" pitchFamily="49" charset="0"/>
                <a:cs typeface="Courier New" panose="02070309020205020404" pitchFamily="49" charset="0"/>
              </a:rPr>
              <a:t>docker</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kubelet</a:t>
            </a:r>
            <a:r>
              <a:rPr lang="en-US" sz="2800" dirty="0">
                <a:latin typeface="Courier New" panose="02070309020205020404" pitchFamily="49" charset="0"/>
                <a:cs typeface="Courier New" panose="02070309020205020404" pitchFamily="49" charset="0"/>
              </a:rPr>
              <a:t> </a:t>
            </a:r>
          </a:p>
          <a:p>
            <a:pPr marL="347663" indent="0">
              <a:lnSpc>
                <a:spcPct val="150000"/>
              </a:lnSpc>
              <a:spcBef>
                <a:spcPts val="0"/>
              </a:spcBef>
              <a:spcAft>
                <a:spcPts val="0"/>
              </a:spcAft>
              <a:buNone/>
            </a:pPr>
            <a:r>
              <a:rPr lang="en-US" sz="2800" dirty="0" err="1">
                <a:latin typeface="Courier New" panose="02070309020205020404" pitchFamily="49" charset="0"/>
                <a:cs typeface="Courier New" panose="02070309020205020404" pitchFamily="49" charset="0"/>
              </a:rPr>
              <a:t>systemctl</a:t>
            </a:r>
            <a:r>
              <a:rPr lang="en-US" sz="2800" dirty="0">
                <a:latin typeface="Courier New" panose="02070309020205020404" pitchFamily="49" charset="0"/>
                <a:cs typeface="Courier New" panose="02070309020205020404" pitchFamily="49" charset="0"/>
              </a:rPr>
              <a:t> start </a:t>
            </a:r>
            <a:r>
              <a:rPr lang="en-US" sz="2800" dirty="0" err="1">
                <a:latin typeface="Courier New" panose="02070309020205020404" pitchFamily="49" charset="0"/>
                <a:cs typeface="Courier New" panose="02070309020205020404" pitchFamily="49" charset="0"/>
              </a:rPr>
              <a:t>docker</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kubelet</a:t>
            </a:r>
            <a:endParaRPr lang="en-US" sz="2800" dirty="0">
              <a:latin typeface="Courier New" panose="02070309020205020404" pitchFamily="49" charset="0"/>
              <a:cs typeface="Courier New" panose="02070309020205020404" pitchFamily="49" charset="0"/>
            </a:endParaRPr>
          </a:p>
          <a:p>
            <a:pPr marL="347663" indent="0">
              <a:lnSpc>
                <a:spcPct val="150000"/>
              </a:lnSpc>
              <a:spcBef>
                <a:spcPts val="0"/>
              </a:spcBef>
              <a:spcAft>
                <a:spcPts val="0"/>
              </a:spcAft>
              <a:buNone/>
            </a:pPr>
            <a:r>
              <a:rPr lang="en-US" sz="2800" dirty="0" err="1">
                <a:latin typeface="Courier New" panose="02070309020205020404" pitchFamily="49" charset="0"/>
                <a:cs typeface="Courier New" panose="02070309020205020404" pitchFamily="49" charset="0"/>
              </a:rPr>
              <a:t>systemctl</a:t>
            </a:r>
            <a:r>
              <a:rPr lang="en-US" sz="2800" dirty="0">
                <a:latin typeface="Courier New" panose="02070309020205020404" pitchFamily="49" charset="0"/>
                <a:cs typeface="Courier New" panose="02070309020205020404" pitchFamily="49" charset="0"/>
              </a:rPr>
              <a:t> status </a:t>
            </a:r>
            <a:r>
              <a:rPr lang="en-US" sz="2800" dirty="0" err="1" smtClean="0">
                <a:latin typeface="Courier New" panose="02070309020205020404" pitchFamily="49" charset="0"/>
                <a:cs typeface="Courier New" panose="02070309020205020404" pitchFamily="49" charset="0"/>
              </a:rPr>
              <a:t>docker</a:t>
            </a:r>
            <a:endParaRPr lang="en-US" sz="2800" dirty="0" smtClean="0">
              <a:latin typeface="Courier New" panose="02070309020205020404" pitchFamily="49" charset="0"/>
              <a:cs typeface="Courier New" panose="02070309020205020404" pitchFamily="49" charset="0"/>
            </a:endParaRPr>
          </a:p>
          <a:p>
            <a:pPr marL="347663" indent="0">
              <a:lnSpc>
                <a:spcPct val="150000"/>
              </a:lnSpc>
              <a:spcBef>
                <a:spcPts val="0"/>
              </a:spcBef>
              <a:spcAft>
                <a:spcPts val="0"/>
              </a:spcAft>
              <a:buNone/>
            </a:pPr>
            <a:endParaRPr lang="en-US" sz="2800" dirty="0">
              <a:latin typeface="Courier New" panose="02070309020205020404" pitchFamily="49" charset="0"/>
              <a:cs typeface="Courier New" panose="02070309020205020404" pitchFamily="49" charset="0"/>
            </a:endParaRPr>
          </a:p>
          <a:p>
            <a:r>
              <a:rPr lang="en-US" dirty="0"/>
              <a:t>Initialize Kubernetes host with ‘</a:t>
            </a:r>
            <a:r>
              <a:rPr lang="en-US" dirty="0" err="1"/>
              <a:t>kubeadm</a:t>
            </a:r>
            <a:r>
              <a:rPr lang="en-US" dirty="0"/>
              <a:t> </a:t>
            </a:r>
            <a:r>
              <a:rPr lang="en-US" dirty="0" err="1"/>
              <a:t>init</a:t>
            </a:r>
            <a:r>
              <a:rPr lang="en-US" dirty="0"/>
              <a:t>’</a:t>
            </a:r>
          </a:p>
          <a:p>
            <a:pPr lvl="1"/>
            <a:r>
              <a:rPr lang="en-US" dirty="0"/>
              <a:t>Run the beneath command to initialize and setup </a:t>
            </a:r>
            <a:r>
              <a:rPr lang="en-US" dirty="0" err="1"/>
              <a:t>kubernetes</a:t>
            </a:r>
            <a:r>
              <a:rPr lang="en-US" dirty="0"/>
              <a:t> host.</a:t>
            </a:r>
          </a:p>
          <a:p>
            <a:pPr marL="347663" indent="0">
              <a:lnSpc>
                <a:spcPct val="150000"/>
              </a:lnSpc>
              <a:spcBef>
                <a:spcPts val="0"/>
              </a:spcBef>
              <a:spcAft>
                <a:spcPts val="0"/>
              </a:spcAft>
              <a:buNone/>
            </a:pPr>
            <a:r>
              <a:rPr lang="en-US" sz="2800" dirty="0" err="1">
                <a:latin typeface="Courier New" panose="02070309020205020404" pitchFamily="49" charset="0"/>
                <a:cs typeface="Courier New" panose="02070309020205020404" pitchFamily="49" charset="0"/>
              </a:rPr>
              <a:t>kubeadm</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init</a:t>
            </a:r>
            <a:endParaRPr lang="en-US" sz="2800" dirty="0">
              <a:latin typeface="Courier New" panose="02070309020205020404" pitchFamily="49" charset="0"/>
              <a:cs typeface="Courier New" panose="02070309020205020404" pitchFamily="49" charset="0"/>
            </a:endParaRPr>
          </a:p>
          <a:p>
            <a:pPr marL="347663" indent="0">
              <a:lnSpc>
                <a:spcPct val="150000"/>
              </a:lnSpc>
              <a:spcBef>
                <a:spcPts val="0"/>
              </a:spcBef>
              <a:spcAft>
                <a:spcPts val="0"/>
              </a:spcAft>
              <a:buNone/>
            </a:pPr>
            <a:r>
              <a:rPr lang="en-US" sz="2800" dirty="0" err="1">
                <a:latin typeface="Courier New" panose="02070309020205020404" pitchFamily="49" charset="0"/>
                <a:cs typeface="Courier New" panose="02070309020205020404" pitchFamily="49" charset="0"/>
              </a:rPr>
              <a:t>systemctl</a:t>
            </a:r>
            <a:r>
              <a:rPr lang="en-US" sz="2800" dirty="0">
                <a:latin typeface="Courier New" panose="02070309020205020404" pitchFamily="49" charset="0"/>
                <a:cs typeface="Courier New" panose="02070309020205020404" pitchFamily="49" charset="0"/>
              </a:rPr>
              <a:t> status </a:t>
            </a:r>
            <a:r>
              <a:rPr lang="en-US" sz="2800" dirty="0" err="1" smtClean="0">
                <a:latin typeface="Courier New" panose="02070309020205020404" pitchFamily="49" charset="0"/>
                <a:cs typeface="Courier New" panose="02070309020205020404" pitchFamily="49" charset="0"/>
              </a:rPr>
              <a:t>kubelet</a:t>
            </a:r>
            <a:endParaRPr lang="en-US" sz="28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17</a:t>
            </a:fld>
            <a:endParaRPr lang="en-US">
              <a:solidFill>
                <a:srgbClr val="72797D">
                  <a:tint val="75000"/>
                </a:srgbClr>
              </a:solidFill>
            </a:endParaRPr>
          </a:p>
        </p:txBody>
      </p:sp>
    </p:spTree>
    <p:extLst>
      <p:ext uri="{BB962C8B-B14F-4D97-AF65-F5344CB8AC3E}">
        <p14:creationId xmlns:p14="http://schemas.microsoft.com/office/powerpoint/2010/main" val="3111325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Verify the K</a:t>
            </a:r>
            <a:r>
              <a:rPr lang="en-US" dirty="0" smtClean="0"/>
              <a:t>ubernetes Pods </a:t>
            </a:r>
            <a:r>
              <a:rPr lang="en-US" dirty="0"/>
              <a:t>and </a:t>
            </a:r>
            <a:r>
              <a:rPr lang="en-US" dirty="0" smtClean="0"/>
              <a:t>Nodes</a:t>
            </a:r>
            <a:endParaRPr lang="en-US" dirty="0"/>
          </a:p>
        </p:txBody>
      </p:sp>
      <p:sp>
        <p:nvSpPr>
          <p:cNvPr id="3" name="Content Placeholder 2"/>
          <p:cNvSpPr>
            <a:spLocks noGrp="1"/>
          </p:cNvSpPr>
          <p:nvPr>
            <p:ph idx="1"/>
          </p:nvPr>
        </p:nvSpPr>
        <p:spPr/>
        <p:txBody>
          <a:bodyPr>
            <a:normAutofit/>
          </a:bodyPr>
          <a:lstStyle/>
          <a:p>
            <a:r>
              <a:rPr lang="en-US" sz="2800" dirty="0"/>
              <a:t>Verify the </a:t>
            </a:r>
            <a:r>
              <a:rPr lang="en-US" sz="2800" dirty="0" err="1"/>
              <a:t>kubernetes</a:t>
            </a:r>
            <a:r>
              <a:rPr lang="en-US" sz="2800" dirty="0"/>
              <a:t> nodes status</a:t>
            </a:r>
          </a:p>
          <a:p>
            <a:pPr marL="347663" indent="0">
              <a:spcBef>
                <a:spcPts val="0"/>
              </a:spcBef>
              <a:spcAft>
                <a:spcPts val="0"/>
              </a:spcAft>
              <a:buNone/>
            </a:pPr>
            <a:r>
              <a:rPr lang="en-US" sz="2400" dirty="0" err="1">
                <a:latin typeface="Courier New" panose="02070309020205020404" pitchFamily="49" charset="0"/>
                <a:cs typeface="Courier New" panose="02070309020205020404" pitchFamily="49" charset="0"/>
              </a:rPr>
              <a:t>kubectl</a:t>
            </a:r>
            <a:r>
              <a:rPr lang="en-US" sz="2400" dirty="0">
                <a:latin typeface="Courier New" panose="02070309020205020404" pitchFamily="49" charset="0"/>
                <a:cs typeface="Courier New" panose="02070309020205020404" pitchFamily="49" charset="0"/>
              </a:rPr>
              <a:t> get nodes </a:t>
            </a:r>
          </a:p>
          <a:p>
            <a:endParaRPr lang="en-US" sz="2800" dirty="0"/>
          </a:p>
          <a:p>
            <a:r>
              <a:rPr lang="en-US" sz="2800" dirty="0"/>
              <a:t>Verify the </a:t>
            </a:r>
            <a:r>
              <a:rPr lang="en-US" sz="2800" dirty="0" err="1"/>
              <a:t>kubernetes</a:t>
            </a:r>
            <a:r>
              <a:rPr lang="en-US" sz="2800" dirty="0"/>
              <a:t> pods status</a:t>
            </a:r>
          </a:p>
          <a:p>
            <a:pPr marL="347663" indent="0">
              <a:spcBef>
                <a:spcPts val="0"/>
              </a:spcBef>
              <a:spcAft>
                <a:spcPts val="0"/>
              </a:spcAft>
              <a:buNone/>
            </a:pPr>
            <a:r>
              <a:rPr lang="en-US" sz="2400" dirty="0" err="1">
                <a:latin typeface="Courier New" panose="02070309020205020404" pitchFamily="49" charset="0"/>
                <a:cs typeface="Courier New" panose="02070309020205020404" pitchFamily="49" charset="0"/>
              </a:rPr>
              <a:t>kubectl</a:t>
            </a:r>
            <a:r>
              <a:rPr lang="en-US" sz="2400" dirty="0">
                <a:latin typeface="Courier New" panose="02070309020205020404" pitchFamily="49" charset="0"/>
                <a:cs typeface="Courier New" panose="02070309020205020404" pitchFamily="49" charset="0"/>
              </a:rPr>
              <a:t> get pods</a:t>
            </a:r>
          </a:p>
          <a:p>
            <a:endParaRPr lang="en-US" sz="2800" dirty="0"/>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18</a:t>
            </a:fld>
            <a:endParaRPr lang="en-US">
              <a:solidFill>
                <a:srgbClr val="72797D">
                  <a:tint val="75000"/>
                </a:srgbClr>
              </a:solidFill>
            </a:endParaRPr>
          </a:p>
        </p:txBody>
      </p:sp>
    </p:spTree>
    <p:extLst>
      <p:ext uri="{BB962C8B-B14F-4D97-AF65-F5344CB8AC3E}">
        <p14:creationId xmlns:p14="http://schemas.microsoft.com/office/powerpoint/2010/main" val="945599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 </a:t>
            </a:r>
            <a:r>
              <a:rPr lang="en-US" dirty="0" smtClean="0"/>
              <a:t>Node </a:t>
            </a:r>
            <a:r>
              <a:rPr lang="en-US" dirty="0"/>
              <a:t>to Kubernetes </a:t>
            </a:r>
            <a:r>
              <a:rPr lang="en-US" dirty="0" smtClean="0"/>
              <a:t>Cluster </a:t>
            </a:r>
            <a:endParaRPr lang="en-US" dirty="0"/>
          </a:p>
        </p:txBody>
      </p:sp>
      <p:sp>
        <p:nvSpPr>
          <p:cNvPr id="3" name="Content Placeholder 2"/>
          <p:cNvSpPr>
            <a:spLocks noGrp="1"/>
          </p:cNvSpPr>
          <p:nvPr>
            <p:ph idx="1"/>
          </p:nvPr>
        </p:nvSpPr>
        <p:spPr>
          <a:xfrm>
            <a:off x="457200" y="1600200"/>
            <a:ext cx="8077200" cy="4525963"/>
          </a:xfrm>
        </p:spPr>
        <p:txBody>
          <a:bodyPr>
            <a:normAutofit/>
          </a:bodyPr>
          <a:lstStyle/>
          <a:p>
            <a:r>
              <a:rPr lang="en-US" dirty="0" err="1">
                <a:latin typeface="Courier New" panose="02070309020205020404" pitchFamily="49" charset="0"/>
                <a:cs typeface="Courier New" panose="02070309020205020404" pitchFamily="49" charset="0"/>
              </a:rPr>
              <a:t>kubeadm</a:t>
            </a:r>
            <a:r>
              <a:rPr lang="en-US" dirty="0">
                <a:latin typeface="Courier New" panose="02070309020205020404" pitchFamily="49" charset="0"/>
                <a:cs typeface="Courier New" panose="02070309020205020404" pitchFamily="49" charset="0"/>
              </a:rPr>
              <a:t> join --discovery-token abcdef.1234567890abcdef --discovery-token-ca-cert-hash sha256:1234..cdef 1.2.3.4:6443</a:t>
            </a:r>
          </a:p>
          <a:p>
            <a:endParaRPr lang="en-US" dirty="0"/>
          </a:p>
          <a:p>
            <a:r>
              <a:rPr lang="en-US" dirty="0"/>
              <a:t>Verify Nodes status from master node using </a:t>
            </a:r>
            <a:r>
              <a:rPr lang="en-US" dirty="0" err="1"/>
              <a:t>kubectl</a:t>
            </a:r>
            <a:r>
              <a:rPr lang="en-US" dirty="0"/>
              <a:t> command</a:t>
            </a:r>
          </a:p>
          <a:p>
            <a:pPr marL="347663" indent="0">
              <a:spcBef>
                <a:spcPts val="0"/>
              </a:spcBef>
              <a:spcAft>
                <a:spcPts val="0"/>
              </a:spcAft>
              <a:buNone/>
            </a:pPr>
            <a:r>
              <a:rPr lang="en-US" sz="2800" dirty="0" err="1">
                <a:latin typeface="Courier New" panose="02070309020205020404" pitchFamily="49" charset="0"/>
                <a:cs typeface="Courier New" panose="02070309020205020404" pitchFamily="49" charset="0"/>
              </a:rPr>
              <a:t>kubectl</a:t>
            </a:r>
            <a:r>
              <a:rPr lang="en-US" sz="2800" dirty="0">
                <a:latin typeface="Courier New" panose="02070309020205020404" pitchFamily="49" charset="0"/>
                <a:cs typeface="Courier New" panose="02070309020205020404" pitchFamily="49" charset="0"/>
              </a:rPr>
              <a:t> get nodes</a:t>
            </a:r>
          </a:p>
          <a:p>
            <a:endParaRPr lang="en-US" dirty="0"/>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19</a:t>
            </a:fld>
            <a:endParaRPr lang="en-US" dirty="0">
              <a:solidFill>
                <a:srgbClr val="72797D">
                  <a:tint val="75000"/>
                </a:srgbClr>
              </a:solidFill>
            </a:endParaRPr>
          </a:p>
        </p:txBody>
      </p:sp>
    </p:spTree>
    <p:extLst>
      <p:ext uri="{BB962C8B-B14F-4D97-AF65-F5344CB8AC3E}">
        <p14:creationId xmlns:p14="http://schemas.microsoft.com/office/powerpoint/2010/main" val="80163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a:t>
            </a:r>
            <a:r>
              <a:rPr lang="en-US" dirty="0" smtClean="0"/>
              <a:t>Requirements</a:t>
            </a:r>
            <a:endParaRPr lang="en-US" dirty="0"/>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2</a:t>
            </a:fld>
            <a:endParaRPr lang="en-US">
              <a:solidFill>
                <a:srgbClr val="72797D">
                  <a:tint val="75000"/>
                </a:srgbClr>
              </a:solidFill>
            </a:endParaRPr>
          </a:p>
        </p:txBody>
      </p:sp>
      <p:grpSp>
        <p:nvGrpSpPr>
          <p:cNvPr id="3" name="Group 8">
            <a:extLst>
              <a:ext uri="{FF2B5EF4-FFF2-40B4-BE49-F238E27FC236}">
                <a16:creationId xmlns:a16="http://schemas.microsoft.com/office/drawing/2014/main" id="{75520636-E671-4A31-8DFB-2483DAD275AD}"/>
              </a:ext>
            </a:extLst>
          </p:cNvPr>
          <p:cNvGrpSpPr/>
          <p:nvPr/>
        </p:nvGrpSpPr>
        <p:grpSpPr>
          <a:xfrm>
            <a:off x="4746572" y="1382092"/>
            <a:ext cx="4503618" cy="4961558"/>
            <a:chOff x="1155373" y="1081995"/>
            <a:chExt cx="3131022" cy="2604076"/>
          </a:xfrm>
        </p:grpSpPr>
        <p:grpSp>
          <p:nvGrpSpPr>
            <p:cNvPr id="5" name="Group 9">
              <a:extLst>
                <a:ext uri="{FF2B5EF4-FFF2-40B4-BE49-F238E27FC236}">
                  <a16:creationId xmlns:a16="http://schemas.microsoft.com/office/drawing/2014/main" id="{434D7E70-F981-4505-A1B9-EC3617B4609B}"/>
                </a:ext>
              </a:extLst>
            </p:cNvPr>
            <p:cNvGrpSpPr/>
            <p:nvPr/>
          </p:nvGrpSpPr>
          <p:grpSpPr>
            <a:xfrm>
              <a:off x="1155373" y="1081995"/>
              <a:ext cx="2618341" cy="2604076"/>
              <a:chOff x="3463144" y="1057087"/>
              <a:chExt cx="2618341" cy="2604076"/>
            </a:xfrm>
          </p:grpSpPr>
          <p:sp>
            <p:nvSpPr>
              <p:cNvPr id="13" name="Rectangle: Diagonal Corners Rounded 17">
                <a:extLst>
                  <a:ext uri="{FF2B5EF4-FFF2-40B4-BE49-F238E27FC236}">
                    <a16:creationId xmlns:a16="http://schemas.microsoft.com/office/drawing/2014/main" id="{07131A1F-9EF1-4EC8-AE10-26137A581614}"/>
                  </a:ext>
                </a:extLst>
              </p:cNvPr>
              <p:cNvSpPr/>
              <p:nvPr/>
            </p:nvSpPr>
            <p:spPr>
              <a:xfrm>
                <a:off x="3492172" y="1057087"/>
                <a:ext cx="2293495" cy="2604076"/>
              </a:xfrm>
              <a:prstGeom prst="round2DiagRect">
                <a:avLst/>
              </a:prstGeom>
              <a:solidFill>
                <a:srgbClr val="E7E6E6"/>
              </a:solidFill>
              <a:ln w="12700" cap="flat" cmpd="sng" algn="ctr">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D5218AA9-3C4F-4DC0-9575-3F411C3B44C9}"/>
                  </a:ext>
                </a:extLst>
              </p:cNvPr>
              <p:cNvPicPr>
                <a:picLocks noChangeAspect="1"/>
              </p:cNvPicPr>
              <p:nvPr/>
            </p:nvPicPr>
            <p:blipFill rotWithShape="1">
              <a:blip r:embed="rId2"/>
              <a:srcRect t="7500" b="8944"/>
              <a:stretch/>
            </p:blipFill>
            <p:spPr>
              <a:xfrm>
                <a:off x="3463144" y="1057087"/>
                <a:ext cx="2618341" cy="515171"/>
              </a:xfrm>
              <a:prstGeom prst="rect">
                <a:avLst/>
              </a:prstGeom>
            </p:spPr>
          </p:pic>
        </p:grpSp>
        <p:sp>
          <p:nvSpPr>
            <p:cNvPr id="11" name="Rectangle 10">
              <a:extLst>
                <a:ext uri="{FF2B5EF4-FFF2-40B4-BE49-F238E27FC236}">
                  <a16:creationId xmlns:a16="http://schemas.microsoft.com/office/drawing/2014/main" id="{38055C7A-BB19-4A37-AD57-EEE0BADA5392}"/>
                </a:ext>
              </a:extLst>
            </p:cNvPr>
            <p:cNvSpPr/>
            <p:nvPr/>
          </p:nvSpPr>
          <p:spPr>
            <a:xfrm>
              <a:off x="1282740" y="1169967"/>
              <a:ext cx="3003655" cy="274612"/>
            </a:xfrm>
            <a:prstGeom prst="rect">
              <a:avLst/>
            </a:prstGeom>
          </p:spPr>
          <p:txBody>
            <a:bodyPr wrap="none">
              <a:spAutoFit/>
            </a:bodyPr>
            <a:lstStyle/>
            <a:p>
              <a:pPr lvl="0" algn="ctr">
                <a:defRPr/>
              </a:pPr>
              <a:r>
                <a:rPr lang="en-US" sz="2800" b="1" kern="0" dirty="0">
                  <a:solidFill>
                    <a:prstClr val="white"/>
                  </a:solidFill>
                  <a:latin typeface="Arial" panose="020B0604020202020204" pitchFamily="34" charset="0"/>
                  <a:cs typeface="Arial" panose="020B0604020202020204" pitchFamily="34" charset="0"/>
                </a:rPr>
                <a:t>Hardware Requirements</a:t>
              </a:r>
            </a:p>
          </p:txBody>
        </p:sp>
        <p:sp>
          <p:nvSpPr>
            <p:cNvPr id="12" name="Rectangle 11">
              <a:extLst>
                <a:ext uri="{FF2B5EF4-FFF2-40B4-BE49-F238E27FC236}">
                  <a16:creationId xmlns:a16="http://schemas.microsoft.com/office/drawing/2014/main" id="{FFB5B9CB-E093-4B03-923E-650E6C8BB3C0}"/>
                </a:ext>
              </a:extLst>
            </p:cNvPr>
            <p:cNvSpPr/>
            <p:nvPr/>
          </p:nvSpPr>
          <p:spPr>
            <a:xfrm flipH="1">
              <a:off x="1202038" y="1693975"/>
              <a:ext cx="2258217" cy="1720365"/>
            </a:xfrm>
            <a:prstGeom prst="rect">
              <a:avLst/>
            </a:prstGeom>
          </p:spPr>
          <p:txBody>
            <a:bodyPr wrap="square">
              <a:spAutoFit/>
            </a:bodyPr>
            <a:lstStyle/>
            <a:p>
              <a:pPr marL="174625" lvl="0" indent="-174625">
                <a:buClr>
                  <a:srgbClr val="4472C4">
                    <a:lumMod val="50000"/>
                  </a:srgbClr>
                </a:buClr>
                <a:buFont typeface="Arial" panose="020B0604020202020204" pitchFamily="34" charset="0"/>
                <a:buChar char="•"/>
                <a:defRPr/>
              </a:pPr>
              <a:r>
                <a:rPr lang="en-US" kern="0" dirty="0">
                  <a:solidFill>
                    <a:sysClr val="windowText" lastClr="000000"/>
                  </a:solidFill>
                  <a:latin typeface="Arial" panose="020B0604020202020204" pitchFamily="34" charset="0"/>
                  <a:cs typeface="Arial" panose="020B0604020202020204" pitchFamily="34" charset="0"/>
                </a:rPr>
                <a:t>2 GB or more of RAM per machine</a:t>
              </a:r>
            </a:p>
            <a:p>
              <a:pPr marL="174625" lvl="0" indent="-174625">
                <a:spcBef>
                  <a:spcPts val="1800"/>
                </a:spcBef>
                <a:buClr>
                  <a:srgbClr val="4472C4">
                    <a:lumMod val="50000"/>
                  </a:srgbClr>
                </a:buClr>
                <a:buFont typeface="Arial" panose="020B0604020202020204" pitchFamily="34" charset="0"/>
                <a:buChar char="•"/>
                <a:defRPr/>
              </a:pPr>
              <a:r>
                <a:rPr lang="en-US" kern="0" dirty="0">
                  <a:solidFill>
                    <a:sysClr val="windowText" lastClr="000000"/>
                  </a:solidFill>
                  <a:latin typeface="Arial" panose="020B0604020202020204" pitchFamily="34" charset="0"/>
                  <a:cs typeface="Arial" panose="020B0604020202020204" pitchFamily="34" charset="0"/>
                </a:rPr>
                <a:t>2 CPUs or more</a:t>
              </a:r>
            </a:p>
            <a:p>
              <a:pPr marL="174625" lvl="0" indent="-174625">
                <a:spcBef>
                  <a:spcPts val="1800"/>
                </a:spcBef>
                <a:buClr>
                  <a:srgbClr val="4472C4">
                    <a:lumMod val="50000"/>
                  </a:srgbClr>
                </a:buClr>
                <a:buFont typeface="Arial" panose="020B0604020202020204" pitchFamily="34" charset="0"/>
                <a:buChar char="•"/>
                <a:defRPr/>
              </a:pPr>
              <a:r>
                <a:rPr lang="en-US" kern="0" dirty="0">
                  <a:solidFill>
                    <a:sysClr val="windowText" lastClr="000000"/>
                  </a:solidFill>
                  <a:latin typeface="Arial" panose="020B0604020202020204" pitchFamily="34" charset="0"/>
                  <a:cs typeface="Arial" panose="020B0604020202020204" pitchFamily="34" charset="0"/>
                </a:rPr>
                <a:t>Network connectivity between all machines in the cluster</a:t>
              </a:r>
            </a:p>
            <a:p>
              <a:pPr marL="174625" lvl="0" indent="-174625">
                <a:spcBef>
                  <a:spcPts val="1800"/>
                </a:spcBef>
                <a:buClr>
                  <a:srgbClr val="4472C4">
                    <a:lumMod val="50000"/>
                  </a:srgbClr>
                </a:buClr>
                <a:buFont typeface="Arial" panose="020B0604020202020204" pitchFamily="34" charset="0"/>
                <a:buChar char="•"/>
                <a:defRPr/>
              </a:pPr>
              <a:r>
                <a:rPr lang="en-US" kern="0" dirty="0">
                  <a:solidFill>
                    <a:sysClr val="windowText" lastClr="000000"/>
                  </a:solidFill>
                  <a:latin typeface="Arial" panose="020B0604020202020204" pitchFamily="34" charset="0"/>
                  <a:cs typeface="Arial" panose="020B0604020202020204" pitchFamily="34" charset="0"/>
                </a:rPr>
                <a:t>Unique hostname, MAC address, and </a:t>
              </a:r>
              <a:r>
                <a:rPr lang="en-US" kern="0" dirty="0" err="1">
                  <a:solidFill>
                    <a:sysClr val="windowText" lastClr="000000"/>
                  </a:solidFill>
                  <a:latin typeface="Arial" panose="020B0604020202020204" pitchFamily="34" charset="0"/>
                  <a:cs typeface="Arial" panose="020B0604020202020204" pitchFamily="34" charset="0"/>
                </a:rPr>
                <a:t>product_uuid</a:t>
              </a:r>
              <a:r>
                <a:rPr lang="en-US" kern="0" dirty="0">
                  <a:solidFill>
                    <a:sysClr val="windowText" lastClr="000000"/>
                  </a:solidFill>
                  <a:latin typeface="Arial" panose="020B0604020202020204" pitchFamily="34" charset="0"/>
                  <a:cs typeface="Arial" panose="020B0604020202020204" pitchFamily="34" charset="0"/>
                </a:rPr>
                <a:t> for every node</a:t>
              </a:r>
            </a:p>
          </p:txBody>
        </p:sp>
      </p:grpSp>
      <p:grpSp>
        <p:nvGrpSpPr>
          <p:cNvPr id="6" name="Group 14">
            <a:extLst>
              <a:ext uri="{FF2B5EF4-FFF2-40B4-BE49-F238E27FC236}">
                <a16:creationId xmlns:a16="http://schemas.microsoft.com/office/drawing/2014/main" id="{75520636-E671-4A31-8DFB-2483DAD275AD}"/>
              </a:ext>
            </a:extLst>
          </p:cNvPr>
          <p:cNvGrpSpPr/>
          <p:nvPr/>
        </p:nvGrpSpPr>
        <p:grpSpPr>
          <a:xfrm flipH="1">
            <a:off x="457200" y="1382092"/>
            <a:ext cx="3766185" cy="4961558"/>
            <a:chOff x="1155373" y="1081995"/>
            <a:chExt cx="2618341" cy="2604076"/>
          </a:xfrm>
        </p:grpSpPr>
        <p:grpSp>
          <p:nvGrpSpPr>
            <p:cNvPr id="7" name="Group 15">
              <a:extLst>
                <a:ext uri="{FF2B5EF4-FFF2-40B4-BE49-F238E27FC236}">
                  <a16:creationId xmlns:a16="http://schemas.microsoft.com/office/drawing/2014/main" id="{434D7E70-F981-4505-A1B9-EC3617B4609B}"/>
                </a:ext>
              </a:extLst>
            </p:cNvPr>
            <p:cNvGrpSpPr/>
            <p:nvPr/>
          </p:nvGrpSpPr>
          <p:grpSpPr>
            <a:xfrm>
              <a:off x="1155373" y="1081995"/>
              <a:ext cx="2618341" cy="2604076"/>
              <a:chOff x="3463144" y="1057087"/>
              <a:chExt cx="2618341" cy="2604076"/>
            </a:xfrm>
          </p:grpSpPr>
          <p:sp>
            <p:nvSpPr>
              <p:cNvPr id="19" name="Rectangle: Diagonal Corners Rounded 17">
                <a:extLst>
                  <a:ext uri="{FF2B5EF4-FFF2-40B4-BE49-F238E27FC236}">
                    <a16:creationId xmlns:a16="http://schemas.microsoft.com/office/drawing/2014/main" id="{07131A1F-9EF1-4EC8-AE10-26137A581614}"/>
                  </a:ext>
                </a:extLst>
              </p:cNvPr>
              <p:cNvSpPr/>
              <p:nvPr/>
            </p:nvSpPr>
            <p:spPr>
              <a:xfrm>
                <a:off x="3492172" y="1057087"/>
                <a:ext cx="2293495" cy="2604076"/>
              </a:xfrm>
              <a:prstGeom prst="round2DiagRect">
                <a:avLst/>
              </a:prstGeom>
              <a:solidFill>
                <a:srgbClr val="E7E6E6"/>
              </a:solidFill>
              <a:ln w="12700" cap="flat" cmpd="sng" algn="ctr">
                <a:noFill/>
                <a:prstDash val="solid"/>
                <a:miter lim="800000"/>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20" name="Picture 19">
                <a:extLst>
                  <a:ext uri="{FF2B5EF4-FFF2-40B4-BE49-F238E27FC236}">
                    <a16:creationId xmlns:a16="http://schemas.microsoft.com/office/drawing/2014/main" id="{D5218AA9-3C4F-4DC0-9575-3F411C3B44C9}"/>
                  </a:ext>
                </a:extLst>
              </p:cNvPr>
              <p:cNvPicPr>
                <a:picLocks noChangeAspect="1"/>
              </p:cNvPicPr>
              <p:nvPr/>
            </p:nvPicPr>
            <p:blipFill rotWithShape="1">
              <a:blip r:embed="rId2"/>
              <a:srcRect t="7500" b="8944"/>
              <a:stretch/>
            </p:blipFill>
            <p:spPr>
              <a:xfrm>
                <a:off x="3463144" y="1057087"/>
                <a:ext cx="2618341" cy="515171"/>
              </a:xfrm>
              <a:prstGeom prst="rect">
                <a:avLst/>
              </a:prstGeom>
            </p:spPr>
          </p:pic>
        </p:grpSp>
        <p:sp>
          <p:nvSpPr>
            <p:cNvPr id="17" name="Rectangle 16">
              <a:extLst>
                <a:ext uri="{FF2B5EF4-FFF2-40B4-BE49-F238E27FC236}">
                  <a16:creationId xmlns:a16="http://schemas.microsoft.com/office/drawing/2014/main" id="{38055C7A-BB19-4A37-AD57-EEE0BADA5392}"/>
                </a:ext>
              </a:extLst>
            </p:cNvPr>
            <p:cNvSpPr/>
            <p:nvPr/>
          </p:nvSpPr>
          <p:spPr>
            <a:xfrm>
              <a:off x="1635178" y="1181330"/>
              <a:ext cx="1113555" cy="274612"/>
            </a:xfrm>
            <a:prstGeom prst="rect">
              <a:avLst/>
            </a:prstGeom>
          </p:spPr>
          <p:txBody>
            <a:bodyPr wrap="none">
              <a:spAutoFit/>
            </a:bodyPr>
            <a:lstStyle/>
            <a:p>
              <a:pPr lvl="0" algn="ctr">
                <a:defRPr/>
              </a:pPr>
              <a:r>
                <a:rPr lang="en-US" sz="2800" b="1" kern="0" dirty="0">
                  <a:solidFill>
                    <a:prstClr val="white"/>
                  </a:solidFill>
                  <a:latin typeface="Arial" panose="020B0604020202020204" pitchFamily="34" charset="0"/>
                  <a:cs typeface="Arial" panose="020B0604020202020204" pitchFamily="34" charset="0"/>
                </a:rPr>
                <a:t>Host </a:t>
              </a:r>
              <a:r>
                <a:rPr lang="en-US" sz="2800" b="1" kern="0" dirty="0" smtClean="0">
                  <a:solidFill>
                    <a:prstClr val="white"/>
                  </a:solidFill>
                  <a:latin typeface="Arial" panose="020B0604020202020204" pitchFamily="34" charset="0"/>
                  <a:cs typeface="Arial" panose="020B0604020202020204" pitchFamily="34" charset="0"/>
                </a:rPr>
                <a:t>OS</a:t>
              </a:r>
              <a:endParaRPr lang="en-US" sz="2800" b="1" kern="0" dirty="0">
                <a:solidFill>
                  <a:prstClr val="white"/>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FFB5B9CB-E093-4B03-923E-650E6C8BB3C0}"/>
                </a:ext>
              </a:extLst>
            </p:cNvPr>
            <p:cNvSpPr/>
            <p:nvPr/>
          </p:nvSpPr>
          <p:spPr>
            <a:xfrm flipH="1">
              <a:off x="1202040" y="1693975"/>
              <a:ext cx="2258217" cy="1405369"/>
            </a:xfrm>
            <a:prstGeom prst="rect">
              <a:avLst/>
            </a:prstGeom>
          </p:spPr>
          <p:txBody>
            <a:bodyPr wrap="square">
              <a:spAutoFit/>
            </a:bodyPr>
            <a:lstStyle/>
            <a:p>
              <a:pPr marL="174625" lvl="0" indent="-174625">
                <a:buClr>
                  <a:srgbClr val="4472C4">
                    <a:lumMod val="50000"/>
                  </a:srgbClr>
                </a:buClr>
                <a:buFont typeface="Arial" panose="020B0604020202020204" pitchFamily="34" charset="0"/>
                <a:buChar char="•"/>
                <a:defRPr/>
              </a:pPr>
              <a:r>
                <a:rPr lang="en-US" kern="0" dirty="0">
                  <a:solidFill>
                    <a:sysClr val="windowText" lastClr="000000"/>
                  </a:solidFill>
                  <a:latin typeface="Arial" panose="020B0604020202020204" pitchFamily="34" charset="0"/>
                  <a:cs typeface="Arial" panose="020B0604020202020204" pitchFamily="34" charset="0"/>
                </a:rPr>
                <a:t>Ubuntu 16.04+</a:t>
              </a:r>
            </a:p>
            <a:p>
              <a:pPr marL="174625" lvl="0" indent="-174625">
                <a:spcBef>
                  <a:spcPts val="1800"/>
                </a:spcBef>
                <a:buClr>
                  <a:srgbClr val="4472C4">
                    <a:lumMod val="50000"/>
                  </a:srgbClr>
                </a:buClr>
                <a:buFont typeface="Arial" panose="020B0604020202020204" pitchFamily="34" charset="0"/>
                <a:buChar char="•"/>
                <a:defRPr/>
              </a:pPr>
              <a:r>
                <a:rPr lang="en-US" kern="0" dirty="0" err="1" smtClean="0">
                  <a:solidFill>
                    <a:sysClr val="windowText" lastClr="000000"/>
                  </a:solidFill>
                  <a:latin typeface="Arial" panose="020B0604020202020204" pitchFamily="34" charset="0"/>
                  <a:cs typeface="Arial" panose="020B0604020202020204" pitchFamily="34" charset="0"/>
                </a:rPr>
                <a:t>Debian</a:t>
              </a:r>
              <a:r>
                <a:rPr lang="en-US" kern="0" dirty="0" smtClean="0">
                  <a:solidFill>
                    <a:sysClr val="windowText" lastClr="000000"/>
                  </a:solidFill>
                  <a:latin typeface="Arial" panose="020B0604020202020204" pitchFamily="34" charset="0"/>
                  <a:cs typeface="Arial" panose="020B0604020202020204" pitchFamily="34" charset="0"/>
                </a:rPr>
                <a:t> </a:t>
              </a:r>
              <a:r>
                <a:rPr lang="en-US" kern="0" dirty="0">
                  <a:solidFill>
                    <a:sysClr val="windowText" lastClr="000000"/>
                  </a:solidFill>
                  <a:latin typeface="Arial" panose="020B0604020202020204" pitchFamily="34" charset="0"/>
                  <a:cs typeface="Arial" panose="020B0604020202020204" pitchFamily="34" charset="0"/>
                </a:rPr>
                <a:t>9</a:t>
              </a:r>
            </a:p>
            <a:p>
              <a:pPr marL="174625" lvl="0" indent="-174625">
                <a:spcBef>
                  <a:spcPts val="1800"/>
                </a:spcBef>
                <a:buClr>
                  <a:srgbClr val="4472C4">
                    <a:lumMod val="50000"/>
                  </a:srgbClr>
                </a:buClr>
                <a:buFont typeface="Arial" panose="020B0604020202020204" pitchFamily="34" charset="0"/>
                <a:buChar char="•"/>
                <a:defRPr/>
              </a:pPr>
              <a:r>
                <a:rPr lang="en-US" kern="0" dirty="0" smtClean="0">
                  <a:solidFill>
                    <a:sysClr val="windowText" lastClr="000000"/>
                  </a:solidFill>
                  <a:latin typeface="Arial" panose="020B0604020202020204" pitchFamily="34" charset="0"/>
                  <a:cs typeface="Arial" panose="020B0604020202020204" pitchFamily="34" charset="0"/>
                </a:rPr>
                <a:t>CentOS </a:t>
              </a:r>
              <a:r>
                <a:rPr lang="en-US" kern="0" dirty="0">
                  <a:solidFill>
                    <a:sysClr val="windowText" lastClr="000000"/>
                  </a:solidFill>
                  <a:latin typeface="Arial" panose="020B0604020202020204" pitchFamily="34" charset="0"/>
                  <a:cs typeface="Arial" panose="020B0604020202020204" pitchFamily="34" charset="0"/>
                </a:rPr>
                <a:t>7</a:t>
              </a:r>
            </a:p>
            <a:p>
              <a:pPr marL="174625" lvl="0" indent="-174625">
                <a:spcBef>
                  <a:spcPts val="1800"/>
                </a:spcBef>
                <a:buClr>
                  <a:srgbClr val="4472C4">
                    <a:lumMod val="50000"/>
                  </a:srgbClr>
                </a:buClr>
                <a:buFont typeface="Arial" panose="020B0604020202020204" pitchFamily="34" charset="0"/>
                <a:buChar char="•"/>
                <a:defRPr/>
              </a:pPr>
              <a:r>
                <a:rPr lang="en-US" kern="0" dirty="0" smtClean="0">
                  <a:solidFill>
                    <a:sysClr val="windowText" lastClr="000000"/>
                  </a:solidFill>
                  <a:latin typeface="Arial" panose="020B0604020202020204" pitchFamily="34" charset="0"/>
                  <a:cs typeface="Arial" panose="020B0604020202020204" pitchFamily="34" charset="0"/>
                </a:rPr>
                <a:t>RHEL </a:t>
              </a:r>
              <a:r>
                <a:rPr lang="en-US" kern="0" dirty="0">
                  <a:solidFill>
                    <a:sysClr val="windowText" lastClr="000000"/>
                  </a:solidFill>
                  <a:latin typeface="Arial" panose="020B0604020202020204" pitchFamily="34" charset="0"/>
                  <a:cs typeface="Arial" panose="020B0604020202020204" pitchFamily="34" charset="0"/>
                </a:rPr>
                <a:t>7</a:t>
              </a:r>
            </a:p>
            <a:p>
              <a:pPr marL="174625" lvl="0" indent="-174625">
                <a:spcBef>
                  <a:spcPts val="1800"/>
                </a:spcBef>
                <a:buClr>
                  <a:srgbClr val="4472C4">
                    <a:lumMod val="50000"/>
                  </a:srgbClr>
                </a:buClr>
                <a:buFont typeface="Arial" panose="020B0604020202020204" pitchFamily="34" charset="0"/>
                <a:buChar char="•"/>
                <a:defRPr/>
              </a:pPr>
              <a:r>
                <a:rPr lang="en-US" kern="0" dirty="0" smtClean="0">
                  <a:solidFill>
                    <a:sysClr val="windowText" lastClr="000000"/>
                  </a:solidFill>
                  <a:latin typeface="Arial" panose="020B0604020202020204" pitchFamily="34" charset="0"/>
                  <a:cs typeface="Arial" panose="020B0604020202020204" pitchFamily="34" charset="0"/>
                </a:rPr>
                <a:t>Fedora </a:t>
              </a:r>
              <a:r>
                <a:rPr lang="en-US" kern="0" dirty="0">
                  <a:solidFill>
                    <a:sysClr val="windowText" lastClr="000000"/>
                  </a:solidFill>
                  <a:latin typeface="Arial" panose="020B0604020202020204" pitchFamily="34" charset="0"/>
                  <a:cs typeface="Arial" panose="020B0604020202020204" pitchFamily="34" charset="0"/>
                </a:rPr>
                <a:t>25/26 (</a:t>
              </a:r>
              <a:r>
                <a:rPr lang="en-US" kern="0" dirty="0" smtClean="0">
                  <a:solidFill>
                    <a:sysClr val="windowText" lastClr="000000"/>
                  </a:solidFill>
                  <a:latin typeface="Arial" panose="020B0604020202020204" pitchFamily="34" charset="0"/>
                  <a:cs typeface="Arial" panose="020B0604020202020204" pitchFamily="34" charset="0"/>
                </a:rPr>
                <a:t>best-effort </a:t>
              </a:r>
              <a:r>
                <a:rPr lang="en-US" kern="0" dirty="0" err="1" smtClean="0">
                  <a:solidFill>
                    <a:sysClr val="windowText" lastClr="000000"/>
                  </a:solidFill>
                  <a:latin typeface="Arial" panose="020B0604020202020204" pitchFamily="34" charset="0"/>
                  <a:cs typeface="Arial" panose="020B0604020202020204" pitchFamily="34" charset="0"/>
                </a:rPr>
                <a:t>QoS</a:t>
              </a:r>
              <a:r>
                <a:rPr lang="en-US" kern="0" dirty="0" smtClean="0">
                  <a:solidFill>
                    <a:sysClr val="windowText" lastClr="000000"/>
                  </a:solidFill>
                  <a:latin typeface="Arial" panose="020B0604020202020204" pitchFamily="34" charset="0"/>
                  <a:cs typeface="Arial" panose="020B0604020202020204" pitchFamily="34" charset="0"/>
                </a:rPr>
                <a:t>)</a:t>
              </a:r>
              <a:endParaRPr lang="en-US" kern="0" dirty="0">
                <a:solidFill>
                  <a:sysClr val="windowText" lastClr="00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42193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Kubeadm</a:t>
            </a:r>
            <a:r>
              <a:rPr lang="en-US" dirty="0"/>
              <a:t> Tools</a:t>
            </a:r>
          </a:p>
        </p:txBody>
      </p:sp>
      <p:sp>
        <p:nvSpPr>
          <p:cNvPr id="3" name="Content Placeholder 2"/>
          <p:cNvSpPr>
            <a:spLocks noGrp="1"/>
          </p:cNvSpPr>
          <p:nvPr>
            <p:ph idx="1"/>
          </p:nvPr>
        </p:nvSpPr>
        <p:spPr/>
        <p:txBody>
          <a:bodyPr>
            <a:normAutofit fontScale="62500" lnSpcReduction="20000"/>
          </a:bodyPr>
          <a:lstStyle/>
          <a:p>
            <a:r>
              <a:rPr lang="en-US" b="1" dirty="0" err="1"/>
              <a:t>kubeadm</a:t>
            </a:r>
            <a:r>
              <a:rPr lang="en-US" dirty="0"/>
              <a:t>  - tool built to provide </a:t>
            </a:r>
            <a:r>
              <a:rPr lang="en-US" b="1" dirty="0" err="1">
                <a:latin typeface="Courier New" panose="02070309020205020404" pitchFamily="49" charset="0"/>
                <a:cs typeface="Courier New" panose="02070309020205020404" pitchFamily="49" charset="0"/>
              </a:rPr>
              <a:t>kubeadm</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init</a:t>
            </a:r>
            <a:r>
              <a:rPr lang="en-US" b="1" dirty="0">
                <a:latin typeface="Courier New" panose="02070309020205020404" pitchFamily="49" charset="0"/>
                <a:cs typeface="Courier New" panose="02070309020205020404" pitchFamily="49" charset="0"/>
              </a:rPr>
              <a:t> </a:t>
            </a:r>
            <a:r>
              <a:rPr lang="en-US" dirty="0"/>
              <a:t>and </a:t>
            </a:r>
            <a:r>
              <a:rPr lang="en-US" b="1" dirty="0" err="1">
                <a:latin typeface="Courier New" panose="02070309020205020404" pitchFamily="49" charset="0"/>
                <a:cs typeface="Courier New" panose="02070309020205020404" pitchFamily="49" charset="0"/>
              </a:rPr>
              <a:t>kubeadm</a:t>
            </a:r>
            <a:r>
              <a:rPr lang="en-US" b="1" dirty="0">
                <a:latin typeface="Courier New" panose="02070309020205020404" pitchFamily="49" charset="0"/>
                <a:cs typeface="Courier New" panose="02070309020205020404" pitchFamily="49" charset="0"/>
              </a:rPr>
              <a:t> join </a:t>
            </a:r>
            <a:r>
              <a:rPr lang="en-US" dirty="0"/>
              <a:t>as best-practice “fast paths” for creating Kubernetes clusters</a:t>
            </a:r>
          </a:p>
          <a:p>
            <a:pPr lvl="1">
              <a:spcAft>
                <a:spcPts val="1800"/>
              </a:spcAft>
            </a:pPr>
            <a:r>
              <a:rPr lang="en-US" b="1" dirty="0" err="1">
                <a:latin typeface="Courier New" panose="02070309020205020404" pitchFamily="49" charset="0"/>
                <a:cs typeface="Courier New" panose="02070309020205020404" pitchFamily="49" charset="0"/>
              </a:rPr>
              <a:t>kubeadm</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init</a:t>
            </a:r>
            <a:r>
              <a:rPr lang="en-US" b="1" dirty="0">
                <a:latin typeface="Courier New" panose="02070309020205020404" pitchFamily="49" charset="0"/>
                <a:cs typeface="Courier New" panose="02070309020205020404" pitchFamily="49" charset="0"/>
              </a:rPr>
              <a:t> </a:t>
            </a:r>
            <a:r>
              <a:rPr lang="en-US" dirty="0"/>
              <a:t>to bootstrap a Kubernetes master node</a:t>
            </a:r>
          </a:p>
          <a:p>
            <a:pPr lvl="1">
              <a:spcAft>
                <a:spcPts val="1800"/>
              </a:spcAft>
            </a:pPr>
            <a:r>
              <a:rPr lang="en-US" b="1" dirty="0" err="1">
                <a:latin typeface="Courier New" panose="02070309020205020404" pitchFamily="49" charset="0"/>
                <a:cs typeface="Courier New" panose="02070309020205020404" pitchFamily="49" charset="0"/>
              </a:rPr>
              <a:t>kubeadm</a:t>
            </a:r>
            <a:r>
              <a:rPr lang="en-US" b="1" dirty="0">
                <a:latin typeface="Courier New" panose="02070309020205020404" pitchFamily="49" charset="0"/>
                <a:cs typeface="Courier New" panose="02070309020205020404" pitchFamily="49" charset="0"/>
              </a:rPr>
              <a:t> join </a:t>
            </a:r>
            <a:r>
              <a:rPr lang="en-US" dirty="0"/>
              <a:t>to bootstrap a Kubernetes worker node and join it to the cluster</a:t>
            </a:r>
          </a:p>
          <a:p>
            <a:pPr lvl="1">
              <a:spcAft>
                <a:spcPts val="1800"/>
              </a:spcAft>
            </a:pPr>
            <a:r>
              <a:rPr lang="en-US" b="1" dirty="0" err="1">
                <a:latin typeface="Courier New" panose="02070309020205020404" pitchFamily="49" charset="0"/>
                <a:cs typeface="Courier New" panose="02070309020205020404" pitchFamily="49" charset="0"/>
              </a:rPr>
              <a:t>kubeadm</a:t>
            </a:r>
            <a:r>
              <a:rPr lang="en-US" b="1" dirty="0">
                <a:latin typeface="Courier New" panose="02070309020205020404" pitchFamily="49" charset="0"/>
                <a:cs typeface="Courier New" panose="02070309020205020404" pitchFamily="49" charset="0"/>
              </a:rPr>
              <a:t> upgrade </a:t>
            </a:r>
            <a:r>
              <a:rPr lang="en-US" dirty="0"/>
              <a:t>to upgrade a Kubernetes cluster to a newer version</a:t>
            </a:r>
          </a:p>
          <a:p>
            <a:pPr lvl="1">
              <a:spcAft>
                <a:spcPts val="1800"/>
              </a:spcAft>
            </a:pPr>
            <a:r>
              <a:rPr lang="en-US" b="1" dirty="0" err="1">
                <a:latin typeface="Courier New" panose="02070309020205020404" pitchFamily="49" charset="0"/>
                <a:cs typeface="Courier New" panose="02070309020205020404" pitchFamily="49" charset="0"/>
              </a:rPr>
              <a:t>kubeadm</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config</a:t>
            </a:r>
            <a:r>
              <a:rPr lang="en-US" b="1" dirty="0">
                <a:latin typeface="Courier New" panose="02070309020205020404" pitchFamily="49" charset="0"/>
                <a:cs typeface="Courier New" panose="02070309020205020404" pitchFamily="49" charset="0"/>
              </a:rPr>
              <a:t> </a:t>
            </a:r>
            <a:r>
              <a:rPr lang="en-US" dirty="0"/>
              <a:t>if you initialized your cluster using </a:t>
            </a:r>
            <a:r>
              <a:rPr lang="en-US" b="1" dirty="0" err="1">
                <a:latin typeface="Courier New" panose="02070309020205020404" pitchFamily="49" charset="0"/>
                <a:cs typeface="Courier New" panose="02070309020205020404" pitchFamily="49" charset="0"/>
              </a:rPr>
              <a:t>kubeadm</a:t>
            </a:r>
            <a:r>
              <a:rPr lang="en-US" b="1" dirty="0">
                <a:latin typeface="Courier New" panose="02070309020205020404" pitchFamily="49" charset="0"/>
                <a:cs typeface="Courier New" panose="02070309020205020404" pitchFamily="49" charset="0"/>
              </a:rPr>
              <a:t> v1.7.x </a:t>
            </a:r>
            <a:r>
              <a:rPr lang="en-US" dirty="0"/>
              <a:t>or lower, to configure your cluster for </a:t>
            </a:r>
            <a:r>
              <a:rPr lang="en-US" b="1" dirty="0" err="1">
                <a:latin typeface="Courier New" panose="02070309020205020404" pitchFamily="49" charset="0"/>
                <a:cs typeface="Courier New" panose="02070309020205020404" pitchFamily="49" charset="0"/>
              </a:rPr>
              <a:t>kubeadm</a:t>
            </a:r>
            <a:r>
              <a:rPr lang="en-US" b="1" dirty="0">
                <a:latin typeface="Courier New" panose="02070309020205020404" pitchFamily="49" charset="0"/>
                <a:cs typeface="Courier New" panose="02070309020205020404" pitchFamily="49" charset="0"/>
              </a:rPr>
              <a:t> upgrade</a:t>
            </a:r>
          </a:p>
          <a:p>
            <a:pPr lvl="1">
              <a:spcAft>
                <a:spcPts val="1800"/>
              </a:spcAft>
            </a:pPr>
            <a:r>
              <a:rPr lang="en-US" b="1" dirty="0" err="1">
                <a:latin typeface="Courier New" panose="02070309020205020404" pitchFamily="49" charset="0"/>
                <a:cs typeface="Courier New" panose="02070309020205020404" pitchFamily="49" charset="0"/>
              </a:rPr>
              <a:t>kubeadm</a:t>
            </a:r>
            <a:r>
              <a:rPr lang="en-US" b="1" dirty="0">
                <a:latin typeface="Courier New" panose="02070309020205020404" pitchFamily="49" charset="0"/>
                <a:cs typeface="Courier New" panose="02070309020205020404" pitchFamily="49" charset="0"/>
              </a:rPr>
              <a:t> token </a:t>
            </a:r>
            <a:r>
              <a:rPr lang="en-US" dirty="0"/>
              <a:t>to manage tokens for </a:t>
            </a:r>
            <a:r>
              <a:rPr lang="en-US" b="1" dirty="0" err="1">
                <a:latin typeface="Courier New" panose="02070309020205020404" pitchFamily="49" charset="0"/>
                <a:cs typeface="Courier New" panose="02070309020205020404" pitchFamily="49" charset="0"/>
              </a:rPr>
              <a:t>kubeadm</a:t>
            </a:r>
            <a:r>
              <a:rPr lang="en-US" b="1" dirty="0">
                <a:latin typeface="Courier New" panose="02070309020205020404" pitchFamily="49" charset="0"/>
                <a:cs typeface="Courier New" panose="02070309020205020404" pitchFamily="49" charset="0"/>
              </a:rPr>
              <a:t> join</a:t>
            </a:r>
          </a:p>
          <a:p>
            <a:pPr lvl="1">
              <a:spcAft>
                <a:spcPts val="1800"/>
              </a:spcAft>
            </a:pPr>
            <a:r>
              <a:rPr lang="en-US" b="1" dirty="0" err="1">
                <a:latin typeface="Courier New" panose="02070309020205020404" pitchFamily="49" charset="0"/>
                <a:cs typeface="Courier New" panose="02070309020205020404" pitchFamily="49" charset="0"/>
              </a:rPr>
              <a:t>kubeadm</a:t>
            </a:r>
            <a:r>
              <a:rPr lang="en-US" b="1" dirty="0">
                <a:latin typeface="Courier New" panose="02070309020205020404" pitchFamily="49" charset="0"/>
                <a:cs typeface="Courier New" panose="02070309020205020404" pitchFamily="49" charset="0"/>
              </a:rPr>
              <a:t> reset </a:t>
            </a:r>
            <a:r>
              <a:rPr lang="en-US" dirty="0"/>
              <a:t>to revert any changes made to this host by </a:t>
            </a:r>
            <a:r>
              <a:rPr lang="en-US" b="1" dirty="0" err="1">
                <a:latin typeface="Courier New" panose="02070309020205020404" pitchFamily="49" charset="0"/>
                <a:cs typeface="Courier New" panose="02070309020205020404" pitchFamily="49" charset="0"/>
              </a:rPr>
              <a:t>kubeadm</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init</a:t>
            </a:r>
            <a:r>
              <a:rPr lang="en-US" b="1" dirty="0">
                <a:latin typeface="Courier New" panose="02070309020205020404" pitchFamily="49" charset="0"/>
                <a:cs typeface="Courier New" panose="02070309020205020404" pitchFamily="49" charset="0"/>
              </a:rPr>
              <a:t> </a:t>
            </a:r>
            <a:r>
              <a:rPr lang="en-US" dirty="0"/>
              <a:t>or </a:t>
            </a:r>
            <a:r>
              <a:rPr lang="en-US" b="1" dirty="0" err="1">
                <a:latin typeface="Courier New" panose="02070309020205020404" pitchFamily="49" charset="0"/>
                <a:cs typeface="Courier New" panose="02070309020205020404" pitchFamily="49" charset="0"/>
              </a:rPr>
              <a:t>kubeadm</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join</a:t>
            </a:r>
            <a:endParaRPr lang="en-US" b="1"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20</a:t>
            </a:fld>
            <a:endParaRPr lang="en-US">
              <a:solidFill>
                <a:srgbClr val="72797D">
                  <a:tint val="75000"/>
                </a:srgbClr>
              </a:solidFill>
            </a:endParaRPr>
          </a:p>
        </p:txBody>
      </p:sp>
    </p:spTree>
    <p:extLst>
      <p:ext uri="{BB962C8B-B14F-4D97-AF65-F5344CB8AC3E}">
        <p14:creationId xmlns:p14="http://schemas.microsoft.com/office/powerpoint/2010/main" val="889457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Deploying </a:t>
            </a:r>
            <a:r>
              <a:rPr lang="en-US" dirty="0" smtClean="0"/>
              <a:t>Nginx Server</a:t>
            </a:r>
            <a:endParaRPr lang="en-US" dirty="0"/>
          </a:p>
        </p:txBody>
      </p:sp>
      <p:sp>
        <p:nvSpPr>
          <p:cNvPr id="3" name="Content Placeholder 2"/>
          <p:cNvSpPr>
            <a:spLocks noGrp="1"/>
          </p:cNvSpPr>
          <p:nvPr>
            <p:ph idx="1"/>
          </p:nvPr>
        </p:nvSpPr>
        <p:spPr/>
        <p:txBody>
          <a:bodyPr>
            <a:normAutofit/>
          </a:bodyPr>
          <a:lstStyle/>
          <a:p>
            <a:r>
              <a:rPr lang="en-US" sz="2800" b="1" dirty="0"/>
              <a:t>Create the </a:t>
            </a:r>
            <a:r>
              <a:rPr lang="en-US" sz="2800" b="1" dirty="0" err="1"/>
              <a:t>nginx</a:t>
            </a:r>
            <a:r>
              <a:rPr lang="en-US" sz="2800" b="1" dirty="0"/>
              <a:t> pod using </a:t>
            </a:r>
            <a:r>
              <a:rPr lang="en-US" sz="2800" b="1" dirty="0" err="1"/>
              <a:t>kubectl</a:t>
            </a:r>
            <a:endParaRPr lang="en-US" sz="2800" b="1" dirty="0"/>
          </a:p>
          <a:p>
            <a:pPr marL="347663" indent="0">
              <a:buNone/>
            </a:pPr>
            <a:r>
              <a:rPr lang="en-US" sz="2400" dirty="0" err="1">
                <a:latin typeface="Courier New" panose="02070309020205020404" pitchFamily="49" charset="0"/>
                <a:cs typeface="Courier New" panose="02070309020205020404" pitchFamily="49" charset="0"/>
              </a:rPr>
              <a:t>kubectl</a:t>
            </a:r>
            <a:r>
              <a:rPr lang="en-US" sz="2400" dirty="0">
                <a:latin typeface="Courier New" panose="02070309020205020404" pitchFamily="49" charset="0"/>
                <a:cs typeface="Courier New" panose="02070309020205020404" pitchFamily="49" charset="0"/>
              </a:rPr>
              <a:t> create -f </a:t>
            </a:r>
            <a:r>
              <a:rPr lang="en-US" sz="2400" dirty="0" err="1">
                <a:latin typeface="Courier New" panose="02070309020205020404" pitchFamily="49" charset="0"/>
                <a:cs typeface="Courier New" panose="02070309020205020404" pitchFamily="49" charset="0"/>
              </a:rPr>
              <a:t>nginx_pod.yaml</a:t>
            </a:r>
            <a:r>
              <a:rPr lang="en-US" sz="2400" dirty="0">
                <a:latin typeface="Courier New" panose="02070309020205020404" pitchFamily="49" charset="0"/>
                <a:cs typeface="Courier New" panose="02070309020205020404" pitchFamily="49" charset="0"/>
              </a:rPr>
              <a:t> </a:t>
            </a:r>
          </a:p>
          <a:p>
            <a:pPr>
              <a:spcBef>
                <a:spcPts val="3000"/>
              </a:spcBef>
            </a:pPr>
            <a:r>
              <a:rPr lang="en-US" sz="2800" b="1" dirty="0"/>
              <a:t>Verify the </a:t>
            </a:r>
            <a:r>
              <a:rPr lang="en-US" sz="2800" b="1" dirty="0" err="1"/>
              <a:t>kubernetes</a:t>
            </a:r>
            <a:r>
              <a:rPr lang="en-US" sz="2800" b="1" dirty="0"/>
              <a:t> pods status</a:t>
            </a:r>
          </a:p>
          <a:p>
            <a:pPr marL="347663" indent="0">
              <a:buNone/>
            </a:pPr>
            <a:r>
              <a:rPr lang="en-US" sz="2400" dirty="0" err="1">
                <a:latin typeface="Courier New" panose="02070309020205020404" pitchFamily="49" charset="0"/>
                <a:cs typeface="Courier New" panose="02070309020205020404" pitchFamily="49" charset="0"/>
              </a:rPr>
              <a:t>kubectl</a:t>
            </a:r>
            <a:r>
              <a:rPr lang="en-US" sz="2400" dirty="0">
                <a:latin typeface="Courier New" panose="02070309020205020404" pitchFamily="49" charset="0"/>
                <a:cs typeface="Courier New" panose="02070309020205020404" pitchFamily="49" charset="0"/>
              </a:rPr>
              <a:t> get pods</a:t>
            </a:r>
          </a:p>
          <a:p>
            <a:pPr>
              <a:spcBef>
                <a:spcPts val="3000"/>
              </a:spcBef>
            </a:pPr>
            <a:r>
              <a:rPr lang="en-US" sz="2800" b="1" dirty="0"/>
              <a:t>Verify the </a:t>
            </a:r>
            <a:r>
              <a:rPr lang="en-US" sz="2800" b="1" dirty="0" err="1"/>
              <a:t>kubernetes</a:t>
            </a:r>
            <a:r>
              <a:rPr lang="en-US" sz="2800" b="1" dirty="0"/>
              <a:t> replicas status</a:t>
            </a:r>
          </a:p>
          <a:p>
            <a:pPr marL="347663" indent="0">
              <a:buNone/>
            </a:pPr>
            <a:r>
              <a:rPr lang="en-US" sz="2400" dirty="0" err="1">
                <a:latin typeface="Courier New" panose="02070309020205020404" pitchFamily="49" charset="0"/>
                <a:cs typeface="Courier New" panose="02070309020205020404" pitchFamily="49" charset="0"/>
              </a:rPr>
              <a:t>kubectl</a:t>
            </a:r>
            <a:r>
              <a:rPr lang="en-US" sz="2400" dirty="0">
                <a:latin typeface="Courier New" panose="02070309020205020404" pitchFamily="49" charset="0"/>
                <a:cs typeface="Courier New" panose="02070309020205020404" pitchFamily="49" charset="0"/>
              </a:rPr>
              <a:t> get </a:t>
            </a:r>
            <a:r>
              <a:rPr lang="en-US" sz="2400" dirty="0" err="1" smtClean="0">
                <a:latin typeface="Courier New" panose="02070309020205020404" pitchFamily="49" charset="0"/>
                <a:cs typeface="Courier New" panose="02070309020205020404" pitchFamily="49" charset="0"/>
              </a:rPr>
              <a:t>rc</a:t>
            </a:r>
            <a:endParaRPr lang="en-US" sz="2800" dirty="0"/>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21</a:t>
            </a:fld>
            <a:endParaRPr lang="en-US">
              <a:solidFill>
                <a:srgbClr val="72797D">
                  <a:tint val="75000"/>
                </a:srgbClr>
              </a:solidFill>
            </a:endParaRPr>
          </a:p>
        </p:txBody>
      </p:sp>
    </p:spTree>
    <p:extLst>
      <p:ext uri="{BB962C8B-B14F-4D97-AF65-F5344CB8AC3E}">
        <p14:creationId xmlns:p14="http://schemas.microsoft.com/office/powerpoint/2010/main" val="1169080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POD </a:t>
            </a:r>
            <a:r>
              <a:rPr lang="en-US" dirty="0" smtClean="0"/>
              <a:t>Definition</a:t>
            </a:r>
            <a:r>
              <a:rPr lang="en-US" dirty="0"/>
              <a:t>	</a:t>
            </a:r>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22</a:t>
            </a:fld>
            <a:endParaRPr lang="en-US">
              <a:solidFill>
                <a:srgbClr val="72797D">
                  <a:tint val="75000"/>
                </a:srgbClr>
              </a:solidFill>
            </a:endParaRPr>
          </a:p>
        </p:txBody>
      </p:sp>
      <p:pic>
        <p:nvPicPr>
          <p:cNvPr id="5" name="Picture 4"/>
          <p:cNvPicPr>
            <a:picLocks noChangeAspect="1"/>
          </p:cNvPicPr>
          <p:nvPr/>
        </p:nvPicPr>
        <p:blipFill rotWithShape="1">
          <a:blip r:embed="rId2"/>
          <a:srcRect t="4762" b="4524"/>
          <a:stretch/>
        </p:blipFill>
        <p:spPr>
          <a:xfrm>
            <a:off x="1739324" y="1354260"/>
            <a:ext cx="5665354" cy="4945017"/>
          </a:xfrm>
          <a:prstGeom prst="rect">
            <a:avLst/>
          </a:prstGeom>
        </p:spPr>
      </p:pic>
    </p:spTree>
    <p:extLst>
      <p:ext uri="{BB962C8B-B14F-4D97-AF65-F5344CB8AC3E}">
        <p14:creationId xmlns:p14="http://schemas.microsoft.com/office/powerpoint/2010/main" val="1642084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Kubernetes Cluster Support</a:t>
            </a:r>
            <a:br>
              <a:rPr lang="en-US" dirty="0"/>
            </a:br>
            <a:endParaRPr lang="en-US" dirty="0"/>
          </a:p>
        </p:txBody>
      </p:sp>
      <p:sp>
        <p:nvSpPr>
          <p:cNvPr id="3" name="Content Placeholder 2"/>
          <p:cNvSpPr>
            <a:spLocks noGrp="1"/>
          </p:cNvSpPr>
          <p:nvPr>
            <p:ph idx="1"/>
          </p:nvPr>
        </p:nvSpPr>
        <p:spPr/>
        <p:txBody>
          <a:bodyPr/>
          <a:lstStyle/>
          <a:p>
            <a:r>
              <a:rPr lang="en-US" dirty="0" smtClean="0"/>
              <a:t>No </a:t>
            </a:r>
            <a:r>
              <a:rPr lang="en-US" dirty="0"/>
              <a:t>more than 5000 </a:t>
            </a:r>
            <a:r>
              <a:rPr lang="en-US" dirty="0" smtClean="0"/>
              <a:t>nodes</a:t>
            </a:r>
          </a:p>
          <a:p>
            <a:r>
              <a:rPr lang="en-US" dirty="0" smtClean="0"/>
              <a:t>No </a:t>
            </a:r>
            <a:r>
              <a:rPr lang="en-US" dirty="0"/>
              <a:t>more than 150000 total </a:t>
            </a:r>
            <a:r>
              <a:rPr lang="en-US" dirty="0" smtClean="0"/>
              <a:t>pods</a:t>
            </a:r>
          </a:p>
          <a:p>
            <a:r>
              <a:rPr lang="en-US" dirty="0" smtClean="0"/>
              <a:t>No </a:t>
            </a:r>
            <a:r>
              <a:rPr lang="en-US" dirty="0"/>
              <a:t>more than 300000 total </a:t>
            </a:r>
            <a:r>
              <a:rPr lang="en-US" dirty="0" smtClean="0"/>
              <a:t>containers</a:t>
            </a:r>
          </a:p>
          <a:p>
            <a:r>
              <a:rPr lang="en-US" dirty="0" smtClean="0"/>
              <a:t>No </a:t>
            </a:r>
            <a:r>
              <a:rPr lang="en-US" dirty="0"/>
              <a:t>more than 100 pods per node</a:t>
            </a:r>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3</a:t>
            </a:fld>
            <a:endParaRPr lang="en-US">
              <a:solidFill>
                <a:srgbClr val="72797D">
                  <a:tint val="75000"/>
                </a:srgbClr>
              </a:solidFill>
            </a:endParaRPr>
          </a:p>
        </p:txBody>
      </p:sp>
    </p:spTree>
    <p:extLst>
      <p:ext uri="{BB962C8B-B14F-4D97-AF65-F5344CB8AC3E}">
        <p14:creationId xmlns:p14="http://schemas.microsoft.com/office/powerpoint/2010/main" val="72034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Kubernetes on</a:t>
            </a:r>
          </a:p>
        </p:txBody>
      </p:sp>
      <p:sp>
        <p:nvSpPr>
          <p:cNvPr id="3" name="Content Placeholder 2"/>
          <p:cNvSpPr>
            <a:spLocks noGrp="1"/>
          </p:cNvSpPr>
          <p:nvPr>
            <p:ph idx="1"/>
          </p:nvPr>
        </p:nvSpPr>
        <p:spPr/>
        <p:txBody>
          <a:bodyPr>
            <a:normAutofit fontScale="92500" lnSpcReduction="10000"/>
          </a:bodyPr>
          <a:lstStyle/>
          <a:p>
            <a:r>
              <a:rPr lang="en-US" dirty="0"/>
              <a:t>Local-machine </a:t>
            </a:r>
            <a:r>
              <a:rPr lang="en-US" dirty="0" smtClean="0"/>
              <a:t>Solutions</a:t>
            </a:r>
          </a:p>
          <a:p>
            <a:pPr lvl="1"/>
            <a:r>
              <a:rPr lang="en-US" dirty="0" err="1" smtClean="0"/>
              <a:t>Minikube</a:t>
            </a:r>
            <a:endParaRPr lang="en-US" dirty="0"/>
          </a:p>
          <a:p>
            <a:pPr>
              <a:lnSpc>
                <a:spcPct val="200000"/>
              </a:lnSpc>
            </a:pPr>
            <a:r>
              <a:rPr lang="en-US" dirty="0" smtClean="0"/>
              <a:t>Hosted </a:t>
            </a:r>
            <a:r>
              <a:rPr lang="en-US" dirty="0"/>
              <a:t>and Cloud Solutions </a:t>
            </a:r>
          </a:p>
          <a:p>
            <a:pPr lvl="1">
              <a:lnSpc>
                <a:spcPct val="200000"/>
              </a:lnSpc>
            </a:pPr>
            <a:r>
              <a:rPr lang="en-US" dirty="0"/>
              <a:t>GCP, AWS, </a:t>
            </a:r>
            <a:r>
              <a:rPr lang="en-US" dirty="0" err="1"/>
              <a:t>OpenShift</a:t>
            </a:r>
            <a:r>
              <a:rPr lang="en-US" dirty="0"/>
              <a:t> Dedicated, </a:t>
            </a:r>
            <a:r>
              <a:rPr lang="en-US" dirty="0" err="1"/>
              <a:t>OpenShift</a:t>
            </a:r>
            <a:r>
              <a:rPr lang="en-US" dirty="0"/>
              <a:t> Online</a:t>
            </a:r>
            <a:r>
              <a:rPr lang="en-US" dirty="0" smtClean="0"/>
              <a:t>, </a:t>
            </a:r>
            <a:r>
              <a:rPr lang="en-US" dirty="0" err="1"/>
              <a:t>Kubermatic</a:t>
            </a:r>
            <a:r>
              <a:rPr lang="en-US" dirty="0"/>
              <a:t> </a:t>
            </a:r>
          </a:p>
          <a:p>
            <a:pPr>
              <a:lnSpc>
                <a:spcPct val="200000"/>
              </a:lnSpc>
            </a:pPr>
            <a:r>
              <a:rPr lang="en-US" dirty="0"/>
              <a:t>On Premise </a:t>
            </a:r>
          </a:p>
          <a:p>
            <a:endParaRPr lang="en-US" dirty="0"/>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4</a:t>
            </a:fld>
            <a:endParaRPr lang="en-US">
              <a:solidFill>
                <a:srgbClr val="72797D">
                  <a:tint val="75000"/>
                </a:srgbClr>
              </a:solidFill>
            </a:endParaRPr>
          </a:p>
        </p:txBody>
      </p:sp>
    </p:spTree>
    <p:extLst>
      <p:ext uri="{BB962C8B-B14F-4D97-AF65-F5344CB8AC3E}">
        <p14:creationId xmlns:p14="http://schemas.microsoft.com/office/powerpoint/2010/main" val="4062843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Kubernetes on Premise</a:t>
            </a:r>
          </a:p>
        </p:txBody>
      </p:sp>
      <p:sp>
        <p:nvSpPr>
          <p:cNvPr id="3" name="Content Placeholder 2"/>
          <p:cNvSpPr>
            <a:spLocks noGrp="1"/>
          </p:cNvSpPr>
          <p:nvPr>
            <p:ph idx="1"/>
          </p:nvPr>
        </p:nvSpPr>
        <p:spPr/>
        <p:txBody>
          <a:bodyPr>
            <a:normAutofit fontScale="92500" lnSpcReduction="10000"/>
          </a:bodyPr>
          <a:lstStyle/>
          <a:p>
            <a:r>
              <a:rPr lang="en-US" dirty="0"/>
              <a:t>Creating a </a:t>
            </a:r>
            <a:r>
              <a:rPr lang="en-US" dirty="0" smtClean="0"/>
              <a:t>custom cluster from scratch</a:t>
            </a:r>
            <a:endParaRPr lang="en-US" dirty="0"/>
          </a:p>
          <a:p>
            <a:pPr lvl="1"/>
            <a:r>
              <a:rPr lang="en-US" dirty="0">
                <a:solidFill>
                  <a:srgbClr val="0033CC"/>
                </a:solidFill>
                <a:hlinkClick r:id="rId3"/>
              </a:rPr>
              <a:t>https://kubernetes.io/docs/getting-started-guides/scratch</a:t>
            </a:r>
            <a:r>
              <a:rPr lang="en-US" dirty="0" smtClean="0">
                <a:solidFill>
                  <a:srgbClr val="0033CC"/>
                </a:solidFill>
                <a:hlinkClick r:id="rId3"/>
              </a:rPr>
              <a:t>/</a:t>
            </a:r>
            <a:endParaRPr lang="en-US" dirty="0" smtClean="0">
              <a:solidFill>
                <a:srgbClr val="0033CC"/>
              </a:solidFill>
            </a:endParaRPr>
          </a:p>
          <a:p>
            <a:pPr lvl="1"/>
            <a:endParaRPr lang="en-US" dirty="0">
              <a:solidFill>
                <a:srgbClr val="0033CC"/>
              </a:solidFill>
            </a:endParaRPr>
          </a:p>
          <a:p>
            <a:endParaRPr lang="en-US" dirty="0"/>
          </a:p>
          <a:p>
            <a:r>
              <a:rPr lang="en-US" dirty="0"/>
              <a:t>Bootstrapping </a:t>
            </a:r>
            <a:r>
              <a:rPr lang="en-US" dirty="0" smtClean="0"/>
              <a:t>clusters </a:t>
            </a:r>
            <a:r>
              <a:rPr lang="en-US" dirty="0"/>
              <a:t>with installation tools</a:t>
            </a:r>
          </a:p>
          <a:p>
            <a:pPr lvl="1">
              <a:lnSpc>
                <a:spcPct val="150000"/>
              </a:lnSpc>
            </a:pPr>
            <a:r>
              <a:rPr lang="en-US" sz="2400" dirty="0" err="1">
                <a:latin typeface="Courier New" panose="02070309020205020404" pitchFamily="49" charset="0"/>
                <a:cs typeface="Courier New" panose="02070309020205020404" pitchFamily="49" charset="0"/>
              </a:rPr>
              <a:t>Kubeadm</a:t>
            </a:r>
            <a:endParaRPr lang="en-US" sz="2400" dirty="0">
              <a:latin typeface="Courier New" panose="02070309020205020404" pitchFamily="49" charset="0"/>
              <a:cs typeface="Courier New" panose="02070309020205020404" pitchFamily="49" charset="0"/>
            </a:endParaRPr>
          </a:p>
          <a:p>
            <a:pPr lvl="1">
              <a:lnSpc>
                <a:spcPct val="150000"/>
              </a:lnSpc>
            </a:pPr>
            <a:r>
              <a:rPr lang="en-US" sz="2400" dirty="0" err="1">
                <a:latin typeface="Courier New" panose="02070309020205020404" pitchFamily="49" charset="0"/>
                <a:cs typeface="Courier New" panose="02070309020205020404" pitchFamily="49" charset="0"/>
              </a:rPr>
              <a:t>Kubespray</a:t>
            </a:r>
            <a:endParaRPr lang="en-US" sz="2400" dirty="0">
              <a:latin typeface="Courier New" panose="02070309020205020404" pitchFamily="49" charset="0"/>
              <a:cs typeface="Courier New" panose="02070309020205020404" pitchFamily="49" charset="0"/>
            </a:endParaRPr>
          </a:p>
          <a:p>
            <a:pPr lvl="1">
              <a:lnSpc>
                <a:spcPct val="150000"/>
              </a:lnSpc>
            </a:pPr>
            <a:r>
              <a:rPr lang="en-US" sz="2400" dirty="0" smtClean="0">
                <a:latin typeface="Courier New" panose="02070309020205020404" pitchFamily="49" charset="0"/>
                <a:cs typeface="Courier New" panose="02070309020205020404" pitchFamily="49" charset="0"/>
              </a:rPr>
              <a:t>kops</a:t>
            </a:r>
            <a:endParaRPr lang="en-US" sz="24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5</a:t>
            </a:fld>
            <a:endParaRPr lang="en-US">
              <a:solidFill>
                <a:srgbClr val="72797D">
                  <a:tint val="75000"/>
                </a:srgbClr>
              </a:solidFill>
            </a:endParaRPr>
          </a:p>
        </p:txBody>
      </p:sp>
    </p:spTree>
    <p:extLst>
      <p:ext uri="{BB962C8B-B14F-4D97-AF65-F5344CB8AC3E}">
        <p14:creationId xmlns:p14="http://schemas.microsoft.com/office/powerpoint/2010/main" val="2538627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Kubernetes Installation </a:t>
            </a:r>
            <a:r>
              <a:rPr lang="en-US" dirty="0" smtClean="0"/>
              <a:t>Tools/ </a:t>
            </a:r>
            <a:r>
              <a:rPr lang="en-US" dirty="0"/>
              <a:t>Resources</a:t>
            </a:r>
          </a:p>
        </p:txBody>
      </p:sp>
      <p:sp>
        <p:nvSpPr>
          <p:cNvPr id="3" name="Content Placeholder 2"/>
          <p:cNvSpPr>
            <a:spLocks noGrp="1"/>
          </p:cNvSpPr>
          <p:nvPr>
            <p:ph idx="1"/>
          </p:nvPr>
        </p:nvSpPr>
        <p:spPr/>
        <p:txBody>
          <a:bodyPr>
            <a:normAutofit fontScale="70000" lnSpcReduction="20000"/>
          </a:bodyPr>
          <a:lstStyle/>
          <a:p>
            <a:r>
              <a:rPr lang="en-US" b="1" dirty="0" err="1">
                <a:latin typeface="Courier New" panose="02070309020205020404" pitchFamily="49" charset="0"/>
                <a:cs typeface="Courier New" panose="02070309020205020404" pitchFamily="49" charset="0"/>
              </a:rPr>
              <a:t>kubeadm</a:t>
            </a:r>
            <a:endParaRPr lang="en-US" b="1" dirty="0">
              <a:latin typeface="Courier New" panose="02070309020205020404" pitchFamily="49" charset="0"/>
              <a:cs typeface="Courier New" panose="02070309020205020404" pitchFamily="49" charset="0"/>
            </a:endParaRPr>
          </a:p>
          <a:p>
            <a:pPr lvl="1"/>
            <a:r>
              <a:rPr lang="en-US" dirty="0" err="1"/>
              <a:t>kubeadm</a:t>
            </a:r>
            <a:r>
              <a:rPr lang="en-US" dirty="0"/>
              <a:t> is a first-class citizen on the Kubernetes </a:t>
            </a:r>
            <a:r>
              <a:rPr lang="en-US" dirty="0" smtClean="0"/>
              <a:t>ecosystem</a:t>
            </a:r>
            <a:endParaRPr lang="en-US" dirty="0"/>
          </a:p>
          <a:p>
            <a:pPr lvl="1"/>
            <a:r>
              <a:rPr lang="en-US" dirty="0" smtClean="0"/>
              <a:t>Secure </a:t>
            </a:r>
            <a:r>
              <a:rPr lang="en-US" dirty="0"/>
              <a:t>and recommended way to bootstrap the Kubernetes </a:t>
            </a:r>
            <a:r>
              <a:rPr lang="en-US" dirty="0" smtClean="0"/>
              <a:t>cluster</a:t>
            </a:r>
            <a:endParaRPr lang="en-US" dirty="0"/>
          </a:p>
          <a:p>
            <a:r>
              <a:rPr lang="en-US" b="1" dirty="0" err="1">
                <a:latin typeface="Courier New" panose="02070309020205020404" pitchFamily="49" charset="0"/>
                <a:cs typeface="Courier New" panose="02070309020205020404" pitchFamily="49" charset="0"/>
              </a:rPr>
              <a:t>kubespray</a:t>
            </a:r>
            <a:endParaRPr lang="en-US" b="1" dirty="0">
              <a:latin typeface="Courier New" panose="02070309020205020404" pitchFamily="49" charset="0"/>
              <a:cs typeface="Courier New" panose="02070309020205020404" pitchFamily="49" charset="0"/>
            </a:endParaRPr>
          </a:p>
          <a:p>
            <a:pPr lvl="1"/>
            <a:r>
              <a:rPr lang="en-US" dirty="0"/>
              <a:t>With </a:t>
            </a:r>
            <a:r>
              <a:rPr lang="en-US" dirty="0" err="1"/>
              <a:t>Kubespray</a:t>
            </a:r>
            <a:r>
              <a:rPr lang="en-US" dirty="0"/>
              <a:t>, we can install </a:t>
            </a:r>
            <a:r>
              <a:rPr lang="en-US" dirty="0" smtClean="0"/>
              <a:t>highly available Kubernetes </a:t>
            </a:r>
            <a:r>
              <a:rPr lang="en-US" dirty="0"/>
              <a:t>clusters on AWS, GCE, Azure, OpenStack, or Bare </a:t>
            </a:r>
            <a:r>
              <a:rPr lang="en-US" dirty="0" smtClean="0"/>
              <a:t>Metal</a:t>
            </a:r>
            <a:endParaRPr lang="en-US" dirty="0"/>
          </a:p>
          <a:p>
            <a:pPr lvl="1"/>
            <a:r>
              <a:rPr lang="en-US" dirty="0" err="1"/>
              <a:t>Kubespray</a:t>
            </a:r>
            <a:r>
              <a:rPr lang="en-US" dirty="0"/>
              <a:t> is based on </a:t>
            </a:r>
            <a:r>
              <a:rPr lang="en-US" dirty="0" err="1"/>
              <a:t>Ansible</a:t>
            </a:r>
            <a:r>
              <a:rPr lang="en-US" dirty="0"/>
              <a:t>, and is available on most Linux </a:t>
            </a:r>
            <a:r>
              <a:rPr lang="en-US" dirty="0" smtClean="0"/>
              <a:t>distributions</a:t>
            </a:r>
            <a:endParaRPr lang="en-US" dirty="0"/>
          </a:p>
          <a:p>
            <a:r>
              <a:rPr lang="en-US" b="1" dirty="0">
                <a:latin typeface="Courier New" panose="02070309020205020404" pitchFamily="49" charset="0"/>
                <a:cs typeface="Courier New" panose="02070309020205020404" pitchFamily="49" charset="0"/>
              </a:rPr>
              <a:t>kops</a:t>
            </a:r>
          </a:p>
          <a:p>
            <a:pPr lvl="1"/>
            <a:r>
              <a:rPr lang="en-US" dirty="0"/>
              <a:t>With Kops, we can create, destroy, upgrade, and maintain production-grade, highly-available Kubernetes clusters from the command line.</a:t>
            </a:r>
          </a:p>
          <a:p>
            <a:pPr lvl="1"/>
            <a:r>
              <a:rPr lang="en-US" dirty="0"/>
              <a:t>It can provision the machines as well. Currently, AWS is officially </a:t>
            </a:r>
            <a:r>
              <a:rPr lang="en-US" dirty="0" smtClean="0"/>
              <a:t>supported</a:t>
            </a:r>
            <a:endParaRPr lang="en-US" dirty="0"/>
          </a:p>
          <a:p>
            <a:pPr lvl="1"/>
            <a:r>
              <a:rPr lang="en-US" dirty="0"/>
              <a:t>Support for GCE and VMware vSphere are in alpha stage, and other platforms are planned for the </a:t>
            </a:r>
            <a:r>
              <a:rPr lang="en-US" dirty="0" smtClean="0"/>
              <a:t>future</a:t>
            </a:r>
            <a:endParaRPr lang="en-US" dirty="0"/>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6</a:t>
            </a:fld>
            <a:endParaRPr lang="en-US">
              <a:solidFill>
                <a:srgbClr val="72797D">
                  <a:tint val="75000"/>
                </a:srgbClr>
              </a:solidFill>
            </a:endParaRPr>
          </a:p>
        </p:txBody>
      </p:sp>
    </p:spTree>
    <p:extLst>
      <p:ext uri="{BB962C8B-B14F-4D97-AF65-F5344CB8AC3E}">
        <p14:creationId xmlns:p14="http://schemas.microsoft.com/office/powerpoint/2010/main" val="44435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Kubernetes Installation Considerations</a:t>
            </a:r>
          </a:p>
        </p:txBody>
      </p:sp>
      <p:sp>
        <p:nvSpPr>
          <p:cNvPr id="3" name="Content Placeholder 2"/>
          <p:cNvSpPr>
            <a:spLocks noGrp="1"/>
          </p:cNvSpPr>
          <p:nvPr>
            <p:ph idx="1"/>
          </p:nvPr>
        </p:nvSpPr>
        <p:spPr/>
        <p:txBody>
          <a:bodyPr>
            <a:normAutofit fontScale="92500" lnSpcReduction="10000"/>
          </a:bodyPr>
          <a:lstStyle/>
          <a:p>
            <a:r>
              <a:rPr lang="en-US" dirty="0"/>
              <a:t>High Availability </a:t>
            </a:r>
          </a:p>
          <a:p>
            <a:pPr>
              <a:lnSpc>
                <a:spcPct val="200000"/>
              </a:lnSpc>
            </a:pPr>
            <a:r>
              <a:rPr lang="en-US" dirty="0"/>
              <a:t>Upgrades</a:t>
            </a:r>
          </a:p>
          <a:p>
            <a:pPr>
              <a:lnSpc>
                <a:spcPct val="200000"/>
              </a:lnSpc>
            </a:pPr>
            <a:r>
              <a:rPr lang="en-US" dirty="0"/>
              <a:t>Support for hybrid </a:t>
            </a:r>
          </a:p>
          <a:p>
            <a:pPr>
              <a:lnSpc>
                <a:spcPct val="200000"/>
              </a:lnSpc>
            </a:pPr>
            <a:r>
              <a:rPr lang="en-US" dirty="0"/>
              <a:t>Federation support </a:t>
            </a:r>
          </a:p>
          <a:p>
            <a:pPr>
              <a:lnSpc>
                <a:spcPct val="200000"/>
              </a:lnSpc>
            </a:pPr>
            <a:r>
              <a:rPr lang="en-US" dirty="0"/>
              <a:t>Enterprise-ready features </a:t>
            </a:r>
          </a:p>
          <a:p>
            <a:endParaRPr lang="en-US" dirty="0"/>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7</a:t>
            </a:fld>
            <a:endParaRPr lang="en-US">
              <a:solidFill>
                <a:srgbClr val="72797D">
                  <a:tint val="75000"/>
                </a:srgbClr>
              </a:solidFill>
            </a:endParaRPr>
          </a:p>
        </p:txBody>
      </p:sp>
    </p:spTree>
    <p:extLst>
      <p:ext uri="{BB962C8B-B14F-4D97-AF65-F5344CB8AC3E}">
        <p14:creationId xmlns:p14="http://schemas.microsoft.com/office/powerpoint/2010/main" val="75956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Kubernetes Installation Options</a:t>
            </a:r>
          </a:p>
        </p:txBody>
      </p:sp>
      <p:sp>
        <p:nvSpPr>
          <p:cNvPr id="3" name="Content Placeholder 2"/>
          <p:cNvSpPr>
            <a:spLocks noGrp="1"/>
          </p:cNvSpPr>
          <p:nvPr>
            <p:ph idx="1"/>
          </p:nvPr>
        </p:nvSpPr>
        <p:spPr/>
        <p:txBody>
          <a:bodyPr>
            <a:normAutofit fontScale="70000" lnSpcReduction="20000"/>
          </a:bodyPr>
          <a:lstStyle/>
          <a:p>
            <a:r>
              <a:rPr lang="en-US" b="1" dirty="0"/>
              <a:t>All-in-One Single-Node Installation</a:t>
            </a:r>
          </a:p>
          <a:p>
            <a:pPr lvl="1"/>
            <a:r>
              <a:rPr lang="en-US" dirty="0"/>
              <a:t>All the Master and Worker components are installed on a single node.</a:t>
            </a:r>
          </a:p>
          <a:p>
            <a:pPr lvl="1"/>
            <a:r>
              <a:rPr lang="en-US" dirty="0"/>
              <a:t>Very useful for learning, development, and testing. </a:t>
            </a:r>
            <a:r>
              <a:rPr lang="en-US" dirty="0" err="1"/>
              <a:t>Minikube</a:t>
            </a:r>
            <a:r>
              <a:rPr lang="en-US" dirty="0"/>
              <a:t> is one such example</a:t>
            </a:r>
          </a:p>
          <a:p>
            <a:pPr>
              <a:spcBef>
                <a:spcPts val="2400"/>
              </a:spcBef>
            </a:pPr>
            <a:r>
              <a:rPr lang="en-US" b="1" dirty="0" smtClean="0"/>
              <a:t>Single-Node </a:t>
            </a:r>
            <a:r>
              <a:rPr lang="en-US" b="1" dirty="0" err="1"/>
              <a:t>etcd</a:t>
            </a:r>
            <a:r>
              <a:rPr lang="en-US" b="1" dirty="0"/>
              <a:t>, Single-Master, and Multi-Worker Installation</a:t>
            </a:r>
          </a:p>
          <a:p>
            <a:pPr lvl="1"/>
            <a:r>
              <a:rPr lang="en-US" dirty="0"/>
              <a:t>We will have a single Master Node, which will also run a single-node </a:t>
            </a:r>
            <a:r>
              <a:rPr lang="en-US" b="1" dirty="0" err="1"/>
              <a:t>etcd</a:t>
            </a:r>
            <a:r>
              <a:rPr lang="en-US" dirty="0"/>
              <a:t> instance. Multiple Worker Nodes are connected to the Master Node.</a:t>
            </a:r>
          </a:p>
          <a:p>
            <a:pPr>
              <a:spcBef>
                <a:spcPts val="2400"/>
              </a:spcBef>
            </a:pPr>
            <a:r>
              <a:rPr lang="en-US" b="1" dirty="0" smtClean="0"/>
              <a:t>Multi-Node </a:t>
            </a:r>
            <a:r>
              <a:rPr lang="en-US" b="1" dirty="0" err="1"/>
              <a:t>etcd</a:t>
            </a:r>
            <a:r>
              <a:rPr lang="en-US" b="1" dirty="0"/>
              <a:t>, Multi-Master, and Multi-Worker Installation</a:t>
            </a:r>
          </a:p>
          <a:p>
            <a:pPr lvl="1"/>
            <a:r>
              <a:rPr lang="en-US" dirty="0"/>
              <a:t>In this mode, </a:t>
            </a:r>
            <a:r>
              <a:rPr lang="en-US" b="1" dirty="0" err="1"/>
              <a:t>etcd</a:t>
            </a:r>
            <a:r>
              <a:rPr lang="en-US" dirty="0"/>
              <a:t> is configured in a clustered mode, outside the Kubernetes cluster, and the Nodes connect to it. The Master Nodes are all configured in an HA mode, connecting to multiple Worker Nodes. </a:t>
            </a:r>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8</a:t>
            </a:fld>
            <a:endParaRPr lang="en-US">
              <a:solidFill>
                <a:srgbClr val="72797D">
                  <a:tint val="75000"/>
                </a:srgbClr>
              </a:solidFill>
            </a:endParaRPr>
          </a:p>
        </p:txBody>
      </p:sp>
    </p:spTree>
    <p:extLst>
      <p:ext uri="{BB962C8B-B14F-4D97-AF65-F5344CB8AC3E}">
        <p14:creationId xmlns:p14="http://schemas.microsoft.com/office/powerpoint/2010/main" val="924778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All-in-one</a:t>
            </a:r>
          </a:p>
        </p:txBody>
      </p:sp>
      <p:sp>
        <p:nvSpPr>
          <p:cNvPr id="4" name="Slide Number Placeholder 3"/>
          <p:cNvSpPr>
            <a:spLocks noGrp="1"/>
          </p:cNvSpPr>
          <p:nvPr>
            <p:ph type="sldNum" sz="quarter" idx="12"/>
          </p:nvPr>
        </p:nvSpPr>
        <p:spPr/>
        <p:txBody>
          <a:bodyPr/>
          <a:lstStyle/>
          <a:p>
            <a:fld id="{8D879C0D-C686-4B84-9B30-D7FB353477FD}" type="slidenum">
              <a:rPr lang="en-US" smtClean="0">
                <a:solidFill>
                  <a:srgbClr val="72797D">
                    <a:tint val="75000"/>
                  </a:srgbClr>
                </a:solidFill>
              </a:rPr>
              <a:pPr/>
              <a:t>9</a:t>
            </a:fld>
            <a:endParaRPr lang="en-US">
              <a:solidFill>
                <a:srgbClr val="72797D">
                  <a:tint val="75000"/>
                </a:srgbClr>
              </a:solidFill>
            </a:endParaRPr>
          </a:p>
        </p:txBody>
      </p:sp>
      <p:pic>
        <p:nvPicPr>
          <p:cNvPr id="5" name="Picture 4"/>
          <p:cNvPicPr>
            <a:picLocks noChangeAspect="1"/>
          </p:cNvPicPr>
          <p:nvPr/>
        </p:nvPicPr>
        <p:blipFill>
          <a:blip r:embed="rId2"/>
          <a:stretch>
            <a:fillRect/>
          </a:stretch>
        </p:blipFill>
        <p:spPr>
          <a:xfrm>
            <a:off x="841298" y="1051677"/>
            <a:ext cx="7461405" cy="5262037"/>
          </a:xfrm>
          <a:prstGeom prst="rect">
            <a:avLst/>
          </a:prstGeom>
        </p:spPr>
      </p:pic>
    </p:spTree>
    <p:extLst>
      <p:ext uri="{BB962C8B-B14F-4D97-AF65-F5344CB8AC3E}">
        <p14:creationId xmlns:p14="http://schemas.microsoft.com/office/powerpoint/2010/main" val="1965769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989</Words>
  <Application>Microsoft Office PowerPoint</Application>
  <PresentationFormat>On-screen Show (4:3)</PresentationFormat>
  <Paragraphs>177</Paragraphs>
  <Slides>22</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Courier New</vt:lpstr>
      <vt:lpstr>Office Theme</vt:lpstr>
      <vt:lpstr>Kubernetes Setup and Configuration</vt:lpstr>
      <vt:lpstr>Host Requirements</vt:lpstr>
      <vt:lpstr>Kubernetes Cluster Support </vt:lpstr>
      <vt:lpstr>Running Kubernetes on</vt:lpstr>
      <vt:lpstr>Installing Kubernetes on Premise</vt:lpstr>
      <vt:lpstr>Kubernetes Installation Tools/ Resources</vt:lpstr>
      <vt:lpstr>Kubernetes Installation Considerations</vt:lpstr>
      <vt:lpstr>Kubernetes Installation Options</vt:lpstr>
      <vt:lpstr>All-in-one</vt:lpstr>
      <vt:lpstr>Single etcd/ Master and Multi-Worker </vt:lpstr>
      <vt:lpstr>Kubeadm Overview</vt:lpstr>
      <vt:lpstr>Creating a Cluster with Kubeadm</vt:lpstr>
      <vt:lpstr>Environment Setup</vt:lpstr>
      <vt:lpstr>Configure Kubernetes Repository</vt:lpstr>
      <vt:lpstr>Install Kubernetes Packages</vt:lpstr>
      <vt:lpstr>Accessing Kubernetes Cluster using CLI</vt:lpstr>
      <vt:lpstr>Start the Services and Initialize the Kubernetes </vt:lpstr>
      <vt:lpstr>Verify the Kubernetes Pods and Nodes</vt:lpstr>
      <vt:lpstr>Join Node to Kubernetes Cluster </vt:lpstr>
      <vt:lpstr>Kubeadm Tools</vt:lpstr>
      <vt:lpstr>Deploying Nginx Server</vt:lpstr>
      <vt:lpstr>POD Definition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basavaraj</dc:creator>
  <cp:lastModifiedBy>Naushad Pasha</cp:lastModifiedBy>
  <cp:revision>4</cp:revision>
  <dcterms:created xsi:type="dcterms:W3CDTF">2018-12-05T04:07:09Z</dcterms:created>
  <dcterms:modified xsi:type="dcterms:W3CDTF">2018-12-05T06:09:13Z</dcterms:modified>
</cp:coreProperties>
</file>