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1" r:id="rId2"/>
    <p:sldId id="365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5" r:id="rId31"/>
    <p:sldId id="394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287" autoAdjust="0"/>
  </p:normalViewPr>
  <p:slideViewPr>
    <p:cSldViewPr>
      <p:cViewPr varScale="1">
        <p:scale>
          <a:sx n="53" d="100"/>
          <a:sy n="53" d="100"/>
        </p:scale>
        <p:origin x="-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AA574-8264-4822-A574-FF10BEA9A788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E48B-ED2F-40A5-8845-0629067CF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CA71-A671-4C71-9F23-CC6BF65F3D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3037-8746-4577-9B29-BB36E526592B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CC1E-6575-48C7-B858-F77F6F595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Commands and Structures</a:t>
            </a:r>
            <a:endParaRPr lang="en-US" dirty="0"/>
          </a:p>
        </p:txBody>
      </p:sp>
      <p:pic>
        <p:nvPicPr>
          <p:cNvPr id="7" name="Picture 2" descr="do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3236120" cy="2495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b="1" dirty="0"/>
              <a:t>To start container</a:t>
            </a:r>
          </a:p>
          <a:p>
            <a:pPr marL="590498" lvl="1">
              <a:lnSpc>
                <a:spcPct val="170000"/>
              </a:lnSpc>
            </a:pPr>
            <a:r>
              <a:rPr lang="en-US" sz="1800" dirty="0"/>
              <a:t>Syntax: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start &lt;container-name or container-id&gt;</a:t>
            </a:r>
          </a:p>
          <a:p>
            <a:pPr marL="590498" lvl="1">
              <a:lnSpc>
                <a:spcPct val="17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  <a:endParaRPr lang="en-US" sz="2000" dirty="0"/>
          </a:p>
          <a:p>
            <a:pPr>
              <a:lnSpc>
                <a:spcPct val="170000"/>
              </a:lnSpc>
            </a:pPr>
            <a:r>
              <a:rPr lang="en-US" sz="1800" b="1" dirty="0"/>
              <a:t>To stop container</a:t>
            </a:r>
          </a:p>
          <a:p>
            <a:pPr marL="590498" lvl="1">
              <a:lnSpc>
                <a:spcPct val="170000"/>
              </a:lnSpc>
            </a:pPr>
            <a:r>
              <a:rPr lang="en-US" sz="1800" dirty="0"/>
              <a:t>Syntax: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stop &lt;container-name or container-id&gt;</a:t>
            </a:r>
          </a:p>
          <a:p>
            <a:pPr marL="590498" lvl="1">
              <a:lnSpc>
                <a:spcPct val="17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stop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1800" b="1" dirty="0"/>
              <a:t>Restart a running container</a:t>
            </a:r>
          </a:p>
          <a:p>
            <a:pPr marL="590498" lvl="1">
              <a:lnSpc>
                <a:spcPct val="170000"/>
              </a:lnSpc>
            </a:pPr>
            <a:r>
              <a:rPr lang="en-US" sz="1800" dirty="0"/>
              <a:t>Syntax: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restart [OPTIONS] CONTAINER [CONTAINER...]</a:t>
            </a:r>
          </a:p>
          <a:p>
            <a:pPr marL="590498" lvl="1">
              <a:lnSpc>
                <a:spcPct val="17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restart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Start, Stop &amp; Restart a 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35504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Pause all processes within a container</a:t>
            </a:r>
          </a:p>
          <a:p>
            <a:pPr marL="590498" lvl="1">
              <a:lnSpc>
                <a:spcPct val="150000"/>
              </a:lnSpc>
              <a:spcBef>
                <a:spcPts val="1200"/>
              </a:spcBef>
            </a:pPr>
            <a:r>
              <a:rPr lang="en-US" sz="2600" dirty="0"/>
              <a:t>Syntax: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pause CONTAINER [CONTAINER...]</a:t>
            </a:r>
          </a:p>
          <a:p>
            <a:pPr marL="590498" lvl="1">
              <a:lnSpc>
                <a:spcPct val="150000"/>
              </a:lnSpc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pause node3</a:t>
            </a:r>
          </a:p>
          <a:p>
            <a:pPr marL="969963" lvl="1"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600" dirty="0"/>
              <a:t> </a:t>
            </a:r>
            <a:r>
              <a:rPr lang="en-US" sz="2600" b="1" dirty="0" err="1"/>
              <a:t>Unpause</a:t>
            </a:r>
            <a:r>
              <a:rPr lang="en-US" sz="2600" b="1" dirty="0"/>
              <a:t> all processes within a container</a:t>
            </a:r>
          </a:p>
          <a:p>
            <a:pPr marL="590498" lvl="1">
              <a:lnSpc>
                <a:spcPct val="150000"/>
              </a:lnSpc>
              <a:spcBef>
                <a:spcPts val="1200"/>
              </a:spcBef>
            </a:pPr>
            <a:r>
              <a:rPr lang="en-US" sz="2600" dirty="0"/>
              <a:t>Syntax: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unpause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[CONTAINER...]</a:t>
            </a:r>
          </a:p>
          <a:p>
            <a:pPr marL="590498" lvl="1">
              <a:lnSpc>
                <a:spcPct val="150000"/>
              </a:lnSpc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unpause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node3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Pause &amp; </a:t>
            </a:r>
            <a:r>
              <a:rPr lang="en-US" dirty="0" err="1"/>
              <a:t>Unpause</a:t>
            </a:r>
            <a:r>
              <a:rPr lang="en-US" dirty="0"/>
              <a:t> a 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25990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/>
              <a:t>Rename an existing container to a NEW_NAME</a:t>
            </a:r>
          </a:p>
          <a:p>
            <a:pPr marL="590498" lvl="1">
              <a:lnSpc>
                <a:spcPct val="150000"/>
              </a:lnSpc>
              <a:spcBef>
                <a:spcPts val="1200"/>
              </a:spcBef>
            </a:pPr>
            <a:r>
              <a:rPr lang="en-US" sz="2200" dirty="0"/>
              <a:t>Syntax: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rename OLD_NAME NEW_NAME</a:t>
            </a:r>
          </a:p>
          <a:p>
            <a:pPr marL="590498" lvl="1">
              <a:lnSpc>
                <a:spcPct val="150000"/>
              </a:lnSpc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rename node4 newnode4</a:t>
            </a:r>
          </a:p>
          <a:p>
            <a:endParaRPr lang="en-US" sz="2400" dirty="0"/>
          </a:p>
          <a:p>
            <a:r>
              <a:rPr lang="en-US" sz="2400" b="1" dirty="0"/>
              <a:t>This command lists the images stored in the local Docker repository</a:t>
            </a:r>
          </a:p>
          <a:p>
            <a:pPr marL="590498" lvl="1">
              <a:lnSpc>
                <a:spcPct val="150000"/>
              </a:lnSpc>
              <a:spcBef>
                <a:spcPts val="1200"/>
              </a:spcBef>
            </a:pPr>
            <a:r>
              <a:rPr lang="en-US" sz="2200" dirty="0"/>
              <a:t>Syntax: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 [OPTIONS] [REPOSITORY]</a:t>
            </a:r>
          </a:p>
          <a:p>
            <a:pPr marL="590498" lvl="1">
              <a:lnSpc>
                <a:spcPct val="150000"/>
              </a:lnSpc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images centos</a:t>
            </a:r>
          </a:p>
          <a:p>
            <a:pPr lvl="1" indent="0">
              <a:buNone/>
            </a:pP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Rename &amp; Images</a:t>
            </a:r>
          </a:p>
        </p:txBody>
      </p:sp>
    </p:spTree>
    <p:extLst>
      <p:ext uri="{BB962C8B-B14F-4D97-AF65-F5344CB8AC3E}">
        <p14:creationId xmlns:p14="http://schemas.microsoft.com/office/powerpoint/2010/main" xmlns="" val="13959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b="1" dirty="0"/>
              <a:t>Search the Docker Hub for images</a:t>
            </a:r>
          </a:p>
          <a:p>
            <a:pPr marL="590498" lvl="1"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Syntax: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search [OPTIONS] TERM</a:t>
            </a:r>
          </a:p>
          <a:p>
            <a:pPr marL="590498"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search fedora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3400" b="1" dirty="0"/>
              <a:t>Pull the images </a:t>
            </a:r>
          </a:p>
          <a:p>
            <a:pPr marL="590498" lvl="1"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Syntax: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[-a|--all-tags][help]NAME[:TAG]|[REGISTRY_HOST[:REGISTRY_PORT]/]NAME[:TAG] -a, --all-tags=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true|false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0498"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 fedora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Search &amp; Pull an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941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/>
              <a:t>Remove one or more images</a:t>
            </a:r>
          </a:p>
          <a:p>
            <a:pPr marL="590498" lvl="1">
              <a:spcBef>
                <a:spcPts val="1200"/>
              </a:spcBef>
            </a:pPr>
            <a:r>
              <a:rPr lang="en-US" sz="2000" dirty="0"/>
              <a:t>Syntax: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IMAGE [IMAGE...]</a:t>
            </a:r>
          </a:p>
          <a:p>
            <a:pPr marL="590498" lvl="1">
              <a:spcBef>
                <a:spcPts val="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fedora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Remove one or more containers</a:t>
            </a:r>
          </a:p>
          <a:p>
            <a:pPr marL="590498" lvl="1">
              <a:spcBef>
                <a:spcPts val="1200"/>
              </a:spcBef>
            </a:pPr>
            <a:r>
              <a:rPr lang="en-US" sz="2000" dirty="0"/>
              <a:t>Syntax: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 [CONTAINER...]</a:t>
            </a:r>
          </a:p>
          <a:p>
            <a:pPr marL="590498" lvl="1">
              <a:spcBef>
                <a:spcPts val="60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stop newnode4 </a:t>
            </a:r>
          </a:p>
          <a:p>
            <a:pPr marL="590498" lvl="1">
              <a:spcBef>
                <a:spcPts val="60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newnode4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Rmi</a:t>
            </a:r>
            <a:r>
              <a:rPr lang="en-US" dirty="0"/>
              <a:t>  &amp; Rm </a:t>
            </a:r>
          </a:p>
        </p:txBody>
      </p:sp>
    </p:spTree>
    <p:extLst>
      <p:ext uri="{BB962C8B-B14F-4D97-AF65-F5344CB8AC3E}">
        <p14:creationId xmlns:p14="http://schemas.microsoft.com/office/powerpoint/2010/main" xmlns="" val="29507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/>
              <a:t>Save one or more images to a tar archive (streamed to STDOUT by default)</a:t>
            </a:r>
          </a:p>
          <a:p>
            <a:pPr marL="590498" lvl="1">
              <a:spcBef>
                <a:spcPts val="1200"/>
              </a:spcBef>
            </a:pPr>
            <a:r>
              <a:rPr lang="en-US" sz="2200" dirty="0"/>
              <a:t>Syntax: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save [OPTIONS] IMAGE [IMAGE...]</a:t>
            </a:r>
          </a:p>
          <a:p>
            <a:pPr marL="590498" lvl="1">
              <a:spcBef>
                <a:spcPts val="600"/>
              </a:spcBef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save fedora &gt; fedora-backup.tar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Load an image from a tar archive or STDIN</a:t>
            </a:r>
          </a:p>
          <a:p>
            <a:pPr marL="590498" lvl="1">
              <a:spcBef>
                <a:spcPts val="1200"/>
              </a:spcBef>
            </a:pPr>
            <a:r>
              <a:rPr lang="en-US" sz="2000" dirty="0"/>
              <a:t>Syntax: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load [OPTIONS]</a:t>
            </a:r>
          </a:p>
          <a:p>
            <a:pPr marL="590498" lvl="1">
              <a:spcBef>
                <a:spcPts val="60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load --input fedora-backup.tar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&amp; Load an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31495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/>
              <a:t>Export</a:t>
            </a:r>
            <a:r>
              <a:rPr lang="en-US" sz="2400" dirty="0"/>
              <a:t> the contents of a filesystem to a tar archive (streamed to STDOUT by default). </a:t>
            </a:r>
          </a:p>
          <a:p>
            <a:pPr marL="590498" lvl="1">
              <a:spcBef>
                <a:spcPts val="1200"/>
              </a:spcBef>
            </a:pPr>
            <a:r>
              <a:rPr lang="en-US" sz="2000" dirty="0"/>
              <a:t>Syntax: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export [OPTIONS] CONTAINER</a:t>
            </a:r>
          </a:p>
          <a:p>
            <a:pPr marL="590498" lvl="1">
              <a:spcBef>
                <a:spcPts val="60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export node3 &gt; node3-latest.tar</a:t>
            </a:r>
          </a:p>
          <a:p>
            <a:pPr marL="969963" lvl="1"/>
            <a:endParaRPr lang="en-US" sz="2000" dirty="0"/>
          </a:p>
          <a:p>
            <a:r>
              <a:rPr lang="en-US" sz="2400" dirty="0"/>
              <a:t>Create an empty filesystem image and </a:t>
            </a:r>
            <a:r>
              <a:rPr lang="en-US" sz="2400" b="1" dirty="0"/>
              <a:t>import</a:t>
            </a:r>
            <a:r>
              <a:rPr lang="en-US" sz="2400" dirty="0"/>
              <a:t> the contents of the </a:t>
            </a:r>
            <a:r>
              <a:rPr lang="en-US" sz="2400" dirty="0" err="1"/>
              <a:t>tarball</a:t>
            </a:r>
            <a:r>
              <a:rPr lang="en-US" sz="2400" dirty="0"/>
              <a:t> (.tar,.tar.gz, .</a:t>
            </a:r>
            <a:r>
              <a:rPr lang="en-US" sz="2400" dirty="0" err="1"/>
              <a:t>tgz</a:t>
            </a:r>
            <a:r>
              <a:rPr lang="en-US" sz="2400" dirty="0"/>
              <a:t>, .</a:t>
            </a:r>
            <a:r>
              <a:rPr lang="en-US" sz="2400" dirty="0" err="1"/>
              <a:t>bzip</a:t>
            </a:r>
            <a:r>
              <a:rPr lang="en-US" sz="2400" dirty="0"/>
              <a:t>, .</a:t>
            </a:r>
            <a:r>
              <a:rPr lang="en-US" sz="2400" dirty="0" err="1"/>
              <a:t>tar.xz</a:t>
            </a:r>
            <a:r>
              <a:rPr lang="en-US" sz="2400" dirty="0"/>
              <a:t>, .</a:t>
            </a:r>
            <a:r>
              <a:rPr lang="en-US" sz="2400" dirty="0" err="1"/>
              <a:t>txz</a:t>
            </a:r>
            <a:r>
              <a:rPr lang="en-US" sz="2400" dirty="0"/>
              <a:t>) into it, then optionally tag it.</a:t>
            </a:r>
          </a:p>
          <a:p>
            <a:pPr marL="590498" lvl="1">
              <a:spcBef>
                <a:spcPts val="1200"/>
              </a:spcBef>
            </a:pPr>
            <a:r>
              <a:rPr lang="en-US" sz="2000" dirty="0"/>
              <a:t>Syntax: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import URL|- [REPOSITORY[:TAG]]</a:t>
            </a:r>
          </a:p>
          <a:p>
            <a:pPr marL="590498" lvl="1">
              <a:spcBef>
                <a:spcPts val="60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node3-latest.tar node3-cenos:ver1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Export &amp; Import a Container </a:t>
            </a:r>
          </a:p>
        </p:txBody>
      </p:sp>
    </p:spTree>
    <p:extLst>
      <p:ext uri="{BB962C8B-B14F-4D97-AF65-F5344CB8AC3E}">
        <p14:creationId xmlns:p14="http://schemas.microsoft.com/office/powerpoint/2010/main" xmlns="" val="20946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docker attach </a:t>
            </a:r>
            <a:r>
              <a:rPr lang="en-US" sz="2400" dirty="0"/>
              <a:t>command allows user to attach to a running container using the container’s ID or name, either to view its ongoing output or to control it interactively. 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test centos 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/bin/top –b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attach test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start test</a:t>
            </a:r>
          </a:p>
          <a:p>
            <a:pPr>
              <a:buFont typeface="Arial" panose="020B0604020202020204" pitchFamily="34" charset="0"/>
              <a:buChar char="+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Attaching</a:t>
            </a:r>
          </a:p>
        </p:txBody>
      </p:sp>
    </p:spTree>
    <p:extLst>
      <p:ext uri="{BB962C8B-B14F-4D97-AF65-F5344CB8AC3E}">
        <p14:creationId xmlns:p14="http://schemas.microsoft.com/office/powerpoint/2010/main" xmlns="" val="38182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/>
              <a:t>We can also use the commands described below:</a:t>
            </a:r>
          </a:p>
          <a:p>
            <a:pPr marL="590498" lvl="1">
              <a:lnSpc>
                <a:spcPct val="150000"/>
              </a:lnSpc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-dit --name demo centos</a:t>
            </a:r>
          </a:p>
          <a:p>
            <a:pPr marL="590498" lvl="1">
              <a:lnSpc>
                <a:spcPct val="150000"/>
              </a:lnSpc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attach demo</a:t>
            </a:r>
          </a:p>
          <a:p>
            <a:pPr marL="590498" lvl="1">
              <a:lnSpc>
                <a:spcPct val="150000"/>
              </a:lnSpc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marL="590498" lvl="1">
              <a:lnSpc>
                <a:spcPct val="150000"/>
              </a:lnSpc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ps –a</a:t>
            </a:r>
          </a:p>
          <a:p>
            <a:pPr marL="590498" lvl="1">
              <a:lnSpc>
                <a:spcPct val="150000"/>
              </a:lnSpc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start demo</a:t>
            </a:r>
          </a:p>
          <a:p>
            <a:pPr marL="304748" lvl="1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Attaching (Cont.)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6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Instead of running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container with an interactive shell it is also possible to let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container to run as a daemon which means that the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container would run in the background completely detached from current shell.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following CentOS docker container will start as a </a:t>
            </a:r>
            <a:r>
              <a:rPr lang="en-US" sz="2000" dirty="0" err="1"/>
              <a:t>daemonized</a:t>
            </a:r>
            <a:r>
              <a:rPr lang="en-US" sz="2000" dirty="0"/>
              <a:t> container using -d option, while at the same time executing ping 8.8.8.8 using an endless bash while loop.</a:t>
            </a:r>
          </a:p>
          <a:p>
            <a:pPr marL="590498" lvl="1">
              <a:lnSpc>
                <a:spcPct val="15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run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centos_demo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–d -it centos</a:t>
            </a:r>
          </a:p>
          <a:p>
            <a:pPr marL="590498" lvl="1">
              <a:lnSpc>
                <a:spcPct val="15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Daemonized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8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Network Remove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Remove one or more networks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network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NETWORK [NETWORK...]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 </a:t>
            </a:r>
            <a:r>
              <a:rPr lang="en-US" sz="2000" b="1" dirty="0" err="1"/>
              <a:t>docker</a:t>
            </a:r>
            <a:r>
              <a:rPr lang="en-US" sz="2000" b="1" dirty="0"/>
              <a:t> stats </a:t>
            </a:r>
            <a:r>
              <a:rPr lang="en-US" sz="2000" dirty="0"/>
              <a:t>command returns a live data stream for running containers. To limit data to one or more specific containers, specify a list of container names or ids separated by a space. User can specify a stopped container but stopped containers do not return any data.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stats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stats -a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stats container-name/container-id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centos_demo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centos_linux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demo test</a:t>
            </a:r>
          </a:p>
          <a:p>
            <a:pPr>
              <a:buFont typeface="Arial" panose="020B0604020202020204" pitchFamily="34" charset="0"/>
              <a:buChar char="+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364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dirty="0"/>
              <a:t>Docker-info</a:t>
            </a:r>
            <a:r>
              <a:rPr lang="en-US" sz="1800" dirty="0"/>
              <a:t> - Display system-wide information. This command displays system wide information regarding the Docker installation.  Information displayed includes the kernel version, number of containers and images.  </a:t>
            </a:r>
          </a:p>
          <a:p>
            <a:pPr marL="590498" lvl="1">
              <a:lnSpc>
                <a:spcPct val="110000"/>
              </a:lnSpc>
            </a:pPr>
            <a:r>
              <a:rPr lang="en-US" sz="1800" dirty="0"/>
              <a:t>Syntax: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info</a:t>
            </a:r>
          </a:p>
          <a:p>
            <a:pPr marL="590498" lvl="1">
              <a:lnSpc>
                <a:spcPct val="11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sz="18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800" dirty="0"/>
              <a:t>Get real time events from the server. Get event information from the Docker daemon. Information can include historical information and real-time information.</a:t>
            </a:r>
            <a:endParaRPr lang="en-US" sz="14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800" dirty="0"/>
              <a:t>Docker containers will report the following events: attach, commit, copy, create, destroy, detach, die, </a:t>
            </a:r>
            <a:r>
              <a:rPr lang="en-US" sz="1800" dirty="0" err="1"/>
              <a:t>exec_create</a:t>
            </a:r>
            <a:r>
              <a:rPr lang="en-US" sz="1800" dirty="0"/>
              <a:t>, </a:t>
            </a:r>
            <a:r>
              <a:rPr lang="en-US" sz="1800" dirty="0" err="1"/>
              <a:t>exec_detach</a:t>
            </a:r>
            <a:r>
              <a:rPr lang="en-US" sz="1800" dirty="0"/>
              <a:t>, </a:t>
            </a:r>
            <a:r>
              <a:rPr lang="en-US" sz="1800" dirty="0" err="1"/>
              <a:t>exec_start</a:t>
            </a:r>
            <a:r>
              <a:rPr lang="en-US" sz="1800" dirty="0"/>
              <a:t>, export, kill, </a:t>
            </a:r>
            <a:r>
              <a:rPr lang="en-US" sz="1800" dirty="0" err="1"/>
              <a:t>oom</a:t>
            </a:r>
            <a:r>
              <a:rPr lang="en-US" sz="1800" dirty="0"/>
              <a:t>, pause, rename, resize, restart, start, stop, top, </a:t>
            </a:r>
            <a:r>
              <a:rPr lang="en-US" sz="1800" dirty="0" err="1"/>
              <a:t>unpause</a:t>
            </a:r>
            <a:r>
              <a:rPr lang="en-US" sz="1800" dirty="0"/>
              <a:t>, update.</a:t>
            </a:r>
          </a:p>
          <a:p>
            <a:pPr marL="590498" lvl="1">
              <a:lnSpc>
                <a:spcPct val="110000"/>
              </a:lnSpc>
            </a:pPr>
            <a:r>
              <a:rPr lang="en-US" sz="1800" dirty="0"/>
              <a:t>Syntax: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events [OPTIONS]</a:t>
            </a:r>
          </a:p>
          <a:p>
            <a:pPr marL="590498" lvl="1">
              <a:lnSpc>
                <a:spcPct val="11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events --since '2016-08-29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Info</a:t>
            </a:r>
            <a:r>
              <a:rPr lang="en-US" b="1" dirty="0">
                <a:solidFill>
                  <a:schemeClr val="accent1"/>
                </a:solidFill>
              </a:rPr>
              <a:t>  &amp;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389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This </a:t>
            </a:r>
            <a:r>
              <a:rPr lang="en-US" sz="2400" dirty="0"/>
              <a:t>displays all the information available in Docker for a given container or image. By default, this will render all results in a JSON array. </a:t>
            </a:r>
          </a:p>
          <a:p>
            <a:pPr marL="590498" lvl="1"/>
            <a:r>
              <a:rPr lang="en-US" sz="2000" dirty="0"/>
              <a:t>Syntax: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inspect [OPTIONS] CONTAINER|IMAGE [CONTAINER|IMAGE...]</a:t>
            </a:r>
          </a:p>
          <a:p>
            <a:pPr marL="590498"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inspect --type=image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centos</a:t>
            </a:r>
          </a:p>
          <a:p>
            <a:pPr marL="590498"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0498"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 smtClean="0"/>
              <a:t>Copy </a:t>
            </a:r>
            <a:r>
              <a:rPr lang="en-US" sz="2400" dirty="0"/>
              <a:t>files/folders between a container and the local filesystem. The </a:t>
            </a:r>
            <a:r>
              <a:rPr lang="en-US" sz="2400" dirty="0" err="1"/>
              <a:t>docker</a:t>
            </a:r>
            <a:r>
              <a:rPr lang="en-US" sz="2400" dirty="0"/>
              <a:t> cp utility copies the contents of SRC_PATH to the </a:t>
            </a:r>
            <a:r>
              <a:rPr lang="en-US" sz="2400" dirty="0" smtClean="0"/>
              <a:t>DEST_PATH</a:t>
            </a:r>
            <a:endParaRPr lang="en-US" sz="2400" dirty="0"/>
          </a:p>
          <a:p>
            <a:pPr marL="590498" lvl="1"/>
            <a:r>
              <a:rPr lang="en-IN" sz="2000" dirty="0"/>
              <a:t>Syntax: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[--help] SRC_PATH CONTAINER:DEST_PATH</a:t>
            </a:r>
          </a:p>
          <a:p>
            <a:pPr marL="590498" lvl="1"/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fedora-backup.tar node3:tmp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+"/>
            </a:pPr>
            <a:endParaRPr lang="en-US" sz="1600" dirty="0"/>
          </a:p>
          <a:p>
            <a:pPr lvl="1">
              <a:buFont typeface="Arial" panose="020B0604020202020204" pitchFamily="34" charset="0"/>
              <a:buChar char="+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Inspect &amp; </a:t>
            </a:r>
            <a:r>
              <a:rPr lang="en-US" b="1" dirty="0" err="1">
                <a:solidFill>
                  <a:schemeClr val="accent1"/>
                </a:solidFill>
              </a:rPr>
              <a:t>cp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9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1700" dirty="0"/>
              <a:t>Run a command in a running container. The command started using </a:t>
            </a:r>
            <a:r>
              <a:rPr lang="en-IN" sz="1700" dirty="0" err="1"/>
              <a:t>docker</a:t>
            </a:r>
            <a:r>
              <a:rPr lang="en-IN" sz="1700" dirty="0"/>
              <a:t> </a:t>
            </a:r>
            <a:r>
              <a:rPr lang="en-IN" sz="1700" b="1" dirty="0"/>
              <a:t>exec</a:t>
            </a:r>
            <a:r>
              <a:rPr lang="en-IN" sz="1700" dirty="0"/>
              <a:t> will only run while the container's primary process (PID 1) is running, and will not be restarted if the container is restarted.</a:t>
            </a:r>
          </a:p>
          <a:p>
            <a:r>
              <a:rPr lang="en-IN" sz="1700" dirty="0"/>
              <a:t>If the container is </a:t>
            </a:r>
            <a:r>
              <a:rPr lang="en-IN" sz="1700" b="1" dirty="0"/>
              <a:t>paused</a:t>
            </a:r>
            <a:r>
              <a:rPr lang="en-IN" sz="1700" dirty="0"/>
              <a:t>, then the </a:t>
            </a:r>
            <a:r>
              <a:rPr lang="en-IN" sz="1700" dirty="0" err="1"/>
              <a:t>docker</a:t>
            </a:r>
            <a:r>
              <a:rPr lang="en-IN" sz="1700" dirty="0"/>
              <a:t> exec command will wait until the container is </a:t>
            </a:r>
            <a:r>
              <a:rPr lang="en-IN" sz="1700" dirty="0" err="1"/>
              <a:t>unpaused</a:t>
            </a:r>
            <a:r>
              <a:rPr lang="en-IN" sz="1700" dirty="0"/>
              <a:t>, and then run.</a:t>
            </a:r>
            <a:endParaRPr lang="en-US" sz="1700" dirty="0"/>
          </a:p>
          <a:p>
            <a:pPr marL="590498" lvl="1">
              <a:spcBef>
                <a:spcPts val="1200"/>
              </a:spcBef>
            </a:pPr>
            <a:r>
              <a:rPr lang="en-IN" sz="1700" dirty="0"/>
              <a:t>Syntax: </a:t>
            </a:r>
            <a:r>
              <a:rPr lang="en-I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exec [OPTIONS] CONTAINER COMMAND [ARG...]</a:t>
            </a:r>
          </a:p>
          <a:p>
            <a:pPr marL="590498" lvl="1"/>
            <a:r>
              <a:rPr lang="en-I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fedora-backup.tar node3:tmp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1"/>
            <a:endParaRPr lang="en-US" sz="1700" dirty="0"/>
          </a:p>
          <a:p>
            <a:pPr lvl="1"/>
            <a:endParaRPr lang="en-US" sz="1900" dirty="0"/>
          </a:p>
          <a:p>
            <a:r>
              <a:rPr lang="en-US" sz="1700" b="1" dirty="0"/>
              <a:t>Inspect changes </a:t>
            </a:r>
            <a:r>
              <a:rPr lang="en-US" sz="1700" dirty="0"/>
              <a:t>on a container's filesystem. Inspect changes on a container's filesystem. You can use the full or shortened container ID or the container name set using </a:t>
            </a:r>
            <a:r>
              <a:rPr lang="en-US" sz="1700" dirty="0" err="1"/>
              <a:t>docker</a:t>
            </a:r>
            <a:r>
              <a:rPr lang="en-US" sz="1700" dirty="0"/>
              <a:t> run --name option</a:t>
            </a:r>
          </a:p>
          <a:p>
            <a:pPr marL="590498" lvl="1">
              <a:spcBef>
                <a:spcPts val="1200"/>
              </a:spcBef>
            </a:pPr>
            <a:r>
              <a:rPr lang="en-US" sz="1700" dirty="0"/>
              <a:t>Syntax: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diff [--help] CONTAINER</a:t>
            </a:r>
          </a:p>
          <a:p>
            <a:pPr marL="590498" lvl="1"/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diff node3</a:t>
            </a:r>
          </a:p>
          <a:p>
            <a:pPr lvl="1">
              <a:buFont typeface="Arial" panose="020B0604020202020204" pitchFamily="34" charset="0"/>
              <a:buChar char="+"/>
            </a:pPr>
            <a:endParaRPr lang="en-US" dirty="0"/>
          </a:p>
          <a:p>
            <a:pPr lvl="1">
              <a:buFont typeface="Arial" panose="020B0604020202020204" pitchFamily="34" charset="0"/>
              <a:buChar char="+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Exec &amp; Diff</a:t>
            </a:r>
          </a:p>
        </p:txBody>
      </p:sp>
    </p:spTree>
    <p:extLst>
      <p:ext uri="{BB962C8B-B14F-4D97-AF65-F5344CB8AC3E}">
        <p14:creationId xmlns:p14="http://schemas.microsoft.com/office/powerpoint/2010/main" xmlns="" val="42126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Show the </a:t>
            </a:r>
            <a:r>
              <a:rPr lang="en-US" sz="2400" b="1" dirty="0"/>
              <a:t>history</a:t>
            </a:r>
            <a:r>
              <a:rPr lang="en-US" sz="2400" dirty="0"/>
              <a:t> of when and how an image was created</a:t>
            </a:r>
          </a:p>
          <a:p>
            <a:pPr marL="590498" lvl="1"/>
            <a:r>
              <a:rPr lang="en-US" sz="2400" dirty="0"/>
              <a:t>Syntax: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history [OPTIONS] IMAGE</a:t>
            </a:r>
          </a:p>
          <a:p>
            <a:pPr marL="590498"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history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fedora</a:t>
            </a:r>
          </a:p>
          <a:p>
            <a:pPr marL="590498"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/>
              <a:t>Kill</a:t>
            </a:r>
            <a:r>
              <a:rPr lang="en-US" sz="2400" dirty="0" smtClean="0"/>
              <a:t> </a:t>
            </a:r>
            <a:r>
              <a:rPr lang="en-US" sz="2400" dirty="0"/>
              <a:t>a running container using SIGKILL or a specified signal. The main process inside each container specified will be sent SIGKILL, or any signal specified with option --signal</a:t>
            </a:r>
          </a:p>
          <a:p>
            <a:pPr marL="590498" lvl="1"/>
            <a:r>
              <a:rPr lang="en-US" sz="2400" dirty="0"/>
              <a:t>Syntax: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kill [OPTIONS] CONTAINER [CONTAINER...]</a:t>
            </a:r>
          </a:p>
          <a:p>
            <a:pPr marL="590498"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kill node3</a:t>
            </a:r>
          </a:p>
          <a:p>
            <a:pPr lvl="1">
              <a:buFont typeface="Arial" panose="020B0604020202020204" pitchFamily="34" charset="0"/>
              <a:buChar char="+"/>
            </a:pPr>
            <a:endParaRPr lang="en-US" sz="1600" dirty="0"/>
          </a:p>
          <a:p>
            <a:pPr lvl="1">
              <a:buFont typeface="Arial" panose="020B0604020202020204" pitchFamily="34" charset="0"/>
              <a:buChar char="+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History &amp; Kill</a:t>
            </a:r>
          </a:p>
        </p:txBody>
      </p:sp>
    </p:spTree>
    <p:extLst>
      <p:ext uri="{BB962C8B-B14F-4D97-AF65-F5344CB8AC3E}">
        <p14:creationId xmlns:p14="http://schemas.microsoft.com/office/powerpoint/2010/main" xmlns="" val="20075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600" dirty="0" smtClean="0"/>
              <a:t>In Docker Cloud you can </a:t>
            </a:r>
            <a:r>
              <a:rPr lang="en-US" sz="2600" b="1" dirty="0" smtClean="0"/>
              <a:t>publish</a:t>
            </a:r>
            <a:r>
              <a:rPr lang="en-US" sz="2600" dirty="0" smtClean="0"/>
              <a:t> or </a:t>
            </a:r>
            <a:r>
              <a:rPr lang="en-US" sz="2600" b="1" dirty="0" smtClean="0"/>
              <a:t>expose</a:t>
            </a:r>
            <a:r>
              <a:rPr lang="en-US" sz="2600" dirty="0" smtClean="0"/>
              <a:t> ports in services and </a:t>
            </a:r>
            <a:r>
              <a:rPr lang="en-US" sz="2600" dirty="0" smtClean="0"/>
              <a:t>containers</a:t>
            </a:r>
          </a:p>
          <a:p>
            <a:pPr lvl="1">
              <a:lnSpc>
                <a:spcPct val="170000"/>
              </a:lnSpc>
            </a:pPr>
            <a:r>
              <a:rPr lang="en-US" sz="2600" b="1" dirty="0" smtClean="0"/>
              <a:t>Exposed ports</a:t>
            </a:r>
            <a:r>
              <a:rPr lang="en-US" sz="2600" dirty="0" smtClean="0"/>
              <a:t> are ports that a container or service is using either to provide a service, or listen on. By default, exposed ports in Docker Cloud are only privately accessible. </a:t>
            </a:r>
            <a:endParaRPr lang="en-US" sz="2600" dirty="0" smtClean="0"/>
          </a:p>
          <a:p>
            <a:pPr lvl="1">
              <a:lnSpc>
                <a:spcPct val="170000"/>
              </a:lnSpc>
            </a:pPr>
            <a:r>
              <a:rPr lang="en-US" sz="2600" i="1" dirty="0" smtClean="0"/>
              <a:t>Exposed ports</a:t>
            </a:r>
            <a:r>
              <a:rPr lang="en-US" sz="2600" dirty="0" smtClean="0"/>
              <a:t> </a:t>
            </a:r>
            <a:r>
              <a:rPr lang="en-US" sz="2600" b="1" dirty="0" smtClean="0"/>
              <a:t>cannot</a:t>
            </a:r>
            <a:r>
              <a:rPr lang="en-US" sz="2600" dirty="0" smtClean="0"/>
              <a:t> be accessed publicly over the internet</a:t>
            </a:r>
            <a:r>
              <a:rPr lang="en-US" sz="2600" dirty="0" smtClean="0"/>
              <a:t>.</a:t>
            </a:r>
          </a:p>
          <a:p>
            <a:pPr lvl="1">
              <a:lnSpc>
                <a:spcPct val="170000"/>
              </a:lnSpc>
            </a:pPr>
            <a:endParaRPr lang="en-US" sz="2600" dirty="0" smtClean="0"/>
          </a:p>
          <a:p>
            <a:pPr lvl="1">
              <a:lnSpc>
                <a:spcPct val="170000"/>
              </a:lnSpc>
            </a:pPr>
            <a:r>
              <a:rPr lang="en-US" sz="2600" b="1" dirty="0" smtClean="0"/>
              <a:t>Published ports</a:t>
            </a:r>
            <a:r>
              <a:rPr lang="en-US" sz="2600" dirty="0" smtClean="0"/>
              <a:t> are exposed ports that are accessible publicly over the internet. Published ports are published to the public-facing network interface in which the container is running on the node (host).</a:t>
            </a:r>
          </a:p>
          <a:p>
            <a:pPr lvl="1">
              <a:lnSpc>
                <a:spcPct val="170000"/>
              </a:lnSpc>
            </a:pPr>
            <a:r>
              <a:rPr lang="en-US" sz="2600" i="1" dirty="0" smtClean="0"/>
              <a:t>Published ports</a:t>
            </a:r>
            <a:r>
              <a:rPr lang="en-US" sz="2600" dirty="0" smtClean="0"/>
              <a:t> </a:t>
            </a:r>
            <a:r>
              <a:rPr lang="en-US" sz="2600" b="1" dirty="0" smtClean="0"/>
              <a:t>can</a:t>
            </a:r>
            <a:r>
              <a:rPr lang="en-US" sz="2600" dirty="0" smtClean="0"/>
              <a:t> be accessed publicly over the internet</a:t>
            </a:r>
            <a:r>
              <a:rPr lang="en-US" sz="2600" dirty="0" smtClean="0"/>
              <a:t>.</a:t>
            </a:r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Controlling</a:t>
            </a:r>
            <a:r>
              <a:rPr lang="fr-FR" dirty="0" smtClean="0"/>
              <a:t> Port </a:t>
            </a:r>
            <a:r>
              <a:rPr lang="fr-FR" dirty="0" err="1" smtClean="0"/>
              <a:t>Exposure</a:t>
            </a:r>
            <a:r>
              <a:rPr lang="fr-FR" dirty="0" smtClean="0"/>
              <a:t> on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 a Service with an exposed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the image that you are using for your service already exposes any ports, these appear in Docker Cloud in the </a:t>
            </a:r>
            <a:r>
              <a:rPr lang="en-US" sz="2400" b="1" dirty="0" smtClean="0"/>
              <a:t>Launch new service</a:t>
            </a:r>
            <a:r>
              <a:rPr lang="en-US" sz="2400" dirty="0" smtClean="0"/>
              <a:t> wizard.</a:t>
            </a:r>
            <a:endParaRPr lang="en-US" sz="2400" dirty="0"/>
          </a:p>
        </p:txBody>
      </p:sp>
      <p:pic>
        <p:nvPicPr>
          <p:cNvPr id="1026" name="Picture 2" descr="https://docs.docker.com/docker-cloud/apps/images/exposing-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0"/>
            <a:ext cx="7419975" cy="2781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 a Service with a published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the image that you are using for your service already exposes any ports, these appear in Docker Cloud in the </a:t>
            </a:r>
            <a:r>
              <a:rPr lang="en-US" sz="2400" b="1" dirty="0" smtClean="0"/>
              <a:t>Launch new service</a:t>
            </a:r>
            <a:r>
              <a:rPr lang="en-US" sz="2400" dirty="0" smtClean="0"/>
              <a:t> wizard. You can choose to publish and map them from the wizard.</a:t>
            </a:r>
            <a:endParaRPr lang="en-US" sz="2400" dirty="0"/>
          </a:p>
        </p:txBody>
      </p:sp>
      <p:pic>
        <p:nvPicPr>
          <p:cNvPr id="41986" name="Picture 2" descr="https://docs.docker.com/docker-cloud/apps/images/publishing-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429000"/>
            <a:ext cx="7086600" cy="2647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which ports a service has </a:t>
            </a:r>
            <a:r>
              <a:rPr lang="en-US" dirty="0" smtClean="0"/>
              <a:t>published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 </a:t>
            </a:r>
            <a:r>
              <a:rPr lang="en-US" sz="2400" b="1" dirty="0" smtClean="0"/>
              <a:t>Endpoints</a:t>
            </a:r>
            <a:r>
              <a:rPr lang="en-US" sz="2400" dirty="0" smtClean="0"/>
              <a:t> section in the Service view lists the published ports for a service</a:t>
            </a:r>
            <a:r>
              <a:rPr lang="en-US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The </a:t>
            </a:r>
            <a:r>
              <a:rPr lang="en-US" sz="2400" b="1" dirty="0" smtClean="0"/>
              <a:t>Service endpoints</a:t>
            </a:r>
            <a:r>
              <a:rPr lang="en-US" sz="2400" dirty="0" smtClean="0"/>
              <a:t> list shows the endpoints that automatically round-robin route to the containers in a service.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The </a:t>
            </a:r>
            <a:r>
              <a:rPr lang="en-US" sz="2400" b="1" dirty="0" smtClean="0"/>
              <a:t>Container endpoints</a:t>
            </a:r>
            <a:r>
              <a:rPr lang="en-US" sz="2400" dirty="0" smtClean="0"/>
              <a:t> list shows the endpoints for each individual container. Click the blue “link” icon to open the endpoint URL in a new tab</a:t>
            </a:r>
            <a:r>
              <a:rPr lang="en-US" sz="2400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which ports a service has </a:t>
            </a:r>
            <a:r>
              <a:rPr lang="en-US" dirty="0" smtClean="0"/>
              <a:t>published</a:t>
            </a:r>
            <a:endParaRPr lang="en-US" dirty="0"/>
          </a:p>
        </p:txBody>
      </p:sp>
      <p:pic>
        <p:nvPicPr>
          <p:cNvPr id="43010" name="Picture 2" descr="https://docs.docker.com/docker-cloud/apps/images/ports-publish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="" xmlns:a16="http://schemas.microsoft.com/office/drawing/2014/main" id="{26F2FC41-DDB3-470E-9345-2B57C76D0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0829591"/>
              </p:ext>
            </p:extLst>
          </p:nvPr>
        </p:nvGraphicFramePr>
        <p:xfrm>
          <a:off x="457202" y="1481138"/>
          <a:ext cx="8229763" cy="4033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29">
                  <a:extLst>
                    <a:ext uri="{9D8B030D-6E8A-4147-A177-3AD203B41FA5}">
                      <a16:colId xmlns="" xmlns:a16="http://schemas.microsoft.com/office/drawing/2014/main" val="3640080937"/>
                    </a:ext>
                  </a:extLst>
                </a:gridCol>
                <a:gridCol w="1817130">
                  <a:extLst>
                    <a:ext uri="{9D8B030D-6E8A-4147-A177-3AD203B41FA5}">
                      <a16:colId xmlns="" xmlns:a16="http://schemas.microsoft.com/office/drawing/2014/main" val="3662604947"/>
                    </a:ext>
                  </a:extLst>
                </a:gridCol>
                <a:gridCol w="4652604">
                  <a:extLst>
                    <a:ext uri="{9D8B030D-6E8A-4147-A177-3AD203B41FA5}">
                      <a16:colId xmlns="" xmlns:a16="http://schemas.microsoft.com/office/drawing/2014/main" val="420118619"/>
                    </a:ext>
                  </a:extLst>
                </a:gridCol>
              </a:tblGrid>
              <a:tr h="57904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96405" marR="96405" marT="60960" marB="60960"/>
                </a:tc>
                <a:extLst>
                  <a:ext uri="{0D108BD9-81ED-4DB2-BD59-A6C34878D82A}">
                    <a16:rowId xmlns="" xmlns:a16="http://schemas.microsoft.com/office/drawing/2014/main" val="363154128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Conception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IN" alt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IN" alt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 Image from a Dockerfile </a:t>
                      </a:r>
                      <a:endParaRPr 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405" marR="96405" marT="60960" marB="60960"/>
                </a:tc>
                <a:extLst>
                  <a:ext uri="{0D108BD9-81ED-4DB2-BD59-A6C34878D82A}">
                    <a16:rowId xmlns="" xmlns:a16="http://schemas.microsoft.com/office/drawing/2014/main" val="352271796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IN" alt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(create + start) a container </a:t>
                      </a:r>
                      <a:endParaRPr 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405" marR="96405" marT="60960" marB="60960"/>
                </a:tc>
                <a:extLst>
                  <a:ext uri="{0D108BD9-81ED-4DB2-BD59-A6C34878D82A}">
                    <a16:rowId xmlns="" xmlns:a16="http://schemas.microsoft.com/office/drawing/2014/main" val="74430019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Reproduction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</a:p>
                    <a:p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(persist) a container to a new image  </a:t>
                      </a:r>
                    </a:p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a new container from an image </a:t>
                      </a:r>
                    </a:p>
                  </a:txBody>
                  <a:tcPr marL="96405" marR="96405" marT="60960" marB="60960"/>
                </a:tc>
                <a:extLst>
                  <a:ext uri="{0D108BD9-81ED-4DB2-BD59-A6C34878D82A}">
                    <a16:rowId xmlns="" xmlns:a16="http://schemas.microsoft.com/office/drawing/2014/main" val="196187367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Sleep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kill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Kill a running container</a:t>
                      </a:r>
                    </a:p>
                  </a:txBody>
                  <a:tcPr marL="96405" marR="96405" marT="60960" marB="60960"/>
                </a:tc>
                <a:extLst>
                  <a:ext uri="{0D108BD9-81ED-4DB2-BD59-A6C34878D82A}">
                    <a16:rowId xmlns="" xmlns:a16="http://schemas.microsoft.com/office/drawing/2014/main" val="361155351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Wake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a stopped container</a:t>
                      </a:r>
                    </a:p>
                  </a:txBody>
                  <a:tcPr marL="96405" marR="96405" marT="60960" marB="60960"/>
                </a:tc>
                <a:extLst>
                  <a:ext uri="{0D108BD9-81ED-4DB2-BD59-A6C34878D82A}">
                    <a16:rowId xmlns="" xmlns:a16="http://schemas.microsoft.com/office/drawing/2014/main" val="415555712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</a:t>
                      </a:r>
                      <a:endParaRPr lang="en-US" sz="2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a stopped container</a:t>
                      </a:r>
                    </a:p>
                  </a:txBody>
                  <a:tcPr marL="96405" marR="96405" marT="60960" marB="60960"/>
                </a:tc>
                <a:extLst>
                  <a:ext uri="{0D108BD9-81ED-4DB2-BD59-A6C34878D82A}">
                    <a16:rowId xmlns="" xmlns:a16="http://schemas.microsoft.com/office/drawing/2014/main" val="264386747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Extinction</a:t>
                      </a: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rmi</a:t>
                      </a:r>
                      <a:endParaRPr lang="en-US" sz="2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405" marR="96405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a container image</a:t>
                      </a:r>
                    </a:p>
                  </a:txBody>
                  <a:tcPr marL="96405" marR="96405" marT="60960" marB="60960"/>
                </a:tc>
                <a:extLst>
                  <a:ext uri="{0D108BD9-81ED-4DB2-BD59-A6C34878D82A}">
                    <a16:rowId xmlns="" xmlns:a16="http://schemas.microsoft.com/office/drawing/2014/main" val="118529821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Docker Container Lifecycle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0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</a:t>
            </a:r>
            <a:r>
              <a:rPr lang="en-US" dirty="0" smtClean="0"/>
              <a:t>our Docker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Create </a:t>
            </a:r>
            <a:r>
              <a:rPr lang="en-US" sz="2400" dirty="0" smtClean="0"/>
              <a:t>a Docker container</a:t>
            </a:r>
            <a:r>
              <a:rPr lang="en-US" sz="2400" dirty="0" smtClean="0"/>
              <a:t>, is </a:t>
            </a:r>
            <a:r>
              <a:rPr lang="en-US" sz="2400" dirty="0" smtClean="0"/>
              <a:t>assigned a universally unique identifier (UUID</a:t>
            </a:r>
            <a:r>
              <a:rPr lang="en-US" sz="24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These </a:t>
            </a:r>
            <a:r>
              <a:rPr lang="en-US" sz="2400" dirty="0" smtClean="0"/>
              <a:t>are essential to avoid naming conflicts and promote automation without human intervention.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They </a:t>
            </a:r>
            <a:r>
              <a:rPr lang="en-US" sz="2400" dirty="0" smtClean="0"/>
              <a:t>effectively identify containers to the host and network.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1. </a:t>
            </a:r>
            <a:r>
              <a:rPr lang="en-US" sz="2800" b="1" dirty="0" smtClean="0"/>
              <a:t>Name the container when you run </a:t>
            </a:r>
            <a:r>
              <a:rPr lang="en-US" sz="2800" b="1" dirty="0" smtClean="0"/>
              <a:t>it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run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--name=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meaningful_name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For example, if we ran a container based on the </a:t>
            </a:r>
            <a:r>
              <a:rPr lang="en-US" sz="2400" b="1" dirty="0" err="1" smtClean="0"/>
              <a:t>nginx</a:t>
            </a:r>
            <a:r>
              <a:rPr lang="en-US" sz="2400" b="1" dirty="0" smtClean="0"/>
              <a:t> base image </a:t>
            </a:r>
            <a:r>
              <a:rPr lang="en-US" sz="2400" dirty="0" smtClean="0"/>
              <a:t>and started it like this: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run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--name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nginx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nginx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</a:t>
            </a:r>
            <a:r>
              <a:rPr lang="en-US" dirty="0" smtClean="0"/>
              <a:t>our Docker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2. </a:t>
            </a:r>
            <a:r>
              <a:rPr lang="en-US" sz="2400" b="1" dirty="0" smtClean="0"/>
              <a:t>Assign a hostname to the </a:t>
            </a:r>
            <a:r>
              <a:rPr lang="en-US" sz="2400" b="1" dirty="0" smtClean="0"/>
              <a:t>container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run --hostname=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OR 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run -h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</a:t>
            </a:r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While </a:t>
            </a:r>
            <a:r>
              <a:rPr lang="en-US" sz="2400" b="1" dirty="0" smtClean="0"/>
              <a:t>--name</a:t>
            </a:r>
            <a:r>
              <a:rPr lang="en-US" sz="2400" dirty="0" smtClean="0"/>
              <a:t> and </a:t>
            </a:r>
            <a:r>
              <a:rPr lang="en-US" sz="2400" b="1" dirty="0" smtClean="0"/>
              <a:t>--hostname</a:t>
            </a:r>
            <a:r>
              <a:rPr lang="en-US" sz="2400" dirty="0" smtClean="0"/>
              <a:t> are both useful </a:t>
            </a:r>
            <a:r>
              <a:rPr lang="en-US" sz="2400" dirty="0" smtClean="0"/>
              <a:t>for Identification </a:t>
            </a:r>
            <a:r>
              <a:rPr lang="en-US" sz="2400" dirty="0" smtClean="0"/>
              <a:t>of </a:t>
            </a:r>
            <a:r>
              <a:rPr lang="en-US" sz="2400" dirty="0" smtClean="0"/>
              <a:t>containers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3</a:t>
            </a:r>
            <a:r>
              <a:rPr lang="en-US" sz="2400" dirty="0" smtClean="0"/>
              <a:t>. </a:t>
            </a:r>
            <a:r>
              <a:rPr lang="en-US" sz="2400" b="1" dirty="0" smtClean="0"/>
              <a:t>Automatically delete containers when they exit</a:t>
            </a:r>
            <a:endParaRPr lang="en-US" b="1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run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Get </a:t>
            </a:r>
            <a:r>
              <a:rPr lang="en-US" sz="2400" dirty="0" smtClean="0"/>
              <a:t>real </a:t>
            </a:r>
            <a:r>
              <a:rPr lang="en-US" sz="2400" dirty="0" smtClean="0"/>
              <a:t>time events from the </a:t>
            </a:r>
            <a:r>
              <a:rPr lang="en-US" sz="2400" dirty="0" smtClean="0"/>
              <a:t>server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events [OPTIONS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400" dirty="0" smtClean="0"/>
              <a:t>Use 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events</a:t>
            </a:r>
            <a:r>
              <a:rPr lang="en-US" sz="2400" dirty="0" smtClean="0"/>
              <a:t> to get real-time events from the server. These events differ per </a:t>
            </a:r>
            <a:r>
              <a:rPr lang="en-US" sz="2400" dirty="0" smtClean="0"/>
              <a:t>Docker </a:t>
            </a:r>
            <a:r>
              <a:rPr lang="en-US" sz="2400" dirty="0" smtClean="0"/>
              <a:t>object type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lvl="1"/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505200"/>
          <a:ext cx="6248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364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 Types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PLUGINS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SECRETS</a:t>
                      </a:r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CONFIGS</a:t>
                      </a:r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DAEMONS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00201"/>
          <a:ext cx="7772400" cy="472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6299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 Types - CONTAINERS</a:t>
                      </a:r>
                      <a:endParaRPr lang="en-US" sz="2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 smtClean="0"/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exec_create</a:t>
                      </a: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oom</a:t>
                      </a: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exec_detach</a:t>
                      </a: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exec_start</a:t>
                      </a: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unpause</a:t>
                      </a: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health_status</a:t>
                      </a: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00201"/>
          <a:ext cx="3886200" cy="472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6299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 Types -</a:t>
                      </a:r>
                      <a:r>
                        <a:rPr lang="en-US" sz="2800" baseline="0" dirty="0" smtClean="0"/>
                        <a:t> IMAGES</a:t>
                      </a:r>
                      <a:endParaRPr lang="en-US" sz="2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cap="all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untag</a:t>
                      </a: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241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cap="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00201"/>
          <a:ext cx="4038600" cy="472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8858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 Types -</a:t>
                      </a:r>
                      <a:r>
                        <a:rPr lang="en-US" sz="2800" baseline="0" dirty="0" smtClean="0"/>
                        <a:t> PLUGINS</a:t>
                      </a:r>
                      <a:endParaRPr lang="en-US" sz="2800" b="1" dirty="0" smtClean="0"/>
                    </a:p>
                  </a:txBody>
                  <a:tcPr/>
                </a:tc>
              </a:tr>
              <a:tr h="959643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enable</a:t>
                      </a:r>
                    </a:p>
                  </a:txBody>
                  <a:tcPr/>
                </a:tc>
              </a:tr>
              <a:tr h="9596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disable</a:t>
                      </a:r>
                    </a:p>
                  </a:txBody>
                  <a:tcPr/>
                </a:tc>
              </a:tr>
              <a:tr h="9596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install</a:t>
                      </a:r>
                    </a:p>
                  </a:txBody>
                  <a:tcPr/>
                </a:tc>
              </a:tr>
              <a:tr h="9596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remove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00202"/>
          <a:ext cx="3733800" cy="426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Object Types -</a:t>
                      </a:r>
                      <a:r>
                        <a:rPr lang="en-US" sz="2400" baseline="0" dirty="0" smtClean="0"/>
                        <a:t> VOLUMES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866774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create</a:t>
                      </a:r>
                    </a:p>
                  </a:txBody>
                  <a:tcPr/>
                </a:tc>
              </a:tr>
              <a:tr h="866774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destroy</a:t>
                      </a:r>
                    </a:p>
                  </a:txBody>
                  <a:tcPr/>
                </a:tc>
              </a:tr>
              <a:tr h="866774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mount</a:t>
                      </a:r>
                    </a:p>
                  </a:txBody>
                  <a:tcPr/>
                </a:tc>
              </a:tr>
              <a:tr h="866774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err="1" smtClean="0"/>
                        <a:t>unmount</a:t>
                      </a:r>
                      <a:endParaRPr lang="en-US" sz="2000" cap="all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00199"/>
          <a:ext cx="4038600" cy="419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653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Object Types -</a:t>
                      </a:r>
                      <a:r>
                        <a:rPr lang="en-US" sz="2400" baseline="0" dirty="0" smtClean="0"/>
                        <a:t> NETWORK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create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connect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destroy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disconnect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remove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00202"/>
          <a:ext cx="3733800" cy="166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Object Types -</a:t>
                      </a:r>
                      <a:r>
                        <a:rPr lang="en-US" sz="2400" baseline="0" dirty="0" smtClean="0"/>
                        <a:t> DAEMONS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866774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RELOAD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00199"/>
          <a:ext cx="4038600" cy="27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653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Object Types -</a:t>
                      </a:r>
                      <a:r>
                        <a:rPr lang="en-US" sz="2400" baseline="0" dirty="0" smtClean="0"/>
                        <a:t> SERVICES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create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REMOVE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UPDATE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3505200"/>
          <a:ext cx="3810000" cy="27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653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Object Types -</a:t>
                      </a:r>
                      <a:r>
                        <a:rPr lang="en-US" sz="2400" baseline="0" dirty="0" smtClean="0"/>
                        <a:t> NODES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create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REMOVE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UPDATE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Events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00199"/>
          <a:ext cx="4038600" cy="27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653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Object Types -</a:t>
                      </a:r>
                      <a:r>
                        <a:rPr lang="en-US" sz="2400" baseline="0" dirty="0" smtClean="0"/>
                        <a:t> CONFIGS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create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REMOVE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UPDATE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600200"/>
          <a:ext cx="3810000" cy="27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653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Object Types -</a:t>
                      </a:r>
                      <a:r>
                        <a:rPr lang="en-US" sz="2400" baseline="0" dirty="0" smtClean="0"/>
                        <a:t> SECRETS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lvl="1" algn="ctr"/>
                      <a:r>
                        <a:rPr lang="en-US" sz="2000" cap="all" dirty="0" smtClean="0"/>
                        <a:t>create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REMOVE</a:t>
                      </a:r>
                    </a:p>
                  </a:txBody>
                  <a:tcPr/>
                </a:tc>
              </a:tr>
              <a:tr h="708143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all" dirty="0" smtClean="0"/>
                        <a:t>UPDATE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Docker tags?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Docker tags convey useful information about a specific image version/variant.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They </a:t>
            </a:r>
            <a:r>
              <a:rPr lang="en-US" sz="2400" dirty="0" smtClean="0"/>
              <a:t>are aliases to the ID of your image which often look like this: f1477ec11d12.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It’s </a:t>
            </a:r>
            <a:r>
              <a:rPr lang="en-US" sz="2400" dirty="0" smtClean="0"/>
              <a:t>just a way of referring to your image.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 smtClean="0"/>
              <a:t>good analogy is how </a:t>
            </a:r>
            <a:r>
              <a:rPr lang="en-US" sz="2400" dirty="0" err="1" smtClean="0"/>
              <a:t>Git</a:t>
            </a:r>
            <a:r>
              <a:rPr lang="en-US" sz="2400" dirty="0" smtClean="0"/>
              <a:t> tags refer to a particular commit in your history.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Taking Control of Our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b="1" dirty="0" smtClean="0"/>
              <a:t>When building an image, we use the following command</a:t>
            </a:r>
            <a:r>
              <a:rPr lang="en-US" sz="2800" b="1" dirty="0" smtClean="0"/>
              <a:t>:</a:t>
            </a:r>
          </a:p>
          <a:p>
            <a:pPr lvl="1">
              <a:lnSpc>
                <a:spcPct val="17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build -t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username/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image_name:tag_name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2800" b="1" dirty="0" smtClean="0"/>
              <a:t>Explicitly tagging an image through the tag command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tag </a:t>
            </a:r>
            <a:r>
              <a:rPr lang="en-US" dirty="0" smtClean="0"/>
              <a:t>SOURCE_IMAGE</a:t>
            </a:r>
            <a:r>
              <a:rPr lang="en-US" dirty="0" smtClean="0"/>
              <a:t>[:TAG] TARGET_IMAGE[:TAG</a:t>
            </a:r>
            <a:r>
              <a:rPr lang="en-US" dirty="0" smtClean="0"/>
              <a:t>]</a:t>
            </a:r>
          </a:p>
          <a:p>
            <a:pPr>
              <a:lnSpc>
                <a:spcPct val="170000"/>
              </a:lnSpc>
            </a:pPr>
            <a:r>
              <a:rPr lang="en-US" sz="2800" b="1" dirty="0" smtClean="0"/>
              <a:t>Tag an image referenced by ID</a:t>
            </a:r>
          </a:p>
          <a:p>
            <a:pPr lvl="1">
              <a:lnSpc>
                <a:spcPct val="17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tag 0e5574283393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fedora/httpd:version1.0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2" y="1190848"/>
            <a:ext cx="8444754" cy="51886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Docker Container </a:t>
            </a:r>
            <a:r>
              <a:rPr lang="en-US" altLang="en-US" dirty="0" smtClean="0"/>
              <a:t>Lifecycle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26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Taking Control of Our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Tag an image referenced by Name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docker</a:t>
            </a:r>
            <a:r>
              <a:rPr lang="en-US" sz="2400" dirty="0" smtClean="0"/>
              <a:t> tag </a:t>
            </a:r>
            <a:r>
              <a:rPr lang="en-US" sz="2400" dirty="0" err="1" smtClean="0"/>
              <a:t>httpd</a:t>
            </a:r>
            <a:r>
              <a:rPr lang="en-US" sz="2400" dirty="0" smtClean="0"/>
              <a:t> fedora/httpd:version1.0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Tag an image referenced by Name and </a:t>
            </a:r>
            <a:r>
              <a:rPr lang="en-US" sz="2800" b="1" dirty="0" smtClean="0"/>
              <a:t>Tag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docker</a:t>
            </a:r>
            <a:r>
              <a:rPr lang="en-US" sz="2400" dirty="0" smtClean="0"/>
              <a:t> tag </a:t>
            </a:r>
            <a:r>
              <a:rPr lang="en-US" sz="2400" dirty="0" err="1" smtClean="0"/>
              <a:t>httpd:test</a:t>
            </a:r>
            <a:r>
              <a:rPr lang="en-US" sz="2400" dirty="0" smtClean="0"/>
              <a:t> fedora/httpd:version1.0.test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Tag an image for a private </a:t>
            </a:r>
            <a:r>
              <a:rPr lang="en-US" sz="2800" b="1" dirty="0" smtClean="0"/>
              <a:t>repository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smtClean="0"/>
              <a:t>tag 0e5574283393 </a:t>
            </a:r>
            <a:r>
              <a:rPr lang="en-US" sz="2400" dirty="0" smtClean="0"/>
              <a:t>myregistryhost:5000/fedora/httpd:version1.0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&amp; Pulling </a:t>
            </a:r>
            <a:r>
              <a:rPr lang="en-US" dirty="0" smtClean="0"/>
              <a:t>to Docker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Understanding where images come from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Pulling a Docker image from Docker Hub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Pushing a Docker image to Docker Hub</a:t>
            </a:r>
          </a:p>
          <a:p>
            <a:pPr>
              <a:lnSpc>
                <a:spcPct val="150000"/>
              </a:lnSpc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&amp; Pulling </a:t>
            </a:r>
            <a:r>
              <a:rPr lang="en-US" dirty="0" smtClean="0"/>
              <a:t>to Docker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Getting an </a:t>
            </a:r>
            <a:r>
              <a:rPr lang="en-US" sz="2400" b="1" dirty="0" smtClean="0"/>
              <a:t>image </a:t>
            </a:r>
            <a:r>
              <a:rPr lang="en-US" sz="2400" b="1" dirty="0" smtClean="0"/>
              <a:t>from Docker </a:t>
            </a:r>
            <a:r>
              <a:rPr lang="en-US" sz="2400" b="1" dirty="0" smtClean="0"/>
              <a:t>Hub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Docker Hub is the place where open Docker images are stored. When we ran our first image by typing</a:t>
            </a:r>
          </a:p>
          <a:p>
            <a:pPr lvl="2"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-p 8787:8787 rocker/verse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Pull image from </a:t>
            </a:r>
            <a:r>
              <a:rPr lang="en-US" sz="2200" dirty="0" err="1" smtClean="0"/>
              <a:t>docker</a:t>
            </a:r>
            <a:r>
              <a:rPr lang="en-US" sz="2200" dirty="0" smtClean="0"/>
              <a:t> Hub</a:t>
            </a:r>
            <a:endParaRPr lang="en-US" sz="2200" dirty="0" smtClean="0"/>
          </a:p>
          <a:p>
            <a:pPr lvl="2"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pull rocker/verse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&amp; Pulling </a:t>
            </a:r>
            <a:r>
              <a:rPr lang="en-US" dirty="0" smtClean="0"/>
              <a:t>to Docker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/>
              <a:t>Getting an </a:t>
            </a:r>
            <a:r>
              <a:rPr lang="en-US" sz="2200" b="1" dirty="0" smtClean="0"/>
              <a:t>image to Docker Hub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Log in on </a:t>
            </a:r>
            <a:r>
              <a:rPr lang="en-US" sz="2200" dirty="0" smtClean="0">
                <a:hlinkClick r:id="rId2"/>
              </a:rPr>
              <a:t>https://hub.docker.com/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Click on </a:t>
            </a:r>
            <a:r>
              <a:rPr lang="en-US" sz="2200" i="1" dirty="0" smtClean="0"/>
              <a:t>Create Repository</a:t>
            </a:r>
            <a:r>
              <a:rPr lang="en-US" sz="2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Choose a name (e.g. </a:t>
            </a:r>
            <a:r>
              <a:rPr lang="en-US" sz="2200" dirty="0" err="1" smtClean="0"/>
              <a:t>verse_gapminder</a:t>
            </a:r>
            <a:r>
              <a:rPr lang="en-US" sz="2200" dirty="0" smtClean="0"/>
              <a:t>) and a description for your repository and click </a:t>
            </a:r>
            <a:r>
              <a:rPr lang="en-US" sz="2200" i="1" dirty="0" smtClean="0"/>
              <a:t>Create</a:t>
            </a:r>
            <a:r>
              <a:rPr lang="en-US" sz="2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Log into the Docker Hub from the command line</a:t>
            </a:r>
          </a:p>
          <a:p>
            <a:pPr lvl="2"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login --username=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yourhubusername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email=youremail@company.com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&amp; Pulling </a:t>
            </a:r>
            <a:r>
              <a:rPr lang="en-US" dirty="0" smtClean="0"/>
              <a:t>to Docker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Check the image ID </a:t>
            </a:r>
            <a:r>
              <a:rPr lang="en-US" sz="2400" dirty="0" smtClean="0"/>
              <a:t>using</a:t>
            </a:r>
          </a:p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images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tag your </a:t>
            </a:r>
            <a:r>
              <a:rPr lang="en-US" sz="2400" dirty="0" smtClean="0"/>
              <a:t>image</a:t>
            </a:r>
          </a:p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tag bb38976d03cf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yourhubusername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verse_gapminder:firsttry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Push your image to the repository </a:t>
            </a:r>
            <a:r>
              <a:rPr lang="en-US" sz="2400" dirty="0" smtClean="0"/>
              <a:t>you created</a:t>
            </a:r>
          </a:p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push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yourhubusername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verse_gapminder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2800" dirty="0"/>
              <a:t> and 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800" dirty="0"/>
              <a:t> a Container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2800" dirty="0"/>
              <a:t> 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stop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restart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pause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unpause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daemonized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rename</a:t>
            </a:r>
            <a:r>
              <a:rPr lang="en-US" sz="2800" dirty="0"/>
              <a:t> a container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pull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800" dirty="0"/>
              <a:t> an image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Getting Started with Docker</a:t>
            </a:r>
          </a:p>
        </p:txBody>
      </p:sp>
    </p:spTree>
    <p:extLst>
      <p:ext uri="{BB962C8B-B14F-4D97-AF65-F5344CB8AC3E}">
        <p14:creationId xmlns:p14="http://schemas.microsoft.com/office/powerpoint/2010/main" xmlns="" val="12698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IN" sz="2800" dirty="0"/>
              <a:t> and </a:t>
            </a: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IN" sz="2800" dirty="0"/>
              <a:t> and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IN" sz="2800" dirty="0"/>
              <a:t> an image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IN" sz="2800" dirty="0"/>
              <a:t> and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800" dirty="0"/>
              <a:t> a container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en-IN" sz="2800" dirty="0"/>
              <a:t> ,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IN" sz="2800" dirty="0"/>
              <a:t> and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IN" sz="2800" dirty="0"/>
              <a:t>,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en-IN" sz="2800" dirty="0"/>
              <a:t> and </a:t>
            </a: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IN" sz="2800" dirty="0"/>
              <a:t>,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IN" sz="2800" dirty="0"/>
              <a:t>,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IN" sz="2800" dirty="0"/>
              <a:t> and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Getting Started with Docker 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5876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Creates a new </a:t>
            </a:r>
            <a:r>
              <a:rPr lang="en-US" sz="2400" dirty="0" smtClean="0"/>
              <a:t>container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Syntax: docker create [OPTIONS] IMAGE [COMMAND] [ARG...]</a:t>
            </a:r>
          </a:p>
          <a:p>
            <a:pPr marL="590498" lvl="1"/>
            <a:r>
              <a:rPr lang="en-US" sz="2000" dirty="0"/>
              <a:t>-t: </a:t>
            </a:r>
            <a:r>
              <a:rPr lang="en-US" sz="2000" dirty="0" err="1"/>
              <a:t>tty</a:t>
            </a:r>
            <a:r>
              <a:rPr lang="en-US" sz="2000" dirty="0"/>
              <a:t> </a:t>
            </a:r>
          </a:p>
          <a:p>
            <a:pPr marL="590498" lvl="1"/>
            <a:r>
              <a:rPr lang="en-US" sz="2000" dirty="0"/>
              <a:t>-</a:t>
            </a:r>
            <a:r>
              <a:rPr lang="en-US" sz="2000" dirty="0" err="1"/>
              <a:t>i</a:t>
            </a:r>
            <a:r>
              <a:rPr lang="en-US" sz="2000" dirty="0"/>
              <a:t>: interactive</a:t>
            </a:r>
          </a:p>
          <a:p>
            <a:pPr marL="590498" lvl="1"/>
            <a:endParaRPr lang="en-US" sz="2400" dirty="0"/>
          </a:p>
          <a:p>
            <a:pPr marL="590498"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node1 -t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centos /bin/bash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8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Docker runs processes in isolated containers. A container is a process which runs on a host. The host may be local or remote.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basic docker run command takes this form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[OPTIONS] IMAGE[:TAG|@DIGEST] [COMMAND] [ARG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….]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/>
              <a:t>The docker run command must specify an IMAGE to derive the container from</a:t>
            </a:r>
          </a:p>
          <a:p>
            <a:pPr marL="590498" lvl="1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image-name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</a:t>
            </a:r>
            <a:r>
              <a:rPr lang="en-US" dirty="0" smtClean="0"/>
              <a:t>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42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/>
              <a:t>With the </a:t>
            </a:r>
            <a:r>
              <a:rPr lang="en-IN" b="1" dirty="0"/>
              <a:t>docker</a:t>
            </a:r>
            <a:r>
              <a:rPr lang="en-IN" dirty="0"/>
              <a:t> </a:t>
            </a:r>
            <a:r>
              <a:rPr lang="en-IN" b="1" dirty="0"/>
              <a:t>run [OPTIONS] </a:t>
            </a:r>
            <a:r>
              <a:rPr lang="en-IN" dirty="0"/>
              <a:t>an operator can add to or override the image defaults set by a developer. </a:t>
            </a:r>
          </a:p>
          <a:p>
            <a:pPr>
              <a:lnSpc>
                <a:spcPct val="160000"/>
              </a:lnSpc>
            </a:pPr>
            <a:r>
              <a:rPr lang="en-IN" dirty="0"/>
              <a:t>And, additionally, operators can override nearly all the defaults set by the Docker runtime itself. </a:t>
            </a:r>
          </a:p>
          <a:p>
            <a:pPr>
              <a:lnSpc>
                <a:spcPct val="160000"/>
              </a:lnSpc>
            </a:pPr>
            <a:r>
              <a:rPr lang="en-IN" dirty="0"/>
              <a:t>The operator’s ability to override image.</a:t>
            </a:r>
          </a:p>
          <a:p>
            <a:pPr marL="590498" lvl="1">
              <a:lnSpc>
                <a:spcPct val="16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docker run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image-name </a:t>
            </a:r>
          </a:p>
          <a:p>
            <a:pPr marL="590498" lvl="1">
              <a:lnSpc>
                <a:spcPct val="160000"/>
              </a:lnSpc>
            </a:pP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docker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</a:t>
            </a:r>
            <a:r>
              <a:rPr lang="en-US" dirty="0" smtClean="0"/>
              <a:t>a Container </a:t>
            </a:r>
            <a:r>
              <a:rPr lang="en-US"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0464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1723</Words>
  <Application>Microsoft Office PowerPoint</Application>
  <PresentationFormat>On-screen Show (4:3)</PresentationFormat>
  <Paragraphs>344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Docker Commands and Structures</vt:lpstr>
      <vt:lpstr>Docker Network Remove</vt:lpstr>
      <vt:lpstr>Docker Container Lifecycle </vt:lpstr>
      <vt:lpstr>Docker Container Lifecycle</vt:lpstr>
      <vt:lpstr>Getting Started with Docker</vt:lpstr>
      <vt:lpstr>Getting Started with Docker (Cont.)</vt:lpstr>
      <vt:lpstr>Creating a Container</vt:lpstr>
      <vt:lpstr>Running a Container</vt:lpstr>
      <vt:lpstr>Running a Container (Cont.)</vt:lpstr>
      <vt:lpstr>Start, Stop &amp; Restart a Container</vt:lpstr>
      <vt:lpstr>Pause &amp; Unpause a Container</vt:lpstr>
      <vt:lpstr>Rename &amp; Images</vt:lpstr>
      <vt:lpstr>Search &amp; Pull an Image</vt:lpstr>
      <vt:lpstr>Rmi  &amp; Rm </vt:lpstr>
      <vt:lpstr>Save &amp; Load an Image</vt:lpstr>
      <vt:lpstr>Export &amp; Import a Container </vt:lpstr>
      <vt:lpstr>Attaching</vt:lpstr>
      <vt:lpstr>Attaching (Cont.)</vt:lpstr>
      <vt:lpstr>Daemonized</vt:lpstr>
      <vt:lpstr>Monitoring</vt:lpstr>
      <vt:lpstr>Info  &amp; Events</vt:lpstr>
      <vt:lpstr>Inspect &amp; cp</vt:lpstr>
      <vt:lpstr>Exec &amp; Diff</vt:lpstr>
      <vt:lpstr>History &amp; Kill</vt:lpstr>
      <vt:lpstr>Controlling Port Exposure on Containers</vt:lpstr>
      <vt:lpstr>Launch a Service with an exposed port</vt:lpstr>
      <vt:lpstr>Launch a Service with a published port</vt:lpstr>
      <vt:lpstr>Check which ports a service has published</vt:lpstr>
      <vt:lpstr>Check which ports a service has published</vt:lpstr>
      <vt:lpstr>Naming our Docker Containers</vt:lpstr>
      <vt:lpstr>Naming our Docker Containers</vt:lpstr>
      <vt:lpstr>Docker Events</vt:lpstr>
      <vt:lpstr>Docker Events</vt:lpstr>
      <vt:lpstr>Docker Events</vt:lpstr>
      <vt:lpstr>Docker Events</vt:lpstr>
      <vt:lpstr>Docker Events</vt:lpstr>
      <vt:lpstr>Docker Events</vt:lpstr>
      <vt:lpstr>What are Docker tags?</vt:lpstr>
      <vt:lpstr>Taking Control of Our Tags</vt:lpstr>
      <vt:lpstr>Taking Control of Our Tags</vt:lpstr>
      <vt:lpstr>Pushing &amp; Pulling to Docker Hub</vt:lpstr>
      <vt:lpstr>Pushing &amp; Pulling to Docker Hub</vt:lpstr>
      <vt:lpstr>Pushing &amp; Pulling to Docker Hub</vt:lpstr>
      <vt:lpstr>Pushing &amp; Pulling to Docker 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basavaraj</dc:creator>
  <cp:lastModifiedBy>basavaraj</cp:lastModifiedBy>
  <cp:revision>66</cp:revision>
  <dcterms:created xsi:type="dcterms:W3CDTF">2018-12-02T23:04:12Z</dcterms:created>
  <dcterms:modified xsi:type="dcterms:W3CDTF">2018-12-03T03:58:18Z</dcterms:modified>
</cp:coreProperties>
</file>