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20"/>
  </p:notesMasterIdLst>
  <p:sldIdLst>
    <p:sldId id="260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910" autoAdjust="0"/>
  </p:normalViewPr>
  <p:slideViewPr>
    <p:cSldViewPr>
      <p:cViewPr varScale="1">
        <p:scale>
          <a:sx n="51" d="100"/>
          <a:sy n="51" d="100"/>
        </p:scale>
        <p:origin x="17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C6C8C-9D53-48CC-BA14-83E20C670205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CA71-A671-4C71-9F23-CC6BF65F3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4CA71-A671-4C71-9F23-CC6BF65F3D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Shape 237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1" name="Shape 237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361950" indent="-180975">
              <a:spcBef>
                <a:spcPts val="400"/>
              </a:spcBef>
            </a:pP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372" name="Shape 2372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OpenStack Bootcamp Lawrenceville Jan 2015</a:t>
            </a:r>
          </a:p>
        </p:txBody>
      </p:sp>
      <p:sp>
        <p:nvSpPr>
          <p:cNvPr id="2373" name="Shape 2373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©2015 One Cloud Consulting, Inc. </a:t>
            </a:r>
          </a:p>
        </p:txBody>
      </p:sp>
    </p:spTree>
    <p:extLst>
      <p:ext uri="{BB962C8B-B14F-4D97-AF65-F5344CB8AC3E}">
        <p14:creationId xmlns:p14="http://schemas.microsoft.com/office/powerpoint/2010/main" val="3248676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Shape 237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1" name="Shape 237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361950" indent="-180975">
              <a:spcBef>
                <a:spcPts val="400"/>
              </a:spcBef>
            </a:pP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372" name="Shape 2372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OpenStack Bootcamp Lawrenceville Jan 2015</a:t>
            </a:r>
          </a:p>
        </p:txBody>
      </p:sp>
      <p:sp>
        <p:nvSpPr>
          <p:cNvPr id="2373" name="Shape 2373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©2015 One Cloud Consulting, Inc. </a:t>
            </a:r>
          </a:p>
        </p:txBody>
      </p:sp>
    </p:spTree>
    <p:extLst>
      <p:ext uri="{BB962C8B-B14F-4D97-AF65-F5344CB8AC3E}">
        <p14:creationId xmlns:p14="http://schemas.microsoft.com/office/powerpoint/2010/main" val="3169609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Shape 237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1" name="Shape 237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361950" indent="-180975">
              <a:spcBef>
                <a:spcPts val="400"/>
              </a:spcBef>
            </a:pPr>
            <a:r>
              <a:rPr lang="en-IN" sz="1400" dirty="0">
                <a:solidFill>
                  <a:schemeClr val="tx1"/>
                </a:solidFill>
              </a:rPr>
              <a:t>https://en.wikipedia.org/wiki/Gossip_protocol</a:t>
            </a:r>
          </a:p>
          <a:p>
            <a:pPr marL="361950" indent="-180975">
              <a:spcBef>
                <a:spcPts val="400"/>
              </a:spcBef>
            </a:pPr>
            <a:r>
              <a:rPr lang="en-IN" sz="1400" dirty="0">
                <a:solidFill>
                  <a:schemeClr val="tx1"/>
                </a:solidFill>
              </a:rPr>
              <a:t>https://docs.docker.com/network/overlay/#bypass-the-routing-mesh-for-a-swarm-service</a:t>
            </a:r>
          </a:p>
        </p:txBody>
      </p:sp>
      <p:sp>
        <p:nvSpPr>
          <p:cNvPr id="2372" name="Shape 2372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OpenStack Bootcamp Lawrenceville Jan 2015</a:t>
            </a:r>
          </a:p>
        </p:txBody>
      </p:sp>
      <p:sp>
        <p:nvSpPr>
          <p:cNvPr id="2373" name="Shape 2373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©2015 One Cloud Consulting, Inc. </a:t>
            </a:r>
          </a:p>
        </p:txBody>
      </p:sp>
    </p:spTree>
    <p:extLst>
      <p:ext uri="{BB962C8B-B14F-4D97-AF65-F5344CB8AC3E}">
        <p14:creationId xmlns:p14="http://schemas.microsoft.com/office/powerpoint/2010/main" val="2591345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Shape 237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1" name="Shape 237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361950" indent="-180975">
              <a:spcBef>
                <a:spcPts val="400"/>
              </a:spcBef>
            </a:pPr>
            <a:r>
              <a:rPr lang="en-IN" sz="1400" dirty="0">
                <a:solidFill>
                  <a:schemeClr val="tx1"/>
                </a:solidFill>
              </a:rPr>
              <a:t>https://docs.docker.com/network/overlay/#operations-for-swarm-services</a:t>
            </a:r>
          </a:p>
        </p:txBody>
      </p:sp>
      <p:sp>
        <p:nvSpPr>
          <p:cNvPr id="2372" name="Shape 2372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OpenStack Bootcamp Lawrenceville Jan 2015</a:t>
            </a:r>
          </a:p>
        </p:txBody>
      </p:sp>
      <p:sp>
        <p:nvSpPr>
          <p:cNvPr id="2373" name="Shape 2373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©2015 One Cloud Consulting, Inc. </a:t>
            </a:r>
          </a:p>
        </p:txBody>
      </p:sp>
    </p:spTree>
    <p:extLst>
      <p:ext uri="{BB962C8B-B14F-4D97-AF65-F5344CB8AC3E}">
        <p14:creationId xmlns:p14="http://schemas.microsoft.com/office/powerpoint/2010/main" val="1554901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Shape 237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1" name="Shape 237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361950" indent="-180975">
              <a:spcBef>
                <a:spcPts val="400"/>
              </a:spcBef>
            </a:pP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372" name="Shape 2372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OpenStack Bootcamp Lawrenceville Jan 2015</a:t>
            </a:r>
          </a:p>
        </p:txBody>
      </p:sp>
      <p:sp>
        <p:nvSpPr>
          <p:cNvPr id="2373" name="Shape 2373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©2015 One Cloud Consulting, Inc. </a:t>
            </a:r>
          </a:p>
        </p:txBody>
      </p:sp>
    </p:spTree>
    <p:extLst>
      <p:ext uri="{BB962C8B-B14F-4D97-AF65-F5344CB8AC3E}">
        <p14:creationId xmlns:p14="http://schemas.microsoft.com/office/powerpoint/2010/main" val="931733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Shape 237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1" name="Shape 237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361950" indent="-180975">
              <a:spcBef>
                <a:spcPts val="400"/>
              </a:spcBef>
            </a:pP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372" name="Shape 2372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OpenStack Bootcamp Lawrenceville Jan 2015</a:t>
            </a:r>
          </a:p>
        </p:txBody>
      </p:sp>
      <p:sp>
        <p:nvSpPr>
          <p:cNvPr id="2373" name="Shape 2373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©2015 One Cloud Consulting, Inc. </a:t>
            </a:r>
          </a:p>
        </p:txBody>
      </p:sp>
    </p:spTree>
    <p:extLst>
      <p:ext uri="{BB962C8B-B14F-4D97-AF65-F5344CB8AC3E}">
        <p14:creationId xmlns:p14="http://schemas.microsoft.com/office/powerpoint/2010/main" val="146237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Shape 237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1" name="Shape 237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361950" indent="-180975">
              <a:spcBef>
                <a:spcPts val="400"/>
              </a:spcBef>
            </a:pP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372" name="Shape 2372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OpenStack Bootcamp Lawrenceville Jan 2015</a:t>
            </a:r>
          </a:p>
        </p:txBody>
      </p:sp>
      <p:sp>
        <p:nvSpPr>
          <p:cNvPr id="2373" name="Shape 2373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©2015 One Cloud Consulting, Inc. </a:t>
            </a:r>
          </a:p>
        </p:txBody>
      </p:sp>
    </p:spTree>
    <p:extLst>
      <p:ext uri="{BB962C8B-B14F-4D97-AF65-F5344CB8AC3E}">
        <p14:creationId xmlns:p14="http://schemas.microsoft.com/office/powerpoint/2010/main" val="3710897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To use third </a:t>
            </a:r>
            <a:r>
              <a:rPr lang="en-US"/>
              <a:t>party drivers: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https://docs.docker.com/engine/extend/plugins_network/#network-driver-plugins-and-swarm-mode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58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To use third </a:t>
            </a:r>
            <a:r>
              <a:rPr lang="en-US"/>
              <a:t>party drivers: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https://docs.docker.com/engine/extend/plugins_network/#network-driver-plugins-and-swarm-mode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20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https://thenewstack.io/container-networking-landscape-cni-coreos-cnm-docker/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https://thenewstack.io/container-networking-landscape-cni-coreos-cnm-docker/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52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Shape 237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1" name="Shape 237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https://www.youtube.com/watch?v=2vcLgcH_hDI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2" name="Shape 2372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OpenStack Bootcamp Lawrenceville Jan 2015</a:t>
            </a:r>
          </a:p>
        </p:txBody>
      </p:sp>
      <p:sp>
        <p:nvSpPr>
          <p:cNvPr id="2373" name="Shape 2373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©2015 One Cloud Consulting, Inc. </a:t>
            </a:r>
          </a:p>
        </p:txBody>
      </p:sp>
    </p:spTree>
    <p:extLst>
      <p:ext uri="{BB962C8B-B14F-4D97-AF65-F5344CB8AC3E}">
        <p14:creationId xmlns:p14="http://schemas.microsoft.com/office/powerpoint/2010/main" val="2236963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Shape 237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1" name="Shape 237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361950" indent="-180975">
              <a:spcBef>
                <a:spcPts val="400"/>
              </a:spcBef>
            </a:pP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372" name="Shape 2372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OpenStack Bootcamp Lawrenceville Jan 2015</a:t>
            </a:r>
          </a:p>
        </p:txBody>
      </p:sp>
      <p:sp>
        <p:nvSpPr>
          <p:cNvPr id="2373" name="Shape 2373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©2015 One Cloud Consulting, Inc. </a:t>
            </a:r>
          </a:p>
        </p:txBody>
      </p:sp>
    </p:spTree>
    <p:extLst>
      <p:ext uri="{BB962C8B-B14F-4D97-AF65-F5344CB8AC3E}">
        <p14:creationId xmlns:p14="http://schemas.microsoft.com/office/powerpoint/2010/main" val="1266118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Shape 237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1" name="Shape 237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361950" indent="-180975">
              <a:spcBef>
                <a:spcPts val="400"/>
              </a:spcBef>
            </a:pP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372" name="Shape 2372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OpenStack Bootcamp Lawrenceville Jan 2015</a:t>
            </a:r>
          </a:p>
        </p:txBody>
      </p:sp>
      <p:sp>
        <p:nvSpPr>
          <p:cNvPr id="2373" name="Shape 2373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©2015 One Cloud Consulting, Inc. </a:t>
            </a:r>
          </a:p>
        </p:txBody>
      </p:sp>
    </p:spTree>
    <p:extLst>
      <p:ext uri="{BB962C8B-B14F-4D97-AF65-F5344CB8AC3E}">
        <p14:creationId xmlns:p14="http://schemas.microsoft.com/office/powerpoint/2010/main" val="3524607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Shape 237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1" name="Shape 237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361950" indent="-180975">
              <a:spcBef>
                <a:spcPts val="400"/>
              </a:spcBef>
            </a:pP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372" name="Shape 2372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OpenStack Bootcamp Lawrenceville Jan 2015</a:t>
            </a:r>
          </a:p>
        </p:txBody>
      </p:sp>
      <p:sp>
        <p:nvSpPr>
          <p:cNvPr id="2373" name="Shape 2373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©2015 One Cloud Consulting, Inc. </a:t>
            </a:r>
          </a:p>
        </p:txBody>
      </p:sp>
    </p:spTree>
    <p:extLst>
      <p:ext uri="{BB962C8B-B14F-4D97-AF65-F5344CB8AC3E}">
        <p14:creationId xmlns:p14="http://schemas.microsoft.com/office/powerpoint/2010/main" val="2880729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Shape 237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1" name="Shape 237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361950" indent="-180975">
              <a:spcBef>
                <a:spcPts val="400"/>
              </a:spcBef>
            </a:pP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372" name="Shape 2372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OpenStack Bootcamp Lawrenceville Jan 2015</a:t>
            </a:r>
          </a:p>
        </p:txBody>
      </p:sp>
      <p:sp>
        <p:nvSpPr>
          <p:cNvPr id="2373" name="Shape 2373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©2015 One Cloud Consulting, Inc. </a:t>
            </a:r>
          </a:p>
        </p:txBody>
      </p:sp>
    </p:spTree>
    <p:extLst>
      <p:ext uri="{BB962C8B-B14F-4D97-AF65-F5344CB8AC3E}">
        <p14:creationId xmlns:p14="http://schemas.microsoft.com/office/powerpoint/2010/main" val="2199751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Shape 237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1" name="Shape 237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361950" indent="-180975">
              <a:spcBef>
                <a:spcPts val="400"/>
              </a:spcBef>
            </a:pP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372" name="Shape 2372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OpenStack Bootcamp Lawrenceville Jan 2015</a:t>
            </a:r>
          </a:p>
        </p:txBody>
      </p:sp>
      <p:sp>
        <p:nvSpPr>
          <p:cNvPr id="2373" name="Shape 2373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©2015 One Cloud Consulting, Inc. </a:t>
            </a:r>
          </a:p>
        </p:txBody>
      </p:sp>
    </p:spTree>
    <p:extLst>
      <p:ext uri="{BB962C8B-B14F-4D97-AF65-F5344CB8AC3E}">
        <p14:creationId xmlns:p14="http://schemas.microsoft.com/office/powerpoint/2010/main" val="3658733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AA0-9984-4048-BD54-327C1AC429BA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2904-2026-410F-9F6B-AE8FEC8E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AA0-9984-4048-BD54-327C1AC429BA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2904-2026-410F-9F6B-AE8FEC8E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AA0-9984-4048-BD54-327C1AC429BA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2904-2026-410F-9F6B-AE8FEC8E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_Title Only_Minimal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9280"/>
            <a:ext cx="7772400" cy="622397"/>
          </a:xfrm>
        </p:spPr>
        <p:txBody>
          <a:bodyPr anchor="t" anchorCtr="0">
            <a:noAutofit/>
          </a:bodyPr>
          <a:lstStyle>
            <a:lvl1pPr algn="l">
              <a:defRPr sz="2800">
                <a:solidFill>
                  <a:srgbClr val="184E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t="29643" r="808" b="58871"/>
          <a:stretch/>
        </p:blipFill>
        <p:spPr>
          <a:xfrm>
            <a:off x="0" y="-3269"/>
            <a:ext cx="9153144" cy="414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1EE135-6302-4A93-954E-B2DA1D2175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4" t="-1" r="12439" b="50498"/>
          <a:stretch/>
        </p:blipFill>
        <p:spPr>
          <a:xfrm>
            <a:off x="8029140" y="429281"/>
            <a:ext cx="772397" cy="58216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407951"/>
            <a:ext cx="8158598" cy="4565908"/>
          </a:xfrm>
        </p:spPr>
        <p:txBody>
          <a:bodyPr>
            <a:normAutofit/>
          </a:bodyPr>
          <a:lstStyle>
            <a:lvl1pPr marL="341313" indent="-341313">
              <a:spcBef>
                <a:spcPts val="600"/>
              </a:spcBef>
              <a:spcAft>
                <a:spcPts val="600"/>
              </a:spcAft>
              <a:buClr>
                <a:srgbClr val="184EA1"/>
              </a:buClr>
              <a:buSzPct val="90000"/>
              <a:buFont typeface="Lucida Grande"/>
              <a:buChar char="+"/>
              <a:defRPr sz="20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4213" indent="-342900">
              <a:spcBef>
                <a:spcPts val="0"/>
              </a:spcBef>
              <a:buClr>
                <a:srgbClr val="184EA1"/>
              </a:buClr>
              <a:buSzPct val="90000"/>
              <a:buFont typeface="Lucida Grande"/>
              <a:buChar char="+"/>
              <a:defRPr sz="18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3138" indent="-288925">
              <a:buClr>
                <a:srgbClr val="184EA1"/>
              </a:buClr>
              <a:buSzPct val="90000"/>
              <a:buFont typeface="Lucida Grande"/>
              <a:buChar char="+"/>
              <a:defRPr sz="16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3962" indent="-304792">
              <a:buClr>
                <a:srgbClr val="184EA1"/>
              </a:buClr>
              <a:buSzPct val="90000"/>
              <a:buFont typeface="Lucida Grande"/>
              <a:buChar char="+"/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987501" indent="-304792">
              <a:buClr>
                <a:srgbClr val="184EA1"/>
              </a:buClr>
              <a:buSzPct val="90000"/>
              <a:buFont typeface="Lucida Grande"/>
              <a:buChar char="+"/>
              <a:defRPr sz="2133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6515104"/>
            <a:ext cx="8229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858000" y="6598615"/>
            <a:ext cx="19050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72797D"/>
                </a:solidFill>
              </a:rPr>
              <a:t>ePlus. Where Technology Means More.™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57200" y="6601858"/>
            <a:ext cx="25908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72797D"/>
                </a:solidFill>
              </a:rPr>
              <a:t>© </a:t>
            </a:r>
            <a:r>
              <a:rPr lang="en-US" dirty="0" smtClean="0">
                <a:solidFill>
                  <a:srgbClr val="72797D"/>
                </a:solidFill>
              </a:rPr>
              <a:t>2018 </a:t>
            </a:r>
            <a:r>
              <a:rPr lang="en-US" dirty="0">
                <a:solidFill>
                  <a:srgbClr val="72797D"/>
                </a:solidFill>
              </a:rPr>
              <a:t>ePlus Inc. Confidential and Proprietary. </a:t>
            </a:r>
          </a:p>
        </p:txBody>
      </p:sp>
    </p:spTree>
    <p:extLst>
      <p:ext uri="{BB962C8B-B14F-4D97-AF65-F5344CB8AC3E}">
        <p14:creationId xmlns:p14="http://schemas.microsoft.com/office/powerpoint/2010/main" val="4236220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ue_Title Only_Minimal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9280"/>
            <a:ext cx="7772400" cy="622397"/>
          </a:xfrm>
        </p:spPr>
        <p:txBody>
          <a:bodyPr anchor="t" anchorCtr="0">
            <a:noAutofit/>
          </a:bodyPr>
          <a:lstStyle>
            <a:lvl1pPr algn="l">
              <a:defRPr sz="2800">
                <a:solidFill>
                  <a:srgbClr val="184E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t="29643" r="808" b="58871"/>
          <a:stretch/>
        </p:blipFill>
        <p:spPr>
          <a:xfrm>
            <a:off x="0" y="-3269"/>
            <a:ext cx="9153144" cy="414528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407951"/>
            <a:ext cx="8158598" cy="4565908"/>
          </a:xfrm>
        </p:spPr>
        <p:txBody>
          <a:bodyPr>
            <a:normAutofit/>
          </a:bodyPr>
          <a:lstStyle>
            <a:lvl1pPr marL="341313" indent="-341313">
              <a:spcBef>
                <a:spcPts val="600"/>
              </a:spcBef>
              <a:spcAft>
                <a:spcPts val="600"/>
              </a:spcAft>
              <a:buClr>
                <a:srgbClr val="184EA1"/>
              </a:buClr>
              <a:buSzPct val="90000"/>
              <a:buFont typeface="Lucida Grande"/>
              <a:buChar char="+"/>
              <a:defRPr sz="20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4213" indent="-342900">
              <a:spcBef>
                <a:spcPts val="0"/>
              </a:spcBef>
              <a:buClr>
                <a:srgbClr val="184EA1"/>
              </a:buClr>
              <a:buSzPct val="90000"/>
              <a:buFont typeface="Lucida Grande"/>
              <a:buChar char="+"/>
              <a:defRPr sz="18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3138" indent="-288925">
              <a:buClr>
                <a:srgbClr val="184EA1"/>
              </a:buClr>
              <a:buSzPct val="90000"/>
              <a:buFont typeface="Lucida Grande"/>
              <a:buChar char="+"/>
              <a:defRPr sz="16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3962" indent="-304792">
              <a:buClr>
                <a:srgbClr val="184EA1"/>
              </a:buClr>
              <a:buSzPct val="90000"/>
              <a:buFont typeface="Lucida Grande"/>
              <a:buChar char="+"/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987501" indent="-304792">
              <a:buClr>
                <a:srgbClr val="184EA1"/>
              </a:buClr>
              <a:buSzPct val="90000"/>
              <a:buFont typeface="Lucida Grande"/>
              <a:buChar char="+"/>
              <a:defRPr sz="2133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6515104"/>
            <a:ext cx="8229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858000" y="6598615"/>
            <a:ext cx="19050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72797D"/>
                </a:solidFill>
              </a:rPr>
              <a:t>ePlus. Where Technology Means More.™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57200" y="6601858"/>
            <a:ext cx="25908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72797D"/>
                </a:solidFill>
              </a:rPr>
              <a:t>© </a:t>
            </a:r>
            <a:r>
              <a:rPr lang="en-US" dirty="0" smtClean="0">
                <a:solidFill>
                  <a:srgbClr val="72797D"/>
                </a:solidFill>
              </a:rPr>
              <a:t>2018 </a:t>
            </a:r>
            <a:r>
              <a:rPr lang="en-US" dirty="0">
                <a:solidFill>
                  <a:srgbClr val="72797D"/>
                </a:solidFill>
              </a:rPr>
              <a:t>ePlus Inc. Confidential and Proprietary. </a:t>
            </a:r>
          </a:p>
        </p:txBody>
      </p:sp>
    </p:spTree>
    <p:extLst>
      <p:ext uri="{BB962C8B-B14F-4D97-AF65-F5344CB8AC3E}">
        <p14:creationId xmlns:p14="http://schemas.microsoft.com/office/powerpoint/2010/main" val="312469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ue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870DA3-3DAB-40BA-ADE2-AD686A5FF1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57351"/>
            <a:ext cx="9144000" cy="3543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06" y="2693989"/>
            <a:ext cx="8001000" cy="1470025"/>
          </a:xfrm>
        </p:spPr>
        <p:txBody>
          <a:bodyPr anchor="ctr">
            <a:normAutofit/>
          </a:bodyPr>
          <a:lstStyle>
            <a:lvl1pPr>
              <a:defRPr sz="4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610600" y="857269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FFFFFF"/>
                </a:solidFill>
                <a:latin typeface="Calibri"/>
                <a:cs typeface="+mn-cs"/>
              </a:rPr>
              <a:t>™</a:t>
            </a:r>
          </a:p>
        </p:txBody>
      </p:sp>
    </p:spTree>
    <p:extLst>
      <p:ext uri="{BB962C8B-B14F-4D97-AF65-F5344CB8AC3E}">
        <p14:creationId xmlns:p14="http://schemas.microsoft.com/office/powerpoint/2010/main" val="4151663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ue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610600" y="857269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FFFFFF"/>
                </a:solidFill>
                <a:latin typeface="Calibri"/>
                <a:cs typeface="+mn-cs"/>
              </a:rPr>
              <a:t>™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870DA3-3DAB-40BA-ADE2-AD686A5FF1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3543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CFA2E0-BC5B-411F-A532-E99854FBDC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381" y="273179"/>
            <a:ext cx="3104806" cy="2996941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421668" y="4325780"/>
            <a:ext cx="43006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kern="1200" dirty="0" smtClean="0">
                <a:solidFill>
                  <a:srgbClr val="00529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 You!</a:t>
            </a:r>
            <a:endParaRPr lang="en-US" sz="6000" b="1" kern="1200" dirty="0">
              <a:solidFill>
                <a:srgbClr val="00529B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97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AA0-9984-4048-BD54-327C1AC429BA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2904-2026-410F-9F6B-AE8FEC8E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AA0-9984-4048-BD54-327C1AC429BA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2904-2026-410F-9F6B-AE8FEC8E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AA0-9984-4048-BD54-327C1AC429BA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2904-2026-410F-9F6B-AE8FEC8E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AA0-9984-4048-BD54-327C1AC429BA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2904-2026-410F-9F6B-AE8FEC8E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AA0-9984-4048-BD54-327C1AC429BA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2904-2026-410F-9F6B-AE8FEC8E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AA0-9984-4048-BD54-327C1AC429BA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2904-2026-410F-9F6B-AE8FEC8E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AA0-9984-4048-BD54-327C1AC429BA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2904-2026-410F-9F6B-AE8FEC8E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AA0-9984-4048-BD54-327C1AC429BA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2904-2026-410F-9F6B-AE8FEC8E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1EAA0-9984-4048-BD54-327C1AC429BA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92904-2026-410F-9F6B-AE8FEC8E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182976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Docker Networking</a:t>
            </a:r>
            <a:endParaRPr lang="en-US" dirty="0"/>
          </a:p>
        </p:txBody>
      </p:sp>
      <p:pic>
        <p:nvPicPr>
          <p:cNvPr id="7" name="Picture 2" descr="dock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667000"/>
            <a:ext cx="3236120" cy="24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Shape 23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121875" tIns="60925" rIns="121875" bIns="6092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dirty="0">
                <a:solidFill>
                  <a:schemeClr val="tx2"/>
                </a:solidFill>
              </a:rPr>
              <a:t>Multi Host Networking – Overlay </a:t>
            </a:r>
            <a:r>
              <a:rPr lang="en-US" dirty="0" smtClean="0">
                <a:solidFill>
                  <a:schemeClr val="tx2"/>
                </a:solidFill>
              </a:rPr>
              <a:t>Driver</a:t>
            </a:r>
            <a:endParaRPr lang="en-US" i="0" u="none" strike="noStrike" cap="none" baseline="0" dirty="0">
              <a:solidFill>
                <a:schemeClr val="tx2"/>
              </a:solidFill>
              <a:sym typeface="Arial"/>
            </a:endParaRPr>
          </a:p>
        </p:txBody>
      </p:sp>
      <p:sp>
        <p:nvSpPr>
          <p:cNvPr id="2367" name="Shape 2367"/>
          <p:cNvSpPr txBox="1">
            <a:spLocks noGrp="1"/>
          </p:cNvSpPr>
          <p:nvPr>
            <p:ph idx="1"/>
          </p:nvPr>
        </p:nvSpPr>
        <p:spPr>
          <a:xfrm>
            <a:off x="457200" y="5257800"/>
            <a:ext cx="8229600" cy="868363"/>
          </a:xfrm>
          <a:prstGeom prst="rect">
            <a:avLst/>
          </a:prstGeom>
          <a:noFill/>
          <a:ln>
            <a:noFill/>
          </a:ln>
        </p:spPr>
        <p:txBody>
          <a:bodyPr vert="horz" lIns="121875" tIns="60925" rIns="121875" bIns="60925" rtlCol="0" anchor="t" anchorCtr="0">
            <a:noAutofit/>
          </a:bodyPr>
          <a:lstStyle/>
          <a:p>
            <a:pPr marL="230188" indent="-230188">
              <a:spcBef>
                <a:spcPts val="400"/>
              </a:spcBef>
            </a:pPr>
            <a:r>
              <a:rPr lang="en-US" sz="2000" dirty="0"/>
              <a:t>All containers connected to the overlay network can communicate</a:t>
            </a:r>
          </a:p>
          <a:p>
            <a:pPr marL="230188" indent="-230188">
              <a:spcBef>
                <a:spcPts val="400"/>
              </a:spcBef>
            </a:pPr>
            <a:r>
              <a:rPr lang="en-US" sz="2000" dirty="0"/>
              <a:t>Helps in overcoming the port mapping complexity associated with bridge </a:t>
            </a:r>
            <a:r>
              <a:rPr lang="en-US" sz="2000" dirty="0" smtClean="0"/>
              <a:t>networking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F2C5D-29A9-4BDC-96BD-44C364201ADC}"/>
              </a:ext>
            </a:extLst>
          </p:cNvPr>
          <p:cNvSpPr/>
          <p:nvPr/>
        </p:nvSpPr>
        <p:spPr>
          <a:xfrm>
            <a:off x="494748" y="1506831"/>
            <a:ext cx="3622261" cy="28602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92408-37DE-4FD8-9767-652D75BF817A}"/>
              </a:ext>
            </a:extLst>
          </p:cNvPr>
          <p:cNvSpPr txBox="1"/>
          <p:nvPr/>
        </p:nvSpPr>
        <p:spPr>
          <a:xfrm>
            <a:off x="605182" y="1611999"/>
            <a:ext cx="13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Host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499AFF-E0B1-4FF8-9DEC-AF37A557204E}"/>
              </a:ext>
            </a:extLst>
          </p:cNvPr>
          <p:cNvSpPr/>
          <p:nvPr/>
        </p:nvSpPr>
        <p:spPr>
          <a:xfrm>
            <a:off x="665038" y="2380228"/>
            <a:ext cx="1022030" cy="947480"/>
          </a:xfrm>
          <a:prstGeom prst="rect">
            <a:avLst/>
          </a:prstGeom>
          <a:noFill/>
          <a:ln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2066A7-4B89-41A1-94F0-45F27B6679AA}"/>
              </a:ext>
            </a:extLst>
          </p:cNvPr>
          <p:cNvSpPr txBox="1"/>
          <p:nvPr/>
        </p:nvSpPr>
        <p:spPr>
          <a:xfrm>
            <a:off x="754303" y="2434587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Container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AD4985-69E2-4147-8D27-E61009366919}"/>
              </a:ext>
            </a:extLst>
          </p:cNvPr>
          <p:cNvSpPr/>
          <p:nvPr/>
        </p:nvSpPr>
        <p:spPr>
          <a:xfrm>
            <a:off x="1829396" y="2368688"/>
            <a:ext cx="1022030" cy="947480"/>
          </a:xfrm>
          <a:prstGeom prst="rect">
            <a:avLst/>
          </a:prstGeom>
          <a:noFill/>
          <a:ln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D81E4E-6D1B-4020-9598-F567046B7FFF}"/>
              </a:ext>
            </a:extLst>
          </p:cNvPr>
          <p:cNvSpPr txBox="1"/>
          <p:nvPr/>
        </p:nvSpPr>
        <p:spPr>
          <a:xfrm>
            <a:off x="1918661" y="2423047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Container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EF3DCC-3663-42EB-8AB5-06D2678001D5}"/>
              </a:ext>
            </a:extLst>
          </p:cNvPr>
          <p:cNvSpPr/>
          <p:nvPr/>
        </p:nvSpPr>
        <p:spPr>
          <a:xfrm>
            <a:off x="2993754" y="2358773"/>
            <a:ext cx="1022030" cy="947480"/>
          </a:xfrm>
          <a:prstGeom prst="rect">
            <a:avLst/>
          </a:prstGeom>
          <a:noFill/>
          <a:ln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C75F62-5E7B-41CA-B564-726AAE6AD8B8}"/>
              </a:ext>
            </a:extLst>
          </p:cNvPr>
          <p:cNvSpPr txBox="1"/>
          <p:nvPr/>
        </p:nvSpPr>
        <p:spPr>
          <a:xfrm>
            <a:off x="3083019" y="2413133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Container 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5DF7DB-4C2B-4439-BD42-956BBDC7AC96}"/>
              </a:ext>
            </a:extLst>
          </p:cNvPr>
          <p:cNvCxnSpPr>
            <a:cxnSpLocks/>
          </p:cNvCxnSpPr>
          <p:nvPr/>
        </p:nvCxnSpPr>
        <p:spPr>
          <a:xfrm>
            <a:off x="1184965" y="3329272"/>
            <a:ext cx="0" cy="1351069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52FB55-4DB1-4468-A684-7712F628943E}"/>
              </a:ext>
            </a:extLst>
          </p:cNvPr>
          <p:cNvCxnSpPr>
            <a:cxnSpLocks/>
          </p:cNvCxnSpPr>
          <p:nvPr/>
        </p:nvCxnSpPr>
        <p:spPr>
          <a:xfrm>
            <a:off x="2397539" y="3330776"/>
            <a:ext cx="0" cy="141657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7D9A0E-77FF-489F-8469-3ED260F99A8C}"/>
              </a:ext>
            </a:extLst>
          </p:cNvPr>
          <p:cNvCxnSpPr>
            <a:cxnSpLocks/>
          </p:cNvCxnSpPr>
          <p:nvPr/>
        </p:nvCxnSpPr>
        <p:spPr>
          <a:xfrm>
            <a:off x="3550478" y="3327709"/>
            <a:ext cx="0" cy="141964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1522-19CB-46FB-9160-7E1821995BDA}"/>
              </a:ext>
            </a:extLst>
          </p:cNvPr>
          <p:cNvSpPr/>
          <p:nvPr/>
        </p:nvSpPr>
        <p:spPr>
          <a:xfrm>
            <a:off x="3260960" y="3113222"/>
            <a:ext cx="511603" cy="2408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7E8C19-BE81-4A91-8EFC-2F62AD56457B}"/>
              </a:ext>
            </a:extLst>
          </p:cNvPr>
          <p:cNvSpPr/>
          <p:nvPr/>
        </p:nvSpPr>
        <p:spPr>
          <a:xfrm>
            <a:off x="2141738" y="3118054"/>
            <a:ext cx="511603" cy="2408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51832-DF3C-46B7-9DF2-19963B8ADABC}"/>
              </a:ext>
            </a:extLst>
          </p:cNvPr>
          <p:cNvSpPr/>
          <p:nvPr/>
        </p:nvSpPr>
        <p:spPr>
          <a:xfrm>
            <a:off x="929164" y="3118054"/>
            <a:ext cx="511603" cy="2408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E7F5B-5819-4BC5-B789-46D77DCD524D}"/>
              </a:ext>
            </a:extLst>
          </p:cNvPr>
          <p:cNvSpPr/>
          <p:nvPr/>
        </p:nvSpPr>
        <p:spPr>
          <a:xfrm>
            <a:off x="4807227" y="1514495"/>
            <a:ext cx="3622261" cy="28602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2EB8FF-0A4C-4A6A-9120-B7553ABB8D26}"/>
              </a:ext>
            </a:extLst>
          </p:cNvPr>
          <p:cNvSpPr/>
          <p:nvPr/>
        </p:nvSpPr>
        <p:spPr>
          <a:xfrm>
            <a:off x="605183" y="4722266"/>
            <a:ext cx="7824304" cy="38872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5B9608-6C82-4A7B-8A40-68F202F95BD8}"/>
              </a:ext>
            </a:extLst>
          </p:cNvPr>
          <p:cNvSpPr txBox="1"/>
          <p:nvPr/>
        </p:nvSpPr>
        <p:spPr>
          <a:xfrm>
            <a:off x="4917661" y="1619663"/>
            <a:ext cx="13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Host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614495-6FFE-4AC1-B71F-453FBDDB1377}"/>
              </a:ext>
            </a:extLst>
          </p:cNvPr>
          <p:cNvSpPr/>
          <p:nvPr/>
        </p:nvSpPr>
        <p:spPr>
          <a:xfrm>
            <a:off x="4977517" y="2387892"/>
            <a:ext cx="1022030" cy="947480"/>
          </a:xfrm>
          <a:prstGeom prst="rect">
            <a:avLst/>
          </a:prstGeom>
          <a:noFill/>
          <a:ln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AA87F2-4B5C-458F-8820-B59337FC5CC3}"/>
              </a:ext>
            </a:extLst>
          </p:cNvPr>
          <p:cNvSpPr txBox="1"/>
          <p:nvPr/>
        </p:nvSpPr>
        <p:spPr>
          <a:xfrm>
            <a:off x="5066782" y="2442251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Container 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18CFDD-5D6A-411D-8651-1B2186606D54}"/>
              </a:ext>
            </a:extLst>
          </p:cNvPr>
          <p:cNvSpPr/>
          <p:nvPr/>
        </p:nvSpPr>
        <p:spPr>
          <a:xfrm>
            <a:off x="7306233" y="2366437"/>
            <a:ext cx="1022030" cy="947480"/>
          </a:xfrm>
          <a:prstGeom prst="rect">
            <a:avLst/>
          </a:prstGeom>
          <a:noFill/>
          <a:ln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FEB8C-408C-4557-B873-8200F6074D1A}"/>
              </a:ext>
            </a:extLst>
          </p:cNvPr>
          <p:cNvSpPr txBox="1"/>
          <p:nvPr/>
        </p:nvSpPr>
        <p:spPr>
          <a:xfrm>
            <a:off x="7395498" y="2420797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Container 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1A6A7D-B9E2-48F0-9267-1824C0B22423}"/>
              </a:ext>
            </a:extLst>
          </p:cNvPr>
          <p:cNvCxnSpPr>
            <a:cxnSpLocks/>
          </p:cNvCxnSpPr>
          <p:nvPr/>
        </p:nvCxnSpPr>
        <p:spPr>
          <a:xfrm>
            <a:off x="5497444" y="3336937"/>
            <a:ext cx="0" cy="1385329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6958E92-1AA9-42BA-8601-F53669E9D5F5}"/>
              </a:ext>
            </a:extLst>
          </p:cNvPr>
          <p:cNvCxnSpPr>
            <a:cxnSpLocks/>
          </p:cNvCxnSpPr>
          <p:nvPr/>
        </p:nvCxnSpPr>
        <p:spPr>
          <a:xfrm>
            <a:off x="7862957" y="3335373"/>
            <a:ext cx="0" cy="1344969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00878CF-D7AA-422A-83C7-F5D077E091C2}"/>
              </a:ext>
            </a:extLst>
          </p:cNvPr>
          <p:cNvSpPr/>
          <p:nvPr/>
        </p:nvSpPr>
        <p:spPr>
          <a:xfrm>
            <a:off x="7573439" y="3120886"/>
            <a:ext cx="511603" cy="2408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26401F-19FE-426A-9E86-6024A058608F}"/>
              </a:ext>
            </a:extLst>
          </p:cNvPr>
          <p:cNvSpPr/>
          <p:nvPr/>
        </p:nvSpPr>
        <p:spPr>
          <a:xfrm>
            <a:off x="5241643" y="3125718"/>
            <a:ext cx="511603" cy="2408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659237-B959-46ED-B2F4-587441799E7D}"/>
              </a:ext>
            </a:extLst>
          </p:cNvPr>
          <p:cNvSpPr txBox="1"/>
          <p:nvPr/>
        </p:nvSpPr>
        <p:spPr>
          <a:xfrm>
            <a:off x="3504768" y="4747352"/>
            <a:ext cx="16567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Overlay Network</a:t>
            </a:r>
            <a:endParaRPr lang="en-US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6575FB-B094-47C8-945A-E729F7795951}"/>
              </a:ext>
            </a:extLst>
          </p:cNvPr>
          <p:cNvSpPr txBox="1"/>
          <p:nvPr/>
        </p:nvSpPr>
        <p:spPr>
          <a:xfrm>
            <a:off x="509922" y="3306253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172.17.0.1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AEDE41-F6CB-4B96-8653-CC8E3B0E9A34}"/>
              </a:ext>
            </a:extLst>
          </p:cNvPr>
          <p:cNvSpPr txBox="1"/>
          <p:nvPr/>
        </p:nvSpPr>
        <p:spPr>
          <a:xfrm>
            <a:off x="1704297" y="3331253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172.17.0.2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1F3404-B63C-45AC-B93F-817792988EE6}"/>
              </a:ext>
            </a:extLst>
          </p:cNvPr>
          <p:cNvSpPr txBox="1"/>
          <p:nvPr/>
        </p:nvSpPr>
        <p:spPr>
          <a:xfrm>
            <a:off x="2880608" y="3317404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172.17.0.3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C66422-349B-426D-A2F5-496992A498B7}"/>
              </a:ext>
            </a:extLst>
          </p:cNvPr>
          <p:cNvSpPr txBox="1"/>
          <p:nvPr/>
        </p:nvSpPr>
        <p:spPr>
          <a:xfrm>
            <a:off x="4814079" y="332770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172.17.0.4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F67177-432D-48F8-9B8F-A2D3E413446C}"/>
              </a:ext>
            </a:extLst>
          </p:cNvPr>
          <p:cNvSpPr txBox="1"/>
          <p:nvPr/>
        </p:nvSpPr>
        <p:spPr>
          <a:xfrm>
            <a:off x="7162735" y="3318529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172.17.0.5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00970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Shape 23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121875" tIns="60925" rIns="121875" bIns="6092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dirty="0">
                <a:solidFill>
                  <a:schemeClr val="tx2"/>
                </a:solidFill>
              </a:rPr>
              <a:t>Overlay </a:t>
            </a:r>
            <a:r>
              <a:rPr lang="en-US" dirty="0" smtClean="0">
                <a:solidFill>
                  <a:schemeClr val="tx2"/>
                </a:solidFill>
              </a:rPr>
              <a:t>Driver </a:t>
            </a:r>
            <a:r>
              <a:rPr lang="en-US" dirty="0">
                <a:solidFill>
                  <a:schemeClr val="tx2"/>
                </a:solidFill>
              </a:rPr>
              <a:t>– </a:t>
            </a:r>
            <a:r>
              <a:rPr lang="en-US" dirty="0" smtClean="0">
                <a:solidFill>
                  <a:schemeClr val="tx2"/>
                </a:solidFill>
              </a:rPr>
              <a:t>VXLAN</a:t>
            </a:r>
            <a:endParaRPr lang="en-US" i="0" u="none" strike="noStrike" cap="none" baseline="0" dirty="0">
              <a:solidFill>
                <a:schemeClr val="tx2"/>
              </a:solidFill>
              <a:sym typeface="Arial"/>
            </a:endParaRPr>
          </a:p>
        </p:txBody>
      </p:sp>
      <p:sp>
        <p:nvSpPr>
          <p:cNvPr id="2367" name="Shape 2367"/>
          <p:cNvSpPr txBox="1">
            <a:spLocks noGrp="1"/>
          </p:cNvSpPr>
          <p:nvPr>
            <p:ph idx="1"/>
          </p:nvPr>
        </p:nvSpPr>
        <p:spPr>
          <a:xfrm>
            <a:off x="457200" y="4876800"/>
            <a:ext cx="8229600" cy="1249363"/>
          </a:xfrm>
          <a:prstGeom prst="rect">
            <a:avLst/>
          </a:prstGeom>
          <a:noFill/>
          <a:ln>
            <a:noFill/>
          </a:ln>
        </p:spPr>
        <p:txBody>
          <a:bodyPr vert="horz" lIns="121875" tIns="60925" rIns="121875" bIns="60925" rtlCol="0" anchor="t" anchorCtr="0">
            <a:noAutofit/>
          </a:bodyPr>
          <a:lstStyle/>
          <a:p>
            <a:pPr marL="230188" indent="-230188">
              <a:spcBef>
                <a:spcPts val="400"/>
              </a:spcBef>
            </a:pPr>
            <a:r>
              <a:rPr lang="en-US" sz="2400" dirty="0"/>
              <a:t>VXLAN tunnel is created through the underlay network</a:t>
            </a:r>
          </a:p>
          <a:p>
            <a:pPr marL="230188" indent="-230188">
              <a:spcBef>
                <a:spcPts val="400"/>
              </a:spcBef>
            </a:pPr>
            <a:r>
              <a:rPr lang="en-US" sz="2400" dirty="0"/>
              <a:t>VTEPs perform encapsulation and de-encapsulation of VXLAN </a:t>
            </a:r>
            <a:r>
              <a:rPr lang="en-US" sz="2400" dirty="0" smtClean="0"/>
              <a:t>packets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F2C5D-29A9-4BDC-96BD-44C364201ADC}"/>
              </a:ext>
            </a:extLst>
          </p:cNvPr>
          <p:cNvSpPr/>
          <p:nvPr/>
        </p:nvSpPr>
        <p:spPr>
          <a:xfrm>
            <a:off x="494748" y="1165009"/>
            <a:ext cx="3622261" cy="28602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92408-37DE-4FD8-9767-652D75BF817A}"/>
              </a:ext>
            </a:extLst>
          </p:cNvPr>
          <p:cNvSpPr txBox="1"/>
          <p:nvPr/>
        </p:nvSpPr>
        <p:spPr>
          <a:xfrm>
            <a:off x="605182" y="1270176"/>
            <a:ext cx="13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Host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E7F5B-5819-4BC5-B789-46D77DCD524D}"/>
              </a:ext>
            </a:extLst>
          </p:cNvPr>
          <p:cNvSpPr/>
          <p:nvPr/>
        </p:nvSpPr>
        <p:spPr>
          <a:xfrm>
            <a:off x="4807227" y="1172673"/>
            <a:ext cx="3622261" cy="28602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2EB8FF-0A4C-4A6A-9120-B7553ABB8D26}"/>
              </a:ext>
            </a:extLst>
          </p:cNvPr>
          <p:cNvSpPr/>
          <p:nvPr/>
        </p:nvSpPr>
        <p:spPr>
          <a:xfrm>
            <a:off x="605183" y="4380444"/>
            <a:ext cx="7824304" cy="38872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5B9608-6C82-4A7B-8A40-68F202F95BD8}"/>
              </a:ext>
            </a:extLst>
          </p:cNvPr>
          <p:cNvSpPr txBox="1"/>
          <p:nvPr/>
        </p:nvSpPr>
        <p:spPr>
          <a:xfrm>
            <a:off x="4917661" y="1277840"/>
            <a:ext cx="13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Host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659237-B959-46ED-B2F4-587441799E7D}"/>
              </a:ext>
            </a:extLst>
          </p:cNvPr>
          <p:cNvSpPr txBox="1"/>
          <p:nvPr/>
        </p:nvSpPr>
        <p:spPr>
          <a:xfrm>
            <a:off x="3504768" y="4405529"/>
            <a:ext cx="16567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Underlay Network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792D92-A586-4AC9-B5E0-BCE32A692CC1}"/>
              </a:ext>
            </a:extLst>
          </p:cNvPr>
          <p:cNvSpPr/>
          <p:nvPr/>
        </p:nvSpPr>
        <p:spPr>
          <a:xfrm>
            <a:off x="1066078" y="2778406"/>
            <a:ext cx="2438690" cy="41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VTEP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13F727-9DCA-4145-9D4C-54A6DB58641E}"/>
              </a:ext>
            </a:extLst>
          </p:cNvPr>
          <p:cNvSpPr/>
          <p:nvPr/>
        </p:nvSpPr>
        <p:spPr>
          <a:xfrm>
            <a:off x="5495789" y="2778406"/>
            <a:ext cx="2438690" cy="41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VTEP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16B5C3-C073-40CF-BEC9-E1A36FE81CAE}"/>
              </a:ext>
            </a:extLst>
          </p:cNvPr>
          <p:cNvCxnSpPr>
            <a:stCxn id="2" idx="3"/>
            <a:endCxn id="32" idx="1"/>
          </p:cNvCxnSpPr>
          <p:nvPr/>
        </p:nvCxnSpPr>
        <p:spPr>
          <a:xfrm>
            <a:off x="3504769" y="2983532"/>
            <a:ext cx="19910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8A36A8-D64D-4009-AA10-372C35D9820C}"/>
              </a:ext>
            </a:extLst>
          </p:cNvPr>
          <p:cNvCxnSpPr>
            <a:cxnSpLocks/>
          </p:cNvCxnSpPr>
          <p:nvPr/>
        </p:nvCxnSpPr>
        <p:spPr>
          <a:xfrm>
            <a:off x="2340113" y="4032935"/>
            <a:ext cx="0" cy="37259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60B38E4-08F4-4263-BB9C-A1D01C4D7DA0}"/>
              </a:ext>
            </a:extLst>
          </p:cNvPr>
          <p:cNvCxnSpPr>
            <a:cxnSpLocks/>
          </p:cNvCxnSpPr>
          <p:nvPr/>
        </p:nvCxnSpPr>
        <p:spPr>
          <a:xfrm>
            <a:off x="6658113" y="4049837"/>
            <a:ext cx="0" cy="37259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5CCC215-724E-4539-94BE-4B24695695AA}"/>
              </a:ext>
            </a:extLst>
          </p:cNvPr>
          <p:cNvSpPr/>
          <p:nvPr/>
        </p:nvSpPr>
        <p:spPr>
          <a:xfrm>
            <a:off x="2084312" y="3784374"/>
            <a:ext cx="511603" cy="2408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9E8A92-0178-4C1F-8772-1808D76D95D0}"/>
              </a:ext>
            </a:extLst>
          </p:cNvPr>
          <p:cNvSpPr/>
          <p:nvPr/>
        </p:nvSpPr>
        <p:spPr>
          <a:xfrm>
            <a:off x="6402312" y="3764088"/>
            <a:ext cx="511603" cy="2408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eth0</a:t>
            </a:r>
          </a:p>
        </p:txBody>
      </p:sp>
    </p:spTree>
    <p:extLst>
      <p:ext uri="{BB962C8B-B14F-4D97-AF65-F5344CB8AC3E}">
        <p14:creationId xmlns:p14="http://schemas.microsoft.com/office/powerpoint/2010/main" val="2269261427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Shape 23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121875" tIns="60925" rIns="121875" bIns="6092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dirty="0">
                <a:solidFill>
                  <a:schemeClr val="tx2"/>
                </a:solidFill>
              </a:rPr>
              <a:t>Overlay </a:t>
            </a:r>
            <a:r>
              <a:rPr lang="en-US" dirty="0" smtClean="0">
                <a:solidFill>
                  <a:schemeClr val="tx2"/>
                </a:solidFill>
              </a:rPr>
              <a:t>Driver </a:t>
            </a:r>
            <a:r>
              <a:rPr lang="en-US" dirty="0">
                <a:solidFill>
                  <a:schemeClr val="tx2"/>
                </a:solidFill>
              </a:rPr>
              <a:t>– Data </a:t>
            </a:r>
            <a:r>
              <a:rPr lang="en-US" dirty="0" smtClean="0">
                <a:solidFill>
                  <a:schemeClr val="tx2"/>
                </a:solidFill>
              </a:rPr>
              <a:t>Plane</a:t>
            </a:r>
            <a:endParaRPr lang="en-US" i="0" u="none" strike="noStrike" cap="none" baseline="0" dirty="0">
              <a:solidFill>
                <a:schemeClr val="tx2"/>
              </a:solidFill>
              <a:sym typeface="Arial"/>
            </a:endParaRPr>
          </a:p>
        </p:txBody>
      </p:sp>
      <p:pic>
        <p:nvPicPr>
          <p:cNvPr id="1026" name="Picture 2" descr="https://blog.octo.com/wp-content/uploads/2017/08/packetwalkvxlan.png">
            <a:extLst>
              <a:ext uri="{FF2B5EF4-FFF2-40B4-BE49-F238E27FC236}">
                <a16:creationId xmlns:a16="http://schemas.microsoft.com/office/drawing/2014/main" id="{9202B4F6-2206-48BB-99FA-6D04FEF45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773" y="1377104"/>
            <a:ext cx="5046829" cy="516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26605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Shape 23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121875" tIns="60925" rIns="121875" bIns="6092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dirty="0">
                <a:solidFill>
                  <a:schemeClr val="tx2"/>
                </a:solidFill>
              </a:rPr>
              <a:t>Overlay </a:t>
            </a:r>
            <a:r>
              <a:rPr lang="en-US" dirty="0" smtClean="0">
                <a:solidFill>
                  <a:schemeClr val="tx2"/>
                </a:solidFill>
              </a:rPr>
              <a:t>Driver </a:t>
            </a:r>
            <a:r>
              <a:rPr lang="en-US" dirty="0">
                <a:solidFill>
                  <a:schemeClr val="tx2"/>
                </a:solidFill>
              </a:rPr>
              <a:t>– Control Plane</a:t>
            </a:r>
            <a:endParaRPr lang="en-US" i="0" u="none" strike="noStrike" cap="none" baseline="0" dirty="0">
              <a:solidFill>
                <a:schemeClr val="tx2"/>
              </a:solidFill>
              <a:sym typeface="Arial"/>
            </a:endParaRPr>
          </a:p>
        </p:txBody>
      </p:sp>
      <p:sp>
        <p:nvSpPr>
          <p:cNvPr id="2367" name="Shape 2367"/>
          <p:cNvSpPr txBox="1"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  <a:prstGeom prst="rect">
            <a:avLst/>
          </a:prstGeom>
          <a:noFill/>
          <a:ln>
            <a:noFill/>
          </a:ln>
        </p:spPr>
        <p:txBody>
          <a:bodyPr vert="horz" lIns="121875" tIns="60925" rIns="121875" bIns="60925" rtlCol="0" anchor="t" anchorCtr="0">
            <a:noAutofit/>
          </a:bodyPr>
          <a:lstStyle/>
          <a:p>
            <a:pPr marL="361941" indent="-180971">
              <a:spcBef>
                <a:spcPts val="400"/>
              </a:spcBef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Uses gossip protocol. Fast convergence</a:t>
            </a:r>
          </a:p>
          <a:p>
            <a:pPr marL="361941" indent="-180971">
              <a:spcBef>
                <a:spcPts val="400"/>
              </a:spcBef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Data plane and Control plane traffic can use different interfaces using the “--advertise-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addr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” flag</a:t>
            </a:r>
          </a:p>
          <a:p>
            <a:pPr marL="379395" lvl="1" indent="0">
              <a:spcBef>
                <a:spcPts val="0"/>
              </a:spcBef>
              <a:buNone/>
              <a:tabLst>
                <a:tab pos="714357" algn="l"/>
              </a:tabLst>
            </a:pPr>
            <a:endParaRPr lang="en-IN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F2C5D-29A9-4BDC-96BD-44C364201ADC}"/>
              </a:ext>
            </a:extLst>
          </p:cNvPr>
          <p:cNvSpPr/>
          <p:nvPr/>
        </p:nvSpPr>
        <p:spPr>
          <a:xfrm>
            <a:off x="494748" y="1165009"/>
            <a:ext cx="3622261" cy="28602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92408-37DE-4FD8-9767-652D75BF817A}"/>
              </a:ext>
            </a:extLst>
          </p:cNvPr>
          <p:cNvSpPr txBox="1"/>
          <p:nvPr/>
        </p:nvSpPr>
        <p:spPr>
          <a:xfrm>
            <a:off x="605182" y="1270176"/>
            <a:ext cx="13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Host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E7F5B-5819-4BC5-B789-46D77DCD524D}"/>
              </a:ext>
            </a:extLst>
          </p:cNvPr>
          <p:cNvSpPr/>
          <p:nvPr/>
        </p:nvSpPr>
        <p:spPr>
          <a:xfrm>
            <a:off x="4807227" y="1172673"/>
            <a:ext cx="3622261" cy="28602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2EB8FF-0A4C-4A6A-9120-B7553ABB8D26}"/>
              </a:ext>
            </a:extLst>
          </p:cNvPr>
          <p:cNvSpPr/>
          <p:nvPr/>
        </p:nvSpPr>
        <p:spPr>
          <a:xfrm>
            <a:off x="605183" y="4380444"/>
            <a:ext cx="7824304" cy="38872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5B9608-6C82-4A7B-8A40-68F202F95BD8}"/>
              </a:ext>
            </a:extLst>
          </p:cNvPr>
          <p:cNvSpPr txBox="1"/>
          <p:nvPr/>
        </p:nvSpPr>
        <p:spPr>
          <a:xfrm>
            <a:off x="4917661" y="1277840"/>
            <a:ext cx="13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Host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659237-B959-46ED-B2F4-587441799E7D}"/>
              </a:ext>
            </a:extLst>
          </p:cNvPr>
          <p:cNvSpPr txBox="1"/>
          <p:nvPr/>
        </p:nvSpPr>
        <p:spPr>
          <a:xfrm>
            <a:off x="3504768" y="4405529"/>
            <a:ext cx="16567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Underlay Network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792D92-A586-4AC9-B5E0-BCE32A692CC1}"/>
              </a:ext>
            </a:extLst>
          </p:cNvPr>
          <p:cNvSpPr/>
          <p:nvPr/>
        </p:nvSpPr>
        <p:spPr>
          <a:xfrm>
            <a:off x="1066078" y="2778406"/>
            <a:ext cx="2438690" cy="41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libnetwork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13F727-9DCA-4145-9D4C-54A6DB58641E}"/>
              </a:ext>
            </a:extLst>
          </p:cNvPr>
          <p:cNvSpPr/>
          <p:nvPr/>
        </p:nvSpPr>
        <p:spPr>
          <a:xfrm>
            <a:off x="5495789" y="2778406"/>
            <a:ext cx="2438690" cy="41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libnetwork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16B5C3-C073-40CF-BEC9-E1A36FE81CAE}"/>
              </a:ext>
            </a:extLst>
          </p:cNvPr>
          <p:cNvCxnSpPr>
            <a:stCxn id="2" idx="3"/>
            <a:endCxn id="32" idx="1"/>
          </p:cNvCxnSpPr>
          <p:nvPr/>
        </p:nvCxnSpPr>
        <p:spPr>
          <a:xfrm>
            <a:off x="3504769" y="2983532"/>
            <a:ext cx="19910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8A36A8-D64D-4009-AA10-372C35D9820C}"/>
              </a:ext>
            </a:extLst>
          </p:cNvPr>
          <p:cNvCxnSpPr>
            <a:cxnSpLocks/>
          </p:cNvCxnSpPr>
          <p:nvPr/>
        </p:nvCxnSpPr>
        <p:spPr>
          <a:xfrm>
            <a:off x="2340113" y="4032935"/>
            <a:ext cx="0" cy="37259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60B38E4-08F4-4263-BB9C-A1D01C4D7DA0}"/>
              </a:ext>
            </a:extLst>
          </p:cNvPr>
          <p:cNvCxnSpPr>
            <a:cxnSpLocks/>
          </p:cNvCxnSpPr>
          <p:nvPr/>
        </p:nvCxnSpPr>
        <p:spPr>
          <a:xfrm>
            <a:off x="6658113" y="4049837"/>
            <a:ext cx="0" cy="37259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5CCC215-724E-4539-94BE-4B24695695AA}"/>
              </a:ext>
            </a:extLst>
          </p:cNvPr>
          <p:cNvSpPr/>
          <p:nvPr/>
        </p:nvSpPr>
        <p:spPr>
          <a:xfrm>
            <a:off x="2084312" y="3784374"/>
            <a:ext cx="511603" cy="2408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9E8A92-0178-4C1F-8772-1808D76D95D0}"/>
              </a:ext>
            </a:extLst>
          </p:cNvPr>
          <p:cNvSpPr/>
          <p:nvPr/>
        </p:nvSpPr>
        <p:spPr>
          <a:xfrm>
            <a:off x="6402312" y="3764088"/>
            <a:ext cx="511603" cy="2408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5088EF-7836-4919-9907-4D106A70C40F}"/>
              </a:ext>
            </a:extLst>
          </p:cNvPr>
          <p:cNvSpPr txBox="1"/>
          <p:nvPr/>
        </p:nvSpPr>
        <p:spPr>
          <a:xfrm>
            <a:off x="4130681" y="2634719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gossip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02328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Shape 23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121875" tIns="60925" rIns="121875" bIns="6092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dirty="0">
                <a:solidFill>
                  <a:schemeClr val="tx2"/>
                </a:solidFill>
              </a:rPr>
              <a:t>Overlay </a:t>
            </a:r>
            <a:r>
              <a:rPr lang="en-US" dirty="0" smtClean="0">
                <a:solidFill>
                  <a:schemeClr val="tx2"/>
                </a:solidFill>
              </a:rPr>
              <a:t>Driver </a:t>
            </a:r>
            <a:r>
              <a:rPr lang="en-US" dirty="0">
                <a:solidFill>
                  <a:schemeClr val="tx2"/>
                </a:solidFill>
              </a:rPr>
              <a:t>– Port Publishing</a:t>
            </a:r>
            <a:endParaRPr lang="en-US" i="0" u="none" strike="noStrike" cap="none" baseline="0" dirty="0">
              <a:solidFill>
                <a:schemeClr val="tx2"/>
              </a:solidFill>
              <a:sym typeface="Arial"/>
            </a:endParaRPr>
          </a:p>
        </p:txBody>
      </p:sp>
      <p:sp>
        <p:nvSpPr>
          <p:cNvPr id="2367" name="Shape 2367"/>
          <p:cNvSpPr txBox="1">
            <a:spLocks noGrp="1"/>
          </p:cNvSpPr>
          <p:nvPr>
            <p:ph idx="1"/>
          </p:nvPr>
        </p:nvSpPr>
        <p:spPr>
          <a:xfrm>
            <a:off x="457200" y="5257800"/>
            <a:ext cx="8229600" cy="868363"/>
          </a:xfrm>
          <a:prstGeom prst="rect">
            <a:avLst/>
          </a:prstGeom>
          <a:noFill/>
          <a:ln>
            <a:noFill/>
          </a:ln>
        </p:spPr>
        <p:txBody>
          <a:bodyPr vert="horz" lIns="121875" tIns="60925" rIns="121875" bIns="60925" rtlCol="0" anchor="t" anchorCtr="0">
            <a:noAutofit/>
          </a:bodyPr>
          <a:lstStyle/>
          <a:p>
            <a:pPr marL="361941" indent="-180971">
              <a:spcBef>
                <a:spcPts val="400"/>
              </a:spcBef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“docker service create –name web –publish 8080:80 –replicas 2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nginx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”</a:t>
            </a:r>
          </a:p>
          <a:p>
            <a:pPr marL="361941" indent="-180971">
              <a:spcBef>
                <a:spcPts val="400"/>
              </a:spcBef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Port 8080 exposed on every host in the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cluster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F2C5D-29A9-4BDC-96BD-44C364201ADC}"/>
              </a:ext>
            </a:extLst>
          </p:cNvPr>
          <p:cNvSpPr/>
          <p:nvPr/>
        </p:nvSpPr>
        <p:spPr>
          <a:xfrm>
            <a:off x="494748" y="1506831"/>
            <a:ext cx="3622261" cy="28602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92408-37DE-4FD8-9767-652D75BF817A}"/>
              </a:ext>
            </a:extLst>
          </p:cNvPr>
          <p:cNvSpPr txBox="1"/>
          <p:nvPr/>
        </p:nvSpPr>
        <p:spPr>
          <a:xfrm>
            <a:off x="605182" y="1611999"/>
            <a:ext cx="13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Host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499AFF-E0B1-4FF8-9DEC-AF37A557204E}"/>
              </a:ext>
            </a:extLst>
          </p:cNvPr>
          <p:cNvSpPr/>
          <p:nvPr/>
        </p:nvSpPr>
        <p:spPr>
          <a:xfrm>
            <a:off x="665038" y="2380228"/>
            <a:ext cx="1022030" cy="947480"/>
          </a:xfrm>
          <a:prstGeom prst="rect">
            <a:avLst/>
          </a:prstGeom>
          <a:noFill/>
          <a:ln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2066A7-4B89-41A1-94F0-45F27B6679AA}"/>
              </a:ext>
            </a:extLst>
          </p:cNvPr>
          <p:cNvSpPr txBox="1"/>
          <p:nvPr/>
        </p:nvSpPr>
        <p:spPr>
          <a:xfrm>
            <a:off x="754303" y="2434587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Container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AD4985-69E2-4147-8D27-E61009366919}"/>
              </a:ext>
            </a:extLst>
          </p:cNvPr>
          <p:cNvSpPr/>
          <p:nvPr/>
        </p:nvSpPr>
        <p:spPr>
          <a:xfrm>
            <a:off x="1829396" y="2368688"/>
            <a:ext cx="1022030" cy="947480"/>
          </a:xfrm>
          <a:prstGeom prst="rect">
            <a:avLst/>
          </a:prstGeom>
          <a:noFill/>
          <a:ln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D81E4E-6D1B-4020-9598-F567046B7FFF}"/>
              </a:ext>
            </a:extLst>
          </p:cNvPr>
          <p:cNvSpPr txBox="1"/>
          <p:nvPr/>
        </p:nvSpPr>
        <p:spPr>
          <a:xfrm>
            <a:off x="1918661" y="2423047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Container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EF3DCC-3663-42EB-8AB5-06D2678001D5}"/>
              </a:ext>
            </a:extLst>
          </p:cNvPr>
          <p:cNvSpPr/>
          <p:nvPr/>
        </p:nvSpPr>
        <p:spPr>
          <a:xfrm>
            <a:off x="2993754" y="2358773"/>
            <a:ext cx="1022030" cy="947480"/>
          </a:xfrm>
          <a:prstGeom prst="rect">
            <a:avLst/>
          </a:prstGeom>
          <a:noFill/>
          <a:ln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C75F62-5E7B-41CA-B564-726AAE6AD8B8}"/>
              </a:ext>
            </a:extLst>
          </p:cNvPr>
          <p:cNvSpPr txBox="1"/>
          <p:nvPr/>
        </p:nvSpPr>
        <p:spPr>
          <a:xfrm>
            <a:off x="3083019" y="2413133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Container 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5DF7DB-4C2B-4439-BD42-956BBDC7AC96}"/>
              </a:ext>
            </a:extLst>
          </p:cNvPr>
          <p:cNvCxnSpPr>
            <a:cxnSpLocks/>
          </p:cNvCxnSpPr>
          <p:nvPr/>
        </p:nvCxnSpPr>
        <p:spPr>
          <a:xfrm>
            <a:off x="1184965" y="3329272"/>
            <a:ext cx="0" cy="1351069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52FB55-4DB1-4468-A684-7712F628943E}"/>
              </a:ext>
            </a:extLst>
          </p:cNvPr>
          <p:cNvCxnSpPr>
            <a:cxnSpLocks/>
          </p:cNvCxnSpPr>
          <p:nvPr/>
        </p:nvCxnSpPr>
        <p:spPr>
          <a:xfrm>
            <a:off x="2397539" y="3330776"/>
            <a:ext cx="0" cy="141657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7D9A0E-77FF-489F-8469-3ED260F99A8C}"/>
              </a:ext>
            </a:extLst>
          </p:cNvPr>
          <p:cNvCxnSpPr>
            <a:cxnSpLocks/>
          </p:cNvCxnSpPr>
          <p:nvPr/>
        </p:nvCxnSpPr>
        <p:spPr>
          <a:xfrm>
            <a:off x="3550478" y="3327709"/>
            <a:ext cx="0" cy="141964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1522-19CB-46FB-9160-7E1821995BDA}"/>
              </a:ext>
            </a:extLst>
          </p:cNvPr>
          <p:cNvSpPr/>
          <p:nvPr/>
        </p:nvSpPr>
        <p:spPr>
          <a:xfrm>
            <a:off x="3260960" y="3113222"/>
            <a:ext cx="511603" cy="2408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7E8C19-BE81-4A91-8EFC-2F62AD56457B}"/>
              </a:ext>
            </a:extLst>
          </p:cNvPr>
          <p:cNvSpPr/>
          <p:nvPr/>
        </p:nvSpPr>
        <p:spPr>
          <a:xfrm>
            <a:off x="2141738" y="3118054"/>
            <a:ext cx="511603" cy="2408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51832-DF3C-46B7-9DF2-19963B8ADABC}"/>
              </a:ext>
            </a:extLst>
          </p:cNvPr>
          <p:cNvSpPr/>
          <p:nvPr/>
        </p:nvSpPr>
        <p:spPr>
          <a:xfrm>
            <a:off x="929164" y="3118054"/>
            <a:ext cx="511603" cy="2408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E7F5B-5819-4BC5-B789-46D77DCD524D}"/>
              </a:ext>
            </a:extLst>
          </p:cNvPr>
          <p:cNvSpPr/>
          <p:nvPr/>
        </p:nvSpPr>
        <p:spPr>
          <a:xfrm>
            <a:off x="4807227" y="1514495"/>
            <a:ext cx="3622261" cy="28602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2EB8FF-0A4C-4A6A-9120-B7553ABB8D26}"/>
              </a:ext>
            </a:extLst>
          </p:cNvPr>
          <p:cNvSpPr/>
          <p:nvPr/>
        </p:nvSpPr>
        <p:spPr>
          <a:xfrm>
            <a:off x="605183" y="4722266"/>
            <a:ext cx="7824304" cy="38872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5B9608-6C82-4A7B-8A40-68F202F95BD8}"/>
              </a:ext>
            </a:extLst>
          </p:cNvPr>
          <p:cNvSpPr txBox="1"/>
          <p:nvPr/>
        </p:nvSpPr>
        <p:spPr>
          <a:xfrm>
            <a:off x="4917661" y="1619663"/>
            <a:ext cx="13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Host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614495-6FFE-4AC1-B71F-453FBDDB1377}"/>
              </a:ext>
            </a:extLst>
          </p:cNvPr>
          <p:cNvSpPr/>
          <p:nvPr/>
        </p:nvSpPr>
        <p:spPr>
          <a:xfrm>
            <a:off x="4977517" y="2387892"/>
            <a:ext cx="1022030" cy="947480"/>
          </a:xfrm>
          <a:prstGeom prst="rect">
            <a:avLst/>
          </a:prstGeom>
          <a:noFill/>
          <a:ln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AA87F2-4B5C-458F-8820-B59337FC5CC3}"/>
              </a:ext>
            </a:extLst>
          </p:cNvPr>
          <p:cNvSpPr txBox="1"/>
          <p:nvPr/>
        </p:nvSpPr>
        <p:spPr>
          <a:xfrm>
            <a:off x="5066782" y="2442251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Container 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18CFDD-5D6A-411D-8651-1B2186606D54}"/>
              </a:ext>
            </a:extLst>
          </p:cNvPr>
          <p:cNvSpPr/>
          <p:nvPr/>
        </p:nvSpPr>
        <p:spPr>
          <a:xfrm>
            <a:off x="7306233" y="2366437"/>
            <a:ext cx="1022030" cy="947480"/>
          </a:xfrm>
          <a:prstGeom prst="rect">
            <a:avLst/>
          </a:prstGeom>
          <a:noFill/>
          <a:ln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FEB8C-408C-4557-B873-8200F6074D1A}"/>
              </a:ext>
            </a:extLst>
          </p:cNvPr>
          <p:cNvSpPr txBox="1"/>
          <p:nvPr/>
        </p:nvSpPr>
        <p:spPr>
          <a:xfrm>
            <a:off x="7395498" y="2420797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Container 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1A6A7D-B9E2-48F0-9267-1824C0B22423}"/>
              </a:ext>
            </a:extLst>
          </p:cNvPr>
          <p:cNvCxnSpPr>
            <a:cxnSpLocks/>
          </p:cNvCxnSpPr>
          <p:nvPr/>
        </p:nvCxnSpPr>
        <p:spPr>
          <a:xfrm>
            <a:off x="5497444" y="3336937"/>
            <a:ext cx="0" cy="1385329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6958E92-1AA9-42BA-8601-F53669E9D5F5}"/>
              </a:ext>
            </a:extLst>
          </p:cNvPr>
          <p:cNvCxnSpPr>
            <a:cxnSpLocks/>
          </p:cNvCxnSpPr>
          <p:nvPr/>
        </p:nvCxnSpPr>
        <p:spPr>
          <a:xfrm>
            <a:off x="7862957" y="3335373"/>
            <a:ext cx="0" cy="1344969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00878CF-D7AA-422A-83C7-F5D077E091C2}"/>
              </a:ext>
            </a:extLst>
          </p:cNvPr>
          <p:cNvSpPr/>
          <p:nvPr/>
        </p:nvSpPr>
        <p:spPr>
          <a:xfrm>
            <a:off x="7573439" y="3120886"/>
            <a:ext cx="511603" cy="2408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26401F-19FE-426A-9E86-6024A058608F}"/>
              </a:ext>
            </a:extLst>
          </p:cNvPr>
          <p:cNvSpPr/>
          <p:nvPr/>
        </p:nvSpPr>
        <p:spPr>
          <a:xfrm>
            <a:off x="5241643" y="3125718"/>
            <a:ext cx="511603" cy="2408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659237-B959-46ED-B2F4-587441799E7D}"/>
              </a:ext>
            </a:extLst>
          </p:cNvPr>
          <p:cNvSpPr txBox="1"/>
          <p:nvPr/>
        </p:nvSpPr>
        <p:spPr>
          <a:xfrm>
            <a:off x="3504768" y="4747352"/>
            <a:ext cx="16567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Overlay Network</a:t>
            </a:r>
            <a:endParaRPr lang="en-US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6575FB-B094-47C8-945A-E729F7795951}"/>
              </a:ext>
            </a:extLst>
          </p:cNvPr>
          <p:cNvSpPr txBox="1"/>
          <p:nvPr/>
        </p:nvSpPr>
        <p:spPr>
          <a:xfrm>
            <a:off x="509922" y="3306253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172.17.0.1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AEDE41-F6CB-4B96-8653-CC8E3B0E9A34}"/>
              </a:ext>
            </a:extLst>
          </p:cNvPr>
          <p:cNvSpPr txBox="1"/>
          <p:nvPr/>
        </p:nvSpPr>
        <p:spPr>
          <a:xfrm>
            <a:off x="1704297" y="3331253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172.17.0.2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1F3404-B63C-45AC-B93F-817792988EE6}"/>
              </a:ext>
            </a:extLst>
          </p:cNvPr>
          <p:cNvSpPr txBox="1"/>
          <p:nvPr/>
        </p:nvSpPr>
        <p:spPr>
          <a:xfrm>
            <a:off x="2880608" y="3317404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172.17.0.3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C66422-349B-426D-A2F5-496992A498B7}"/>
              </a:ext>
            </a:extLst>
          </p:cNvPr>
          <p:cNvSpPr txBox="1"/>
          <p:nvPr/>
        </p:nvSpPr>
        <p:spPr>
          <a:xfrm>
            <a:off x="4814079" y="332770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172.17.0.4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F67177-432D-48F8-9B8F-A2D3E413446C}"/>
              </a:ext>
            </a:extLst>
          </p:cNvPr>
          <p:cNvSpPr txBox="1"/>
          <p:nvPr/>
        </p:nvSpPr>
        <p:spPr>
          <a:xfrm>
            <a:off x="7162735" y="3318529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172.17.0.5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AC158A-D939-45B2-AA74-01D27C973D57}"/>
              </a:ext>
            </a:extLst>
          </p:cNvPr>
          <p:cNvSpPr/>
          <p:nvPr/>
        </p:nvSpPr>
        <p:spPr>
          <a:xfrm>
            <a:off x="1158053" y="4313597"/>
            <a:ext cx="2614505" cy="3887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eth0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90FC10-02FB-4829-B0FA-8B5B73921812}"/>
              </a:ext>
            </a:extLst>
          </p:cNvPr>
          <p:cNvSpPr/>
          <p:nvPr/>
        </p:nvSpPr>
        <p:spPr>
          <a:xfrm>
            <a:off x="5370174" y="4364431"/>
            <a:ext cx="2614505" cy="3887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eth0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9F038E-62C5-4755-A6C1-EA24F8288DEF}"/>
              </a:ext>
            </a:extLst>
          </p:cNvPr>
          <p:cNvSpPr txBox="1"/>
          <p:nvPr/>
        </p:nvSpPr>
        <p:spPr>
          <a:xfrm>
            <a:off x="2582722" y="4357043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192.168.1.100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9FE000-B0F7-4894-8D1F-FC44F28CE93C}"/>
              </a:ext>
            </a:extLst>
          </p:cNvPr>
          <p:cNvSpPr txBox="1"/>
          <p:nvPr/>
        </p:nvSpPr>
        <p:spPr>
          <a:xfrm>
            <a:off x="6819191" y="4384267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192.168.1.101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17145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Shape 23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121875" tIns="60925" rIns="121875" bIns="6092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dirty="0">
                <a:solidFill>
                  <a:schemeClr val="tx2"/>
                </a:solidFill>
              </a:rPr>
              <a:t>MACVLAN Driver</a:t>
            </a:r>
            <a:endParaRPr lang="en-US" i="0" u="none" strike="noStrike" cap="none" baseline="0" dirty="0">
              <a:solidFill>
                <a:schemeClr val="tx2"/>
              </a:solidFill>
              <a:sym typeface="Arial"/>
            </a:endParaRPr>
          </a:p>
        </p:txBody>
      </p:sp>
      <p:sp>
        <p:nvSpPr>
          <p:cNvPr id="2367" name="Shape 2367"/>
          <p:cNvSpPr txBox="1">
            <a:spLocks noGrp="1"/>
          </p:cNvSpPr>
          <p:nvPr>
            <p:ph idx="1"/>
          </p:nvPr>
        </p:nvSpPr>
        <p:spPr>
          <a:xfrm>
            <a:off x="457200" y="5105400"/>
            <a:ext cx="8229600" cy="1020763"/>
          </a:xfrm>
          <a:prstGeom prst="rect">
            <a:avLst/>
          </a:prstGeom>
          <a:noFill/>
          <a:ln>
            <a:noFill/>
          </a:ln>
        </p:spPr>
        <p:txBody>
          <a:bodyPr vert="horz" lIns="121875" tIns="60925" rIns="121875" bIns="60925" rtlCol="0" anchor="t" anchorCtr="0">
            <a:noAutofit/>
          </a:bodyPr>
          <a:lstStyle/>
          <a:p>
            <a:pPr marL="361941" indent="-180971">
              <a:spcBef>
                <a:spcPts val="400"/>
              </a:spcBef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Use of sub-interfaces (dot1q)</a:t>
            </a:r>
          </a:p>
          <a:p>
            <a:pPr marL="361941" indent="-180971">
              <a:spcBef>
                <a:spcPts val="400"/>
              </a:spcBef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Container gets its own IP /MAC visible on the physical network</a:t>
            </a:r>
            <a:endParaRPr lang="en-IN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F2C5D-29A9-4BDC-96BD-44C364201ADC}"/>
              </a:ext>
            </a:extLst>
          </p:cNvPr>
          <p:cNvSpPr/>
          <p:nvPr/>
        </p:nvSpPr>
        <p:spPr>
          <a:xfrm>
            <a:off x="494748" y="1506831"/>
            <a:ext cx="3622261" cy="28602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92408-37DE-4FD8-9767-652D75BF817A}"/>
              </a:ext>
            </a:extLst>
          </p:cNvPr>
          <p:cNvSpPr txBox="1"/>
          <p:nvPr/>
        </p:nvSpPr>
        <p:spPr>
          <a:xfrm>
            <a:off x="605182" y="1611999"/>
            <a:ext cx="13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Host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499AFF-E0B1-4FF8-9DEC-AF37A557204E}"/>
              </a:ext>
            </a:extLst>
          </p:cNvPr>
          <p:cNvSpPr/>
          <p:nvPr/>
        </p:nvSpPr>
        <p:spPr>
          <a:xfrm>
            <a:off x="665038" y="2380228"/>
            <a:ext cx="1022030" cy="947480"/>
          </a:xfrm>
          <a:prstGeom prst="rect">
            <a:avLst/>
          </a:prstGeom>
          <a:noFill/>
          <a:ln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2066A7-4B89-41A1-94F0-45F27B6679AA}"/>
              </a:ext>
            </a:extLst>
          </p:cNvPr>
          <p:cNvSpPr txBox="1"/>
          <p:nvPr/>
        </p:nvSpPr>
        <p:spPr>
          <a:xfrm>
            <a:off x="754303" y="2434587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Container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AD4985-69E2-4147-8D27-E61009366919}"/>
              </a:ext>
            </a:extLst>
          </p:cNvPr>
          <p:cNvSpPr/>
          <p:nvPr/>
        </p:nvSpPr>
        <p:spPr>
          <a:xfrm>
            <a:off x="1829396" y="2368688"/>
            <a:ext cx="1022030" cy="947480"/>
          </a:xfrm>
          <a:prstGeom prst="rect">
            <a:avLst/>
          </a:prstGeom>
          <a:noFill/>
          <a:ln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D81E4E-6D1B-4020-9598-F567046B7FFF}"/>
              </a:ext>
            </a:extLst>
          </p:cNvPr>
          <p:cNvSpPr txBox="1"/>
          <p:nvPr/>
        </p:nvSpPr>
        <p:spPr>
          <a:xfrm>
            <a:off x="1918661" y="2423047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Container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EF3DCC-3663-42EB-8AB5-06D2678001D5}"/>
              </a:ext>
            </a:extLst>
          </p:cNvPr>
          <p:cNvSpPr/>
          <p:nvPr/>
        </p:nvSpPr>
        <p:spPr>
          <a:xfrm>
            <a:off x="2993754" y="2358773"/>
            <a:ext cx="1022030" cy="947480"/>
          </a:xfrm>
          <a:prstGeom prst="rect">
            <a:avLst/>
          </a:prstGeom>
          <a:noFill/>
          <a:ln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C75F62-5E7B-41CA-B564-726AAE6AD8B8}"/>
              </a:ext>
            </a:extLst>
          </p:cNvPr>
          <p:cNvSpPr txBox="1"/>
          <p:nvPr/>
        </p:nvSpPr>
        <p:spPr>
          <a:xfrm>
            <a:off x="3083019" y="2413133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Container 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5DF7DB-4C2B-4439-BD42-956BBDC7AC96}"/>
              </a:ext>
            </a:extLst>
          </p:cNvPr>
          <p:cNvCxnSpPr>
            <a:cxnSpLocks/>
          </p:cNvCxnSpPr>
          <p:nvPr/>
        </p:nvCxnSpPr>
        <p:spPr>
          <a:xfrm>
            <a:off x="1184965" y="3329273"/>
            <a:ext cx="0" cy="42760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52FB55-4DB1-4468-A684-7712F628943E}"/>
              </a:ext>
            </a:extLst>
          </p:cNvPr>
          <p:cNvCxnSpPr>
            <a:cxnSpLocks/>
          </p:cNvCxnSpPr>
          <p:nvPr/>
        </p:nvCxnSpPr>
        <p:spPr>
          <a:xfrm>
            <a:off x="2397539" y="3330777"/>
            <a:ext cx="0" cy="42760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7D9A0E-77FF-489F-8469-3ED260F99A8C}"/>
              </a:ext>
            </a:extLst>
          </p:cNvPr>
          <p:cNvCxnSpPr>
            <a:cxnSpLocks/>
          </p:cNvCxnSpPr>
          <p:nvPr/>
        </p:nvCxnSpPr>
        <p:spPr>
          <a:xfrm>
            <a:off x="3550478" y="3327709"/>
            <a:ext cx="0" cy="42760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12869-8A90-4E73-87DE-B618779B98F4}"/>
              </a:ext>
            </a:extLst>
          </p:cNvPr>
          <p:cNvSpPr/>
          <p:nvPr/>
        </p:nvSpPr>
        <p:spPr>
          <a:xfrm>
            <a:off x="2054086" y="4203485"/>
            <a:ext cx="565426" cy="3887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eth0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1522-19CB-46FB-9160-7E1821995BDA}"/>
              </a:ext>
            </a:extLst>
          </p:cNvPr>
          <p:cNvSpPr/>
          <p:nvPr/>
        </p:nvSpPr>
        <p:spPr>
          <a:xfrm>
            <a:off x="3260960" y="3113222"/>
            <a:ext cx="511603" cy="2408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7E8C19-BE81-4A91-8EFC-2F62AD56457B}"/>
              </a:ext>
            </a:extLst>
          </p:cNvPr>
          <p:cNvSpPr/>
          <p:nvPr/>
        </p:nvSpPr>
        <p:spPr>
          <a:xfrm>
            <a:off x="2141738" y="3118054"/>
            <a:ext cx="511603" cy="2408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51832-DF3C-46B7-9DF2-19963B8ADABC}"/>
              </a:ext>
            </a:extLst>
          </p:cNvPr>
          <p:cNvSpPr/>
          <p:nvPr/>
        </p:nvSpPr>
        <p:spPr>
          <a:xfrm>
            <a:off x="929164" y="3118054"/>
            <a:ext cx="511603" cy="2408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E7F5B-5819-4BC5-B789-46D77DCD524D}"/>
              </a:ext>
            </a:extLst>
          </p:cNvPr>
          <p:cNvSpPr/>
          <p:nvPr/>
        </p:nvSpPr>
        <p:spPr>
          <a:xfrm>
            <a:off x="4807227" y="1514495"/>
            <a:ext cx="3622261" cy="28602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5B9608-6C82-4A7B-8A40-68F202F95BD8}"/>
              </a:ext>
            </a:extLst>
          </p:cNvPr>
          <p:cNvSpPr txBox="1"/>
          <p:nvPr/>
        </p:nvSpPr>
        <p:spPr>
          <a:xfrm>
            <a:off x="4917661" y="1619663"/>
            <a:ext cx="13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Host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614495-6FFE-4AC1-B71F-453FBDDB1377}"/>
              </a:ext>
            </a:extLst>
          </p:cNvPr>
          <p:cNvSpPr/>
          <p:nvPr/>
        </p:nvSpPr>
        <p:spPr>
          <a:xfrm>
            <a:off x="4977517" y="2387892"/>
            <a:ext cx="1022030" cy="947480"/>
          </a:xfrm>
          <a:prstGeom prst="rect">
            <a:avLst/>
          </a:prstGeom>
          <a:noFill/>
          <a:ln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AA87F2-4B5C-458F-8820-B59337FC5CC3}"/>
              </a:ext>
            </a:extLst>
          </p:cNvPr>
          <p:cNvSpPr txBox="1"/>
          <p:nvPr/>
        </p:nvSpPr>
        <p:spPr>
          <a:xfrm>
            <a:off x="5066782" y="2442251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Container 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18CFDD-5D6A-411D-8651-1B2186606D54}"/>
              </a:ext>
            </a:extLst>
          </p:cNvPr>
          <p:cNvSpPr/>
          <p:nvPr/>
        </p:nvSpPr>
        <p:spPr>
          <a:xfrm>
            <a:off x="7306233" y="2366437"/>
            <a:ext cx="1022030" cy="947480"/>
          </a:xfrm>
          <a:prstGeom prst="rect">
            <a:avLst/>
          </a:prstGeom>
          <a:noFill/>
          <a:ln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FEB8C-408C-4557-B873-8200F6074D1A}"/>
              </a:ext>
            </a:extLst>
          </p:cNvPr>
          <p:cNvSpPr txBox="1"/>
          <p:nvPr/>
        </p:nvSpPr>
        <p:spPr>
          <a:xfrm>
            <a:off x="7395498" y="2420797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Container 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1A6A7D-B9E2-48F0-9267-1824C0B22423}"/>
              </a:ext>
            </a:extLst>
          </p:cNvPr>
          <p:cNvCxnSpPr>
            <a:cxnSpLocks/>
          </p:cNvCxnSpPr>
          <p:nvPr/>
        </p:nvCxnSpPr>
        <p:spPr>
          <a:xfrm>
            <a:off x="5497444" y="3336937"/>
            <a:ext cx="0" cy="42760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6958E92-1AA9-42BA-8601-F53669E9D5F5}"/>
              </a:ext>
            </a:extLst>
          </p:cNvPr>
          <p:cNvCxnSpPr>
            <a:cxnSpLocks/>
          </p:cNvCxnSpPr>
          <p:nvPr/>
        </p:nvCxnSpPr>
        <p:spPr>
          <a:xfrm>
            <a:off x="7862957" y="3335373"/>
            <a:ext cx="0" cy="42760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C0598FA-3211-4FFB-AE2D-1C0E222DAB95}"/>
              </a:ext>
            </a:extLst>
          </p:cNvPr>
          <p:cNvSpPr/>
          <p:nvPr/>
        </p:nvSpPr>
        <p:spPr>
          <a:xfrm>
            <a:off x="6366565" y="4211149"/>
            <a:ext cx="565426" cy="3887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eth0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0878CF-D7AA-422A-83C7-F5D077E091C2}"/>
              </a:ext>
            </a:extLst>
          </p:cNvPr>
          <p:cNvSpPr/>
          <p:nvPr/>
        </p:nvSpPr>
        <p:spPr>
          <a:xfrm>
            <a:off x="7573439" y="3120886"/>
            <a:ext cx="511603" cy="2408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26401F-19FE-426A-9E86-6024A058608F}"/>
              </a:ext>
            </a:extLst>
          </p:cNvPr>
          <p:cNvSpPr/>
          <p:nvPr/>
        </p:nvSpPr>
        <p:spPr>
          <a:xfrm>
            <a:off x="5241643" y="3125718"/>
            <a:ext cx="511603" cy="2408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307CD-3918-4A77-A4DC-60F57FDD27AC}"/>
              </a:ext>
            </a:extLst>
          </p:cNvPr>
          <p:cNvSpPr txBox="1"/>
          <p:nvPr/>
        </p:nvSpPr>
        <p:spPr>
          <a:xfrm>
            <a:off x="509922" y="3306253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172.17.0.2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2E8200-6CF1-4469-9423-3975EF55288C}"/>
              </a:ext>
            </a:extLst>
          </p:cNvPr>
          <p:cNvSpPr txBox="1"/>
          <p:nvPr/>
        </p:nvSpPr>
        <p:spPr>
          <a:xfrm>
            <a:off x="1712028" y="3313821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172.17.0.3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FC99EC-774B-47C1-8C8F-BF4A05DFCB57}"/>
              </a:ext>
            </a:extLst>
          </p:cNvPr>
          <p:cNvSpPr txBox="1"/>
          <p:nvPr/>
        </p:nvSpPr>
        <p:spPr>
          <a:xfrm>
            <a:off x="2868492" y="332770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172.17.0.4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9C1C91-0016-4897-AAE9-8190A693AE6D}"/>
              </a:ext>
            </a:extLst>
          </p:cNvPr>
          <p:cNvSpPr txBox="1"/>
          <p:nvPr/>
        </p:nvSpPr>
        <p:spPr>
          <a:xfrm>
            <a:off x="4830939" y="3337499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172.17.0.5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7830D2-2922-4738-9BD5-6C2B8A485FB1}"/>
              </a:ext>
            </a:extLst>
          </p:cNvPr>
          <p:cNvSpPr txBox="1"/>
          <p:nvPr/>
        </p:nvSpPr>
        <p:spPr>
          <a:xfrm>
            <a:off x="7162735" y="3326352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172.17.0.6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E55EF5-D2B0-4499-8A87-6E0A66465D5F}"/>
              </a:ext>
            </a:extLst>
          </p:cNvPr>
          <p:cNvSpPr txBox="1"/>
          <p:nvPr/>
        </p:nvSpPr>
        <p:spPr>
          <a:xfrm>
            <a:off x="6907193" y="4357043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172.17.0.254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3DA328-C2B7-450B-BC5F-B1B66C05F26F}"/>
              </a:ext>
            </a:extLst>
          </p:cNvPr>
          <p:cNvSpPr txBox="1"/>
          <p:nvPr/>
        </p:nvSpPr>
        <p:spPr>
          <a:xfrm>
            <a:off x="2582722" y="4357043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172.17.0.1</a:t>
            </a:r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48A928-68CB-4346-B4EC-9894F86FEF08}"/>
              </a:ext>
            </a:extLst>
          </p:cNvPr>
          <p:cNvCxnSpPr>
            <a:cxnSpLocks/>
          </p:cNvCxnSpPr>
          <p:nvPr/>
        </p:nvCxnSpPr>
        <p:spPr>
          <a:xfrm>
            <a:off x="2390812" y="4592217"/>
            <a:ext cx="0" cy="42760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2E97E8-157D-4688-A89E-DD7236880BF7}"/>
              </a:ext>
            </a:extLst>
          </p:cNvPr>
          <p:cNvCxnSpPr>
            <a:cxnSpLocks/>
          </p:cNvCxnSpPr>
          <p:nvPr/>
        </p:nvCxnSpPr>
        <p:spPr>
          <a:xfrm>
            <a:off x="6646886" y="4599881"/>
            <a:ext cx="0" cy="42760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5FB49AC-D9AE-4595-857E-BE606838A11B}"/>
              </a:ext>
            </a:extLst>
          </p:cNvPr>
          <p:cNvCxnSpPr>
            <a:cxnSpLocks/>
          </p:cNvCxnSpPr>
          <p:nvPr/>
        </p:nvCxnSpPr>
        <p:spPr>
          <a:xfrm flipH="1">
            <a:off x="2376638" y="5027484"/>
            <a:ext cx="4270249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0659237-B959-46ED-B2F4-587441799E7D}"/>
              </a:ext>
            </a:extLst>
          </p:cNvPr>
          <p:cNvSpPr txBox="1"/>
          <p:nvPr/>
        </p:nvSpPr>
        <p:spPr>
          <a:xfrm>
            <a:off x="4015784" y="4741783"/>
            <a:ext cx="9909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Physical Network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06F9AB2-4C2D-46CF-B4D3-9805A4008B65}"/>
              </a:ext>
            </a:extLst>
          </p:cNvPr>
          <p:cNvCxnSpPr>
            <a:cxnSpLocks/>
          </p:cNvCxnSpPr>
          <p:nvPr/>
        </p:nvCxnSpPr>
        <p:spPr>
          <a:xfrm flipV="1">
            <a:off x="1176052" y="3758381"/>
            <a:ext cx="2374426" cy="1312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C90F2F0-3466-41D8-82E6-C662D025B40B}"/>
              </a:ext>
            </a:extLst>
          </p:cNvPr>
          <p:cNvCxnSpPr>
            <a:cxnSpLocks/>
          </p:cNvCxnSpPr>
          <p:nvPr/>
        </p:nvCxnSpPr>
        <p:spPr>
          <a:xfrm>
            <a:off x="2402037" y="3771505"/>
            <a:ext cx="0" cy="42760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32C0A7A-ABF0-41B4-865C-EA71C7EF66B7}"/>
              </a:ext>
            </a:extLst>
          </p:cNvPr>
          <p:cNvCxnSpPr>
            <a:cxnSpLocks/>
          </p:cNvCxnSpPr>
          <p:nvPr/>
        </p:nvCxnSpPr>
        <p:spPr>
          <a:xfrm flipV="1">
            <a:off x="5497443" y="3730766"/>
            <a:ext cx="2374426" cy="1312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2FF29BB-479C-4B50-AAE7-A6A036C65B31}"/>
              </a:ext>
            </a:extLst>
          </p:cNvPr>
          <p:cNvCxnSpPr>
            <a:cxnSpLocks/>
          </p:cNvCxnSpPr>
          <p:nvPr/>
        </p:nvCxnSpPr>
        <p:spPr>
          <a:xfrm>
            <a:off x="6684656" y="3730766"/>
            <a:ext cx="0" cy="42760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535088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Shape 23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121875" tIns="60925" rIns="121875" bIns="6092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dirty="0">
                <a:solidFill>
                  <a:schemeClr val="tx2"/>
                </a:solidFill>
              </a:rPr>
              <a:t>Disable Networking for Container</a:t>
            </a:r>
            <a:endParaRPr lang="en-US" i="0" u="none" strike="noStrike" cap="none" baseline="0" dirty="0">
              <a:solidFill>
                <a:schemeClr val="tx2"/>
              </a:solidFill>
              <a:sym typeface="Arial"/>
            </a:endParaRPr>
          </a:p>
        </p:txBody>
      </p:sp>
      <p:sp>
        <p:nvSpPr>
          <p:cNvPr id="6" name="Shape 2367">
            <a:extLst>
              <a:ext uri="{FF2B5EF4-FFF2-40B4-BE49-F238E27FC236}">
                <a16:creationId xmlns:a16="http://schemas.microsoft.com/office/drawing/2014/main" id="{1CCEFB55-4E60-4FAF-B884-CFE94666523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121875" tIns="60925" rIns="121875" bIns="60925" rtlCol="0" anchor="t" anchorCtr="0">
            <a:noAutofit/>
          </a:bodyPr>
          <a:lstStyle/>
          <a:p>
            <a:pPr marL="361941" indent="-180971">
              <a:spcBef>
                <a:spcPts val="400"/>
              </a:spcBef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Use the --network none flag when starting the container to disable networking</a:t>
            </a:r>
          </a:p>
          <a:p>
            <a:pPr marL="361941" indent="-180971">
              <a:spcBef>
                <a:spcPts val="400"/>
              </a:spcBef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Within the container, only the loopback device is created</a:t>
            </a:r>
            <a:endParaRPr lang="en-IN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380EE0-CC5D-4647-A773-A12BF5CB09DB}"/>
              </a:ext>
            </a:extLst>
          </p:cNvPr>
          <p:cNvSpPr/>
          <p:nvPr/>
        </p:nvSpPr>
        <p:spPr>
          <a:xfrm>
            <a:off x="565427" y="1242761"/>
            <a:ext cx="7960139" cy="4472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$ </a:t>
            </a:r>
            <a:r>
              <a:rPr lang="en-US" sz="1600" dirty="0"/>
              <a:t>docker run --network none  --name no-net-alpine centos</a:t>
            </a:r>
          </a:p>
          <a:p>
            <a:endParaRPr lang="en-US" sz="1600" dirty="0"/>
          </a:p>
          <a:p>
            <a:r>
              <a:rPr lang="en-US" sz="1600" dirty="0"/>
              <a:t>$ docker exec no-net-alpine </a:t>
            </a:r>
            <a:r>
              <a:rPr lang="en-US" sz="1600" dirty="0" err="1"/>
              <a:t>ip</a:t>
            </a:r>
            <a:r>
              <a:rPr lang="en-US" sz="1600" dirty="0"/>
              <a:t> link show</a:t>
            </a:r>
          </a:p>
          <a:p>
            <a:endParaRPr lang="en-US" sz="1600" dirty="0"/>
          </a:p>
          <a:p>
            <a:r>
              <a:rPr lang="en-US" sz="1600" dirty="0"/>
              <a:t>1: lo: &lt;LOOPBACK,UP,LOWER_UP&gt; </a:t>
            </a:r>
            <a:r>
              <a:rPr lang="en-US" sz="1600" dirty="0" err="1"/>
              <a:t>mtu</a:t>
            </a:r>
            <a:r>
              <a:rPr lang="en-US" sz="1600" dirty="0"/>
              <a:t> 65536 </a:t>
            </a:r>
            <a:r>
              <a:rPr lang="en-US" sz="1600" dirty="0" err="1"/>
              <a:t>qdisc</a:t>
            </a:r>
            <a:r>
              <a:rPr lang="en-US" sz="1600" dirty="0"/>
              <a:t> </a:t>
            </a:r>
            <a:r>
              <a:rPr lang="en-US" sz="1600" dirty="0" err="1"/>
              <a:t>noqueue</a:t>
            </a:r>
            <a:r>
              <a:rPr lang="en-US" sz="1600" dirty="0"/>
              <a:t> state UNKNOWN </a:t>
            </a:r>
            <a:r>
              <a:rPr lang="en-US" sz="1600" dirty="0" err="1"/>
              <a:t>qlen</a:t>
            </a:r>
            <a:r>
              <a:rPr lang="en-US" sz="1600" dirty="0"/>
              <a:t> 1</a:t>
            </a:r>
          </a:p>
          <a:p>
            <a:r>
              <a:rPr lang="en-US" sz="1600" dirty="0"/>
              <a:t>    link/loopback 00:00:00:00:00:00 </a:t>
            </a:r>
            <a:r>
              <a:rPr lang="en-US" sz="1600" dirty="0" err="1"/>
              <a:t>brd</a:t>
            </a:r>
            <a:r>
              <a:rPr lang="en-US" sz="1600" dirty="0"/>
              <a:t> 00:00:00:00:00:00</a:t>
            </a:r>
          </a:p>
          <a:p>
            <a:r>
              <a:rPr lang="en-US" sz="1600" dirty="0"/>
              <a:t>2: tunl0@NONE: &lt;NOARP&gt; </a:t>
            </a:r>
            <a:r>
              <a:rPr lang="en-US" sz="1600" dirty="0" err="1"/>
              <a:t>mtu</a:t>
            </a:r>
            <a:r>
              <a:rPr lang="en-US" sz="1600" dirty="0"/>
              <a:t> 1480 </a:t>
            </a:r>
            <a:r>
              <a:rPr lang="en-US" sz="1600" dirty="0" err="1"/>
              <a:t>qdisc</a:t>
            </a:r>
            <a:r>
              <a:rPr lang="en-US" sz="1600" dirty="0"/>
              <a:t> </a:t>
            </a:r>
            <a:r>
              <a:rPr lang="en-US" sz="1600" dirty="0" err="1"/>
              <a:t>noop</a:t>
            </a:r>
            <a:r>
              <a:rPr lang="en-US" sz="1600" dirty="0"/>
              <a:t> state DOWN </a:t>
            </a:r>
            <a:r>
              <a:rPr lang="en-US" sz="1600" dirty="0" err="1"/>
              <a:t>qlen</a:t>
            </a:r>
            <a:r>
              <a:rPr lang="en-US" sz="1600" dirty="0"/>
              <a:t> 1</a:t>
            </a:r>
          </a:p>
          <a:p>
            <a:r>
              <a:rPr lang="en-US" sz="1600" dirty="0"/>
              <a:t>    link/</a:t>
            </a:r>
            <a:r>
              <a:rPr lang="en-US" sz="1600" dirty="0" err="1"/>
              <a:t>ipip</a:t>
            </a:r>
            <a:r>
              <a:rPr lang="en-US" sz="1600" dirty="0"/>
              <a:t> 0.0.0.0 </a:t>
            </a:r>
            <a:r>
              <a:rPr lang="en-US" sz="1600" dirty="0" err="1"/>
              <a:t>brd</a:t>
            </a:r>
            <a:r>
              <a:rPr lang="en-US" sz="1600" dirty="0"/>
              <a:t> 0.0.0.0</a:t>
            </a:r>
          </a:p>
          <a:p>
            <a:r>
              <a:rPr lang="en-US" sz="1600" dirty="0"/>
              <a:t>3: ip6tnl0@NONE: &lt;NOARP&gt; </a:t>
            </a:r>
            <a:r>
              <a:rPr lang="en-US" sz="1600" dirty="0" err="1"/>
              <a:t>mtu</a:t>
            </a:r>
            <a:r>
              <a:rPr lang="en-US" sz="1600" dirty="0"/>
              <a:t> 1452 </a:t>
            </a:r>
            <a:r>
              <a:rPr lang="en-US" sz="1600" dirty="0" err="1"/>
              <a:t>qdisc</a:t>
            </a:r>
            <a:r>
              <a:rPr lang="en-US" sz="1600" dirty="0"/>
              <a:t> </a:t>
            </a:r>
            <a:r>
              <a:rPr lang="en-US" sz="1600" dirty="0" err="1"/>
              <a:t>noop</a:t>
            </a:r>
            <a:r>
              <a:rPr lang="en-US" sz="1600" dirty="0"/>
              <a:t> state DOWN </a:t>
            </a:r>
            <a:r>
              <a:rPr lang="en-US" sz="1600" dirty="0" err="1"/>
              <a:t>qlen</a:t>
            </a:r>
            <a:r>
              <a:rPr lang="en-US" sz="1600" dirty="0"/>
              <a:t> 1</a:t>
            </a:r>
          </a:p>
          <a:p>
            <a:r>
              <a:rPr lang="en-US" sz="1600" dirty="0"/>
              <a:t>    link/tunnel6 00:00:00:00:00:00:00:00:00:00:00:00:00:00:00:00 </a:t>
            </a:r>
            <a:r>
              <a:rPr lang="en-US" sz="1600" dirty="0" err="1"/>
              <a:t>brd</a:t>
            </a:r>
            <a:r>
              <a:rPr lang="en-US" sz="1600" dirty="0"/>
              <a:t> 00:00:00:00:00:00:00:00:00:00:00:00:00:00:00:00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19032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Networking Drivers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Bridge networks</a:t>
            </a:r>
            <a:r>
              <a:rPr lang="en-US" sz="2000" dirty="0"/>
              <a:t> are best when you need multiple containers to communicate on the same Docker host.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Overlay networks</a:t>
            </a:r>
            <a:r>
              <a:rPr lang="en-US" sz="2000" dirty="0"/>
              <a:t> are best when you need containers running on different Docker hosts to communicate, or when multiple applications work together using swarm services.</a:t>
            </a:r>
          </a:p>
          <a:p>
            <a:pPr>
              <a:lnSpc>
                <a:spcPct val="150000"/>
              </a:lnSpc>
            </a:pPr>
            <a:r>
              <a:rPr lang="en-US" sz="2000" b="1" dirty="0" err="1"/>
              <a:t>Macvlan</a:t>
            </a:r>
            <a:r>
              <a:rPr lang="en-US" sz="2000" b="1" dirty="0"/>
              <a:t> networks</a:t>
            </a:r>
            <a:r>
              <a:rPr lang="en-US" sz="2000" dirty="0"/>
              <a:t> are best when you are migrating from a VM setup or need your containers to look like physical hosts on your network, each with a unique MAC address.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Third-party network plugins</a:t>
            </a:r>
            <a:r>
              <a:rPr lang="en-US" sz="2000" dirty="0"/>
              <a:t> allow you to integrate Docker with specialized network stacks.</a:t>
            </a:r>
          </a:p>
        </p:txBody>
      </p:sp>
    </p:spTree>
    <p:extLst>
      <p:ext uri="{BB962C8B-B14F-4D97-AF65-F5344CB8AC3E}">
        <p14:creationId xmlns:p14="http://schemas.microsoft.com/office/powerpoint/2010/main" val="1076477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Useful 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docker network ls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docker network inspect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docker network 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8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CNM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/>
              <a:t>CNM</a:t>
            </a:r>
            <a:r>
              <a:rPr lang="en-US" dirty="0"/>
              <a:t> is an open-source networking specification for containers.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CNM</a:t>
            </a:r>
            <a:r>
              <a:rPr lang="en-US" dirty="0"/>
              <a:t> defines networks, endpoints, </a:t>
            </a:r>
            <a:r>
              <a:rPr lang="en-US" dirty="0" smtClean="0"/>
              <a:t>sandboxes.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b="1" dirty="0" err="1"/>
              <a:t>Libnetwork</a:t>
            </a:r>
            <a:r>
              <a:rPr lang="en-US" dirty="0"/>
              <a:t> is Docker’s implementation of </a:t>
            </a:r>
            <a:r>
              <a:rPr lang="en-US" dirty="0" smtClean="0"/>
              <a:t>CNM.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b="1" dirty="0" err="1"/>
              <a:t>Libnetwork</a:t>
            </a:r>
            <a:r>
              <a:rPr lang="en-US" dirty="0"/>
              <a:t> is extensible via pluggable drivers which allows various network </a:t>
            </a:r>
            <a:r>
              <a:rPr lang="en-US" dirty="0" smtClean="0"/>
              <a:t>technologies.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5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CNM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3DA99-1DE1-4B4E-A8DE-7BF364FC8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453" y="1186936"/>
            <a:ext cx="5907097" cy="504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Shape 23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121875" tIns="60925" rIns="121875" bIns="6092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dirty="0">
                <a:solidFill>
                  <a:schemeClr val="tx2"/>
                </a:solidFill>
              </a:rPr>
              <a:t>Containers and CNM</a:t>
            </a:r>
            <a:endParaRPr lang="en-US" i="0" u="none" strike="noStrike" cap="none" baseline="0" dirty="0">
              <a:solidFill>
                <a:schemeClr val="tx2"/>
              </a:solidFill>
              <a:sym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22931" y="1595497"/>
            <a:ext cx="8098141" cy="4618872"/>
            <a:chOff x="831615" y="1196622"/>
            <a:chExt cx="8098141" cy="34641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9AF88A-FFDB-40DC-A5A4-658D642FB17F}"/>
                </a:ext>
              </a:extLst>
            </p:cNvPr>
            <p:cNvSpPr/>
            <p:nvPr/>
          </p:nvSpPr>
          <p:spPr>
            <a:xfrm>
              <a:off x="831615" y="1196622"/>
              <a:ext cx="7772400" cy="6896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70D54F-7931-43DE-BB82-AF7A0B9F385E}"/>
                </a:ext>
              </a:extLst>
            </p:cNvPr>
            <p:cNvSpPr/>
            <p:nvPr/>
          </p:nvSpPr>
          <p:spPr>
            <a:xfrm>
              <a:off x="3238016" y="1347958"/>
              <a:ext cx="512417" cy="29154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1B36E8-88CC-48E5-9D2A-1C19150A5EA2}"/>
                </a:ext>
              </a:extLst>
            </p:cNvPr>
            <p:cNvSpPr/>
            <p:nvPr/>
          </p:nvSpPr>
          <p:spPr>
            <a:xfrm>
              <a:off x="1084469" y="1334951"/>
              <a:ext cx="512417" cy="29154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12">
              <a:extLst>
                <a:ext uri="{FF2B5EF4-FFF2-40B4-BE49-F238E27FC236}">
                  <a16:creationId xmlns:a16="http://schemas.microsoft.com/office/drawing/2014/main" id="{2574BF11-B450-4D25-8692-4BED629EE956}"/>
                </a:ext>
              </a:extLst>
            </p:cNvPr>
            <p:cNvGrpSpPr/>
            <p:nvPr/>
          </p:nvGrpSpPr>
          <p:grpSpPr>
            <a:xfrm>
              <a:off x="5159554" y="1276416"/>
              <a:ext cx="520148" cy="496956"/>
              <a:chOff x="3403598" y="2376557"/>
              <a:chExt cx="520148" cy="49695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2439368-17A0-414F-BBED-E71587580DC3}"/>
                  </a:ext>
                </a:extLst>
              </p:cNvPr>
              <p:cNvCxnSpPr/>
              <p:nvPr/>
            </p:nvCxnSpPr>
            <p:spPr>
              <a:xfrm>
                <a:off x="3675270" y="2376557"/>
                <a:ext cx="0" cy="3887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3668338-DAF2-4512-85BA-60A7645052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3598" y="2771913"/>
                <a:ext cx="51573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55D2DA0-99AB-4B83-B649-DD7B114346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23746" y="2683565"/>
                <a:ext cx="0" cy="1899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661F24C-2753-4C8F-9350-95C4A1671D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3598" y="2670313"/>
                <a:ext cx="0" cy="1899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C5BE26-803D-4955-AAF6-FB68AFB08BDE}"/>
                </a:ext>
              </a:extLst>
            </p:cNvPr>
            <p:cNvSpPr/>
            <p:nvPr/>
          </p:nvSpPr>
          <p:spPr>
            <a:xfrm>
              <a:off x="7051218" y="1373599"/>
              <a:ext cx="512417" cy="291547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0747DE-F01D-40FD-8A1B-6B52D6F0C666}"/>
                </a:ext>
              </a:extLst>
            </p:cNvPr>
            <p:cNvSpPr txBox="1"/>
            <p:nvPr/>
          </p:nvSpPr>
          <p:spPr>
            <a:xfrm>
              <a:off x="1570450" y="1309066"/>
              <a:ext cx="11046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Container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C920AA-35C7-48FA-9228-5D26CE122985}"/>
                </a:ext>
              </a:extLst>
            </p:cNvPr>
            <p:cNvSpPr txBox="1"/>
            <p:nvPr/>
          </p:nvSpPr>
          <p:spPr>
            <a:xfrm>
              <a:off x="3862523" y="1286115"/>
              <a:ext cx="1078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End Point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4143D3-8D52-45E7-B7FB-38D18C5814BF}"/>
                </a:ext>
              </a:extLst>
            </p:cNvPr>
            <p:cNvSpPr txBox="1"/>
            <p:nvPr/>
          </p:nvSpPr>
          <p:spPr>
            <a:xfrm>
              <a:off x="5686934" y="1282116"/>
              <a:ext cx="9940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A0E5F0-4098-4C1B-8595-0C66681A9AA6}"/>
                </a:ext>
              </a:extLst>
            </p:cNvPr>
            <p:cNvSpPr txBox="1"/>
            <p:nvPr/>
          </p:nvSpPr>
          <p:spPr>
            <a:xfrm>
              <a:off x="7541914" y="1309065"/>
              <a:ext cx="983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Sandbox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BC7643D-7F8F-4049-BDCD-043CF5DA552B}"/>
                </a:ext>
              </a:extLst>
            </p:cNvPr>
            <p:cNvSpPr/>
            <p:nvPr/>
          </p:nvSpPr>
          <p:spPr>
            <a:xfrm>
              <a:off x="1015999" y="2425976"/>
              <a:ext cx="2014331" cy="152090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272C7E-563E-4DCB-B9F6-9A8D89C069DF}"/>
                </a:ext>
              </a:extLst>
            </p:cNvPr>
            <p:cNvSpPr/>
            <p:nvPr/>
          </p:nvSpPr>
          <p:spPr>
            <a:xfrm>
              <a:off x="4040297" y="2425976"/>
              <a:ext cx="2014331" cy="152090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BD15A0D-2B14-4045-BC7C-40F0847BA0D7}"/>
                </a:ext>
              </a:extLst>
            </p:cNvPr>
            <p:cNvSpPr/>
            <p:nvPr/>
          </p:nvSpPr>
          <p:spPr>
            <a:xfrm>
              <a:off x="6915425" y="2425976"/>
              <a:ext cx="2014331" cy="152090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388A62-F7FD-4C6E-9734-A2490F666DE3}"/>
                </a:ext>
              </a:extLst>
            </p:cNvPr>
            <p:cNvSpPr/>
            <p:nvPr/>
          </p:nvSpPr>
          <p:spPr>
            <a:xfrm>
              <a:off x="7666381" y="3439591"/>
              <a:ext cx="512417" cy="29154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169A56-A54A-48F5-A20C-F06181ED141D}"/>
                </a:ext>
              </a:extLst>
            </p:cNvPr>
            <p:cNvSpPr/>
            <p:nvPr/>
          </p:nvSpPr>
          <p:spPr>
            <a:xfrm>
              <a:off x="4343400" y="3439592"/>
              <a:ext cx="512417" cy="29154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81E59E-20C1-41B3-BA0C-7E26C608BADC}"/>
                </a:ext>
              </a:extLst>
            </p:cNvPr>
            <p:cNvSpPr/>
            <p:nvPr/>
          </p:nvSpPr>
          <p:spPr>
            <a:xfrm>
              <a:off x="5162867" y="3446219"/>
              <a:ext cx="512417" cy="29154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378E773-76B3-46C1-9719-B9E8D215B790}"/>
                </a:ext>
              </a:extLst>
            </p:cNvPr>
            <p:cNvSpPr/>
            <p:nvPr/>
          </p:nvSpPr>
          <p:spPr>
            <a:xfrm>
              <a:off x="1802903" y="3439592"/>
              <a:ext cx="512417" cy="291547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4618E18-91C2-431D-B82D-76052756A9CB}"/>
                </a:ext>
              </a:extLst>
            </p:cNvPr>
            <p:cNvCxnSpPr>
              <a:cxnSpLocks/>
            </p:cNvCxnSpPr>
            <p:nvPr/>
          </p:nvCxnSpPr>
          <p:spPr>
            <a:xfrm>
              <a:off x="2123707" y="3737766"/>
              <a:ext cx="0" cy="644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42C8E3-F7A2-4CED-BC1F-FE71CB3D92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7826" y="4382052"/>
              <a:ext cx="26946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C4E68A-66A0-4950-90BE-9E989E4EA0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7957" y="4276686"/>
              <a:ext cx="0" cy="1899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31277C-0C9E-45E0-83F4-6134A228B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2854" y="4278895"/>
              <a:ext cx="0" cy="1899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5CDFAD9-9133-48D3-BA52-F81AA5C827B9}"/>
                </a:ext>
              </a:extLst>
            </p:cNvPr>
            <p:cNvCxnSpPr>
              <a:cxnSpLocks/>
            </p:cNvCxnSpPr>
            <p:nvPr/>
          </p:nvCxnSpPr>
          <p:spPr>
            <a:xfrm>
              <a:off x="4604026" y="3737766"/>
              <a:ext cx="0" cy="644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6082496-CD68-4C13-81AF-57B9F7EA0C04}"/>
                </a:ext>
              </a:extLst>
            </p:cNvPr>
            <p:cNvCxnSpPr>
              <a:cxnSpLocks/>
            </p:cNvCxnSpPr>
            <p:nvPr/>
          </p:nvCxnSpPr>
          <p:spPr>
            <a:xfrm>
              <a:off x="5431226" y="3737766"/>
              <a:ext cx="0" cy="644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2AD13CB-0A7E-4E34-AF6B-0C7BBD06F561}"/>
                </a:ext>
              </a:extLst>
            </p:cNvPr>
            <p:cNvCxnSpPr>
              <a:cxnSpLocks/>
            </p:cNvCxnSpPr>
            <p:nvPr/>
          </p:nvCxnSpPr>
          <p:spPr>
            <a:xfrm>
              <a:off x="7922589" y="3731139"/>
              <a:ext cx="0" cy="644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C8F8551-4865-40D1-94D8-94F36B877B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582" y="4382052"/>
              <a:ext cx="26946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640C56E-75F2-48E2-B555-64740EF9F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7506" y="4280451"/>
              <a:ext cx="0" cy="1899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E3556EA-4F0C-4017-93E7-CC942745BB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9582" y="4276686"/>
              <a:ext cx="0" cy="1899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E384642-2952-48AF-9416-174BC82D3BE9}"/>
                </a:ext>
              </a:extLst>
            </p:cNvPr>
            <p:cNvSpPr txBox="1"/>
            <p:nvPr/>
          </p:nvSpPr>
          <p:spPr>
            <a:xfrm>
              <a:off x="2586510" y="4366106"/>
              <a:ext cx="1180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 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F21BC82-ABD0-4B70-A754-E3A06C4883CE}"/>
                </a:ext>
              </a:extLst>
            </p:cNvPr>
            <p:cNvSpPr txBox="1"/>
            <p:nvPr/>
          </p:nvSpPr>
          <p:spPr>
            <a:xfrm>
              <a:off x="6072851" y="4383777"/>
              <a:ext cx="11719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 B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0D874C2-75DB-4337-8C93-E0D13A7D8876}"/>
                </a:ext>
              </a:extLst>
            </p:cNvPr>
            <p:cNvSpPr/>
            <p:nvPr/>
          </p:nvSpPr>
          <p:spPr>
            <a:xfrm>
              <a:off x="1393210" y="3219395"/>
              <a:ext cx="1341733" cy="644286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861147-B781-42D5-8385-C4C1476068E9}"/>
                </a:ext>
              </a:extLst>
            </p:cNvPr>
            <p:cNvSpPr/>
            <p:nvPr/>
          </p:nvSpPr>
          <p:spPr>
            <a:xfrm>
              <a:off x="4251465" y="3219394"/>
              <a:ext cx="1578978" cy="641989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F551BAD-7B88-47D6-8E2F-6EE6DC422DC7}"/>
                </a:ext>
              </a:extLst>
            </p:cNvPr>
            <p:cNvSpPr/>
            <p:nvPr/>
          </p:nvSpPr>
          <p:spPr>
            <a:xfrm>
              <a:off x="7193213" y="3209839"/>
              <a:ext cx="1341733" cy="644286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23493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Shape 23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121875" tIns="60925" rIns="121875" bIns="6092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dirty="0">
                <a:solidFill>
                  <a:schemeClr val="tx2"/>
                </a:solidFill>
              </a:rPr>
              <a:t>Native Docker Drivers</a:t>
            </a:r>
            <a:endParaRPr lang="en-US" i="0" u="none" strike="noStrike" cap="none" baseline="0" dirty="0">
              <a:solidFill>
                <a:schemeClr val="tx2"/>
              </a:solidFill>
              <a:sym typeface="Arial"/>
            </a:endParaRPr>
          </a:p>
        </p:txBody>
      </p:sp>
      <p:sp>
        <p:nvSpPr>
          <p:cNvPr id="2367" name="Shape 2367"/>
          <p:cNvSpPr txBox="1">
            <a:spLocks noGrp="1"/>
          </p:cNvSpPr>
          <p:nvPr>
            <p:ph idx="1"/>
          </p:nvPr>
        </p:nvSpPr>
        <p:spPr>
          <a:xfrm>
            <a:off x="5334000" y="1600200"/>
            <a:ext cx="3352800" cy="4525963"/>
          </a:xfrm>
          <a:prstGeom prst="rect">
            <a:avLst/>
          </a:prstGeom>
          <a:noFill/>
          <a:ln>
            <a:noFill/>
          </a:ln>
        </p:spPr>
        <p:txBody>
          <a:bodyPr vert="horz" lIns="121875" tIns="60925" rIns="121875" bIns="60925" rtlCol="0" anchor="t" anchorCtr="0">
            <a:noAutofit/>
          </a:bodyPr>
          <a:lstStyle/>
          <a:p>
            <a:pPr marL="230188" indent="-230188">
              <a:spcBef>
                <a:spcPts val="400"/>
              </a:spcBef>
            </a:pPr>
            <a:r>
              <a:rPr lang="en-US" sz="1800" dirty="0"/>
              <a:t>Docker’s networking subsystem is pluggable, using drivers.</a:t>
            </a:r>
          </a:p>
          <a:p>
            <a:pPr marL="230188" indent="-230188">
              <a:spcBef>
                <a:spcPts val="400"/>
              </a:spcBef>
            </a:pPr>
            <a:endParaRPr lang="en-US" sz="1800" dirty="0"/>
          </a:p>
          <a:p>
            <a:pPr marL="230188" indent="-230188">
              <a:spcBef>
                <a:spcPts val="400"/>
              </a:spcBef>
            </a:pPr>
            <a:r>
              <a:rPr lang="en-US" sz="1800" dirty="0"/>
              <a:t>Kernel networking features like Linux bridge, iptables, VXLAN, net namespaces etc. are used.</a:t>
            </a:r>
          </a:p>
          <a:p>
            <a:pPr marL="230188" indent="-230188">
              <a:spcBef>
                <a:spcPts val="400"/>
              </a:spcBef>
            </a:pPr>
            <a:endParaRPr lang="en-US" sz="1800" dirty="0"/>
          </a:p>
          <a:p>
            <a:pPr marL="230188" indent="-230188">
              <a:spcBef>
                <a:spcPts val="400"/>
              </a:spcBef>
            </a:pPr>
            <a:r>
              <a:rPr lang="en-US" sz="1800" dirty="0"/>
              <a:t>Native includes bridge, overlay, host, </a:t>
            </a:r>
            <a:r>
              <a:rPr lang="en-US" sz="1800" dirty="0" err="1"/>
              <a:t>macvlan</a:t>
            </a:r>
            <a:r>
              <a:rPr lang="en-US" sz="1800" dirty="0"/>
              <a:t>, null.</a:t>
            </a:r>
          </a:p>
          <a:p>
            <a:pPr marL="379395" lvl="1" indent="0">
              <a:spcBef>
                <a:spcPts val="0"/>
              </a:spcBef>
              <a:buNone/>
              <a:tabLst>
                <a:tab pos="714357" algn="l"/>
              </a:tabLst>
            </a:pPr>
            <a:endParaRPr lang="en-IN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380EE0-CC5D-4647-A773-A12BF5CB09DB}"/>
              </a:ext>
            </a:extLst>
          </p:cNvPr>
          <p:cNvSpPr/>
          <p:nvPr/>
        </p:nvSpPr>
        <p:spPr>
          <a:xfrm>
            <a:off x="565426" y="1484243"/>
            <a:ext cx="4214191" cy="4570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$ docker info</a:t>
            </a:r>
          </a:p>
          <a:p>
            <a:endParaRPr lang="en-US" dirty="0"/>
          </a:p>
          <a:p>
            <a:r>
              <a:rPr lang="en-US" dirty="0"/>
              <a:t>&lt;snip&gt;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Plugins:</a:t>
            </a:r>
          </a:p>
          <a:p>
            <a:r>
              <a:rPr lang="en-US" dirty="0"/>
              <a:t> Volume: local</a:t>
            </a:r>
          </a:p>
          <a:p>
            <a:r>
              <a:rPr lang="en-US" dirty="0"/>
              <a:t> Network: bridge host </a:t>
            </a:r>
            <a:r>
              <a:rPr lang="en-US" dirty="0" err="1"/>
              <a:t>macvlan</a:t>
            </a:r>
            <a:r>
              <a:rPr lang="en-US" dirty="0"/>
              <a:t> null overlay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&lt;snip&gt;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70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Shape 23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121875" tIns="60925" rIns="121875" bIns="6092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dirty="0">
                <a:solidFill>
                  <a:schemeClr val="tx2"/>
                </a:solidFill>
              </a:rPr>
              <a:t>Listing </a:t>
            </a:r>
            <a:r>
              <a:rPr lang="en-US" dirty="0" smtClean="0">
                <a:solidFill>
                  <a:schemeClr val="tx2"/>
                </a:solidFill>
              </a:rPr>
              <a:t>Network Drivers</a:t>
            </a:r>
            <a:endParaRPr lang="en-US" i="0" u="none" strike="noStrike" cap="none" baseline="0" dirty="0">
              <a:solidFill>
                <a:schemeClr val="tx2"/>
              </a:solidFill>
              <a:sym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380EE0-CC5D-4647-A773-A12BF5CB09DB}"/>
              </a:ext>
            </a:extLst>
          </p:cNvPr>
          <p:cNvSpPr/>
          <p:nvPr/>
        </p:nvSpPr>
        <p:spPr>
          <a:xfrm>
            <a:off x="565427" y="1242761"/>
            <a:ext cx="7960139" cy="5181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ID          NAME                DRIVER              SCOPE</a:t>
            </a:r>
          </a:p>
          <a:p>
            <a:r>
              <a:rPr lang="en-US" dirty="0"/>
              <a:t>440c94c79422        bridge                </a:t>
            </a:r>
            <a:r>
              <a:rPr lang="en-US" dirty="0" err="1"/>
              <a:t>bridge</a:t>
            </a:r>
            <a:r>
              <a:rPr lang="en-US" dirty="0"/>
              <a:t>              local</a:t>
            </a:r>
          </a:p>
          <a:p>
            <a:r>
              <a:rPr lang="en-US" dirty="0"/>
              <a:t>d5198b0f55c4        host                    </a:t>
            </a:r>
            <a:r>
              <a:rPr lang="en-US" dirty="0" err="1"/>
              <a:t>host</a:t>
            </a:r>
            <a:r>
              <a:rPr lang="en-US" dirty="0"/>
              <a:t>                local</a:t>
            </a:r>
          </a:p>
          <a:p>
            <a:r>
              <a:rPr lang="en-US" dirty="0"/>
              <a:t>342a5cd17896        none                  null                local</a:t>
            </a:r>
          </a:p>
          <a:p>
            <a:endParaRPr lang="en-US" dirty="0"/>
          </a:p>
          <a:p>
            <a:r>
              <a:rPr lang="en-US" dirty="0"/>
              <a:t>$ docker network inspect 440c94c79422</a:t>
            </a:r>
          </a:p>
          <a:p>
            <a:r>
              <a:rPr lang="en-US" dirty="0"/>
              <a:t>"Name": "bridge",</a:t>
            </a:r>
          </a:p>
          <a:p>
            <a:r>
              <a:rPr lang="en-US" dirty="0"/>
              <a:t>&lt;snip&gt;</a:t>
            </a:r>
          </a:p>
          <a:p>
            <a:r>
              <a:rPr lang="en-US" dirty="0"/>
              <a:t>"Config": [</a:t>
            </a:r>
          </a:p>
          <a:p>
            <a:r>
              <a:rPr lang="en-US" dirty="0"/>
              <a:t>                {</a:t>
            </a:r>
          </a:p>
          <a:p>
            <a:r>
              <a:rPr lang="en-US" dirty="0"/>
              <a:t>                    "Subnet": "172.17.0.0/16"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]</a:t>
            </a:r>
          </a:p>
          <a:p>
            <a:r>
              <a:rPr lang="en-US" sz="2000" dirty="0"/>
              <a:t>&lt;snip&gt;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8658578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Shape 23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121875" tIns="60925" rIns="121875" bIns="6092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dirty="0">
                <a:solidFill>
                  <a:schemeClr val="tx2"/>
                </a:solidFill>
              </a:rPr>
              <a:t>Bridge Driver</a:t>
            </a:r>
            <a:endParaRPr lang="en-US" i="0" u="none" strike="noStrike" cap="none" baseline="0" dirty="0">
              <a:solidFill>
                <a:schemeClr val="tx2"/>
              </a:solidFill>
              <a:sym typeface="Arial"/>
            </a:endParaRPr>
          </a:p>
        </p:txBody>
      </p:sp>
      <p:sp>
        <p:nvSpPr>
          <p:cNvPr id="2367" name="Shape 2367"/>
          <p:cNvSpPr txBox="1">
            <a:spLocks noGrp="1"/>
          </p:cNvSpPr>
          <p:nvPr>
            <p:ph idx="1"/>
          </p:nvPr>
        </p:nvSpPr>
        <p:spPr>
          <a:xfrm>
            <a:off x="4800600" y="1600200"/>
            <a:ext cx="3886200" cy="4525963"/>
          </a:xfrm>
          <a:prstGeom prst="rect">
            <a:avLst/>
          </a:prstGeom>
          <a:noFill/>
          <a:ln>
            <a:noFill/>
          </a:ln>
        </p:spPr>
        <p:txBody>
          <a:bodyPr vert="horz" lIns="121875" tIns="60925" rIns="121875" bIns="60925" rtlCol="0" anchor="t" anchorCtr="0">
            <a:noAutofit/>
          </a:bodyPr>
          <a:lstStyle/>
          <a:p>
            <a:pPr marL="230188" indent="-230188">
              <a:spcBef>
                <a:spcPts val="400"/>
              </a:spcBef>
            </a:pPr>
            <a:r>
              <a:rPr lang="en-US" sz="2000" dirty="0"/>
              <a:t>Default driver when a container is run</a:t>
            </a:r>
          </a:p>
          <a:p>
            <a:pPr marL="230188" indent="-230188">
              <a:spcBef>
                <a:spcPts val="1800"/>
              </a:spcBef>
              <a:spcAft>
                <a:spcPts val="0"/>
              </a:spcAft>
            </a:pPr>
            <a:r>
              <a:rPr lang="en-US" sz="2000" dirty="0"/>
              <a:t>User defined bridge networks can be created</a:t>
            </a:r>
          </a:p>
          <a:p>
            <a:pPr marL="230188" indent="-230188">
              <a:spcBef>
                <a:spcPts val="1800"/>
              </a:spcBef>
              <a:spcAft>
                <a:spcPts val="0"/>
              </a:spcAft>
            </a:pPr>
            <a:r>
              <a:rPr lang="en-US" sz="2000" dirty="0"/>
              <a:t>Bridge networks apply to containers running on the same host.</a:t>
            </a:r>
          </a:p>
          <a:p>
            <a:pPr marL="230188" indent="-230188">
              <a:spcBef>
                <a:spcPts val="1800"/>
              </a:spcBef>
              <a:spcAft>
                <a:spcPts val="0"/>
              </a:spcAft>
            </a:pPr>
            <a:r>
              <a:rPr lang="en-US" sz="2000" dirty="0"/>
              <a:t>Has its own IP address allocation </a:t>
            </a:r>
            <a:r>
              <a:rPr lang="en-US" sz="2000" dirty="0" smtClean="0"/>
              <a:t>mechanism</a:t>
            </a:r>
            <a:endParaRPr lang="en-US" sz="2000" dirty="0"/>
          </a:p>
          <a:p>
            <a:pPr marL="230188" indent="-230188">
              <a:spcBef>
                <a:spcPts val="1800"/>
              </a:spcBef>
              <a:spcAft>
                <a:spcPts val="0"/>
              </a:spcAft>
            </a:pPr>
            <a:r>
              <a:rPr lang="en-US" sz="2000" dirty="0"/>
              <a:t>Very </a:t>
            </a:r>
            <a:r>
              <a:rPr lang="en-US" sz="2000" dirty="0" smtClean="0"/>
              <a:t>robust</a:t>
            </a:r>
          </a:p>
          <a:p>
            <a:pPr marL="379395" lvl="1" indent="0">
              <a:spcBef>
                <a:spcPts val="0"/>
              </a:spcBef>
              <a:buNone/>
              <a:tabLst>
                <a:tab pos="714357" algn="l"/>
              </a:tabLst>
            </a:pPr>
            <a:endParaRPr lang="en-IN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F2C5D-29A9-4BDC-96BD-44C364201ADC}"/>
              </a:ext>
            </a:extLst>
          </p:cNvPr>
          <p:cNvSpPr/>
          <p:nvPr/>
        </p:nvSpPr>
        <p:spPr>
          <a:xfrm>
            <a:off x="494748" y="1867615"/>
            <a:ext cx="3622261" cy="28602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0D1739-6CA6-4DC9-8B77-EE971D591CD2}"/>
              </a:ext>
            </a:extLst>
          </p:cNvPr>
          <p:cNvSpPr/>
          <p:nvPr/>
        </p:nvSpPr>
        <p:spPr>
          <a:xfrm>
            <a:off x="702366" y="4150081"/>
            <a:ext cx="3268869" cy="38872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92408-37DE-4FD8-9767-652D75BF817A}"/>
              </a:ext>
            </a:extLst>
          </p:cNvPr>
          <p:cNvSpPr txBox="1"/>
          <p:nvPr/>
        </p:nvSpPr>
        <p:spPr>
          <a:xfrm>
            <a:off x="605182" y="1972783"/>
            <a:ext cx="13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4B12FB-840F-4B62-9811-DFB4A049802B}"/>
              </a:ext>
            </a:extLst>
          </p:cNvPr>
          <p:cNvSpPr txBox="1"/>
          <p:nvPr/>
        </p:nvSpPr>
        <p:spPr>
          <a:xfrm>
            <a:off x="1892851" y="4098223"/>
            <a:ext cx="78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499AFF-E0B1-4FF8-9DEC-AF37A557204E}"/>
              </a:ext>
            </a:extLst>
          </p:cNvPr>
          <p:cNvSpPr/>
          <p:nvPr/>
        </p:nvSpPr>
        <p:spPr>
          <a:xfrm>
            <a:off x="665038" y="2741012"/>
            <a:ext cx="1022030" cy="947480"/>
          </a:xfrm>
          <a:prstGeom prst="rect">
            <a:avLst/>
          </a:prstGeom>
          <a:noFill/>
          <a:ln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2066A7-4B89-41A1-94F0-45F27B6679AA}"/>
              </a:ext>
            </a:extLst>
          </p:cNvPr>
          <p:cNvSpPr txBox="1"/>
          <p:nvPr/>
        </p:nvSpPr>
        <p:spPr>
          <a:xfrm>
            <a:off x="754303" y="2795371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Container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AD4985-69E2-4147-8D27-E61009366919}"/>
              </a:ext>
            </a:extLst>
          </p:cNvPr>
          <p:cNvSpPr/>
          <p:nvPr/>
        </p:nvSpPr>
        <p:spPr>
          <a:xfrm>
            <a:off x="1829396" y="2729472"/>
            <a:ext cx="1022030" cy="947480"/>
          </a:xfrm>
          <a:prstGeom prst="rect">
            <a:avLst/>
          </a:prstGeom>
          <a:noFill/>
          <a:ln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D81E4E-6D1B-4020-9598-F567046B7FFF}"/>
              </a:ext>
            </a:extLst>
          </p:cNvPr>
          <p:cNvSpPr txBox="1"/>
          <p:nvPr/>
        </p:nvSpPr>
        <p:spPr>
          <a:xfrm>
            <a:off x="1918661" y="2783831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Container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EF3DCC-3663-42EB-8AB5-06D2678001D5}"/>
              </a:ext>
            </a:extLst>
          </p:cNvPr>
          <p:cNvSpPr/>
          <p:nvPr/>
        </p:nvSpPr>
        <p:spPr>
          <a:xfrm>
            <a:off x="2993754" y="2719557"/>
            <a:ext cx="1022030" cy="947480"/>
          </a:xfrm>
          <a:prstGeom prst="rect">
            <a:avLst/>
          </a:prstGeom>
          <a:noFill/>
          <a:ln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C75F62-5E7B-41CA-B564-726AAE6AD8B8}"/>
              </a:ext>
            </a:extLst>
          </p:cNvPr>
          <p:cNvSpPr txBox="1"/>
          <p:nvPr/>
        </p:nvSpPr>
        <p:spPr>
          <a:xfrm>
            <a:off x="3083019" y="2773917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Container 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5DF7DB-4C2B-4439-BD42-956BBDC7AC96}"/>
              </a:ext>
            </a:extLst>
          </p:cNvPr>
          <p:cNvCxnSpPr>
            <a:cxnSpLocks/>
          </p:cNvCxnSpPr>
          <p:nvPr/>
        </p:nvCxnSpPr>
        <p:spPr>
          <a:xfrm>
            <a:off x="1184965" y="3690057"/>
            <a:ext cx="0" cy="42760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52FB55-4DB1-4468-A684-7712F628943E}"/>
              </a:ext>
            </a:extLst>
          </p:cNvPr>
          <p:cNvCxnSpPr>
            <a:cxnSpLocks/>
          </p:cNvCxnSpPr>
          <p:nvPr/>
        </p:nvCxnSpPr>
        <p:spPr>
          <a:xfrm>
            <a:off x="2397539" y="3691561"/>
            <a:ext cx="0" cy="42760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7D9A0E-77FF-489F-8469-3ED260F99A8C}"/>
              </a:ext>
            </a:extLst>
          </p:cNvPr>
          <p:cNvCxnSpPr>
            <a:cxnSpLocks/>
          </p:cNvCxnSpPr>
          <p:nvPr/>
        </p:nvCxnSpPr>
        <p:spPr>
          <a:xfrm>
            <a:off x="3550478" y="3688493"/>
            <a:ext cx="0" cy="42760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12869-8A90-4E73-87DE-B618779B98F4}"/>
              </a:ext>
            </a:extLst>
          </p:cNvPr>
          <p:cNvSpPr/>
          <p:nvPr/>
        </p:nvSpPr>
        <p:spPr>
          <a:xfrm>
            <a:off x="2054086" y="4564269"/>
            <a:ext cx="565426" cy="3887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eth0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1522-19CB-46FB-9160-7E1821995BDA}"/>
              </a:ext>
            </a:extLst>
          </p:cNvPr>
          <p:cNvSpPr/>
          <p:nvPr/>
        </p:nvSpPr>
        <p:spPr>
          <a:xfrm>
            <a:off x="3260960" y="3474006"/>
            <a:ext cx="511603" cy="2408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7E8C19-BE81-4A91-8EFC-2F62AD56457B}"/>
              </a:ext>
            </a:extLst>
          </p:cNvPr>
          <p:cNvSpPr/>
          <p:nvPr/>
        </p:nvSpPr>
        <p:spPr>
          <a:xfrm>
            <a:off x="2141738" y="3478838"/>
            <a:ext cx="511603" cy="2408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51832-DF3C-46B7-9DF2-19963B8ADABC}"/>
              </a:ext>
            </a:extLst>
          </p:cNvPr>
          <p:cNvSpPr/>
          <p:nvPr/>
        </p:nvSpPr>
        <p:spPr>
          <a:xfrm>
            <a:off x="929164" y="3478838"/>
            <a:ext cx="511603" cy="2408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eth0</a:t>
            </a:r>
          </a:p>
        </p:txBody>
      </p:sp>
    </p:spTree>
    <p:extLst>
      <p:ext uri="{BB962C8B-B14F-4D97-AF65-F5344CB8AC3E}">
        <p14:creationId xmlns:p14="http://schemas.microsoft.com/office/powerpoint/2010/main" val="1176924766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Shape 23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121875" tIns="60925" rIns="121875" bIns="6092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dirty="0">
                <a:solidFill>
                  <a:schemeClr val="tx2"/>
                </a:solidFill>
              </a:rPr>
              <a:t>Bridge Driver</a:t>
            </a:r>
            <a:endParaRPr lang="en-US" i="0" u="none" strike="noStrike" cap="none" baseline="0" dirty="0">
              <a:solidFill>
                <a:schemeClr val="tx2"/>
              </a:solidFill>
              <a:sym typeface="Arial"/>
            </a:endParaRPr>
          </a:p>
        </p:txBody>
      </p:sp>
      <p:sp>
        <p:nvSpPr>
          <p:cNvPr id="2367" name="Shape 2367"/>
          <p:cNvSpPr txBox="1">
            <a:spLocks noGrp="1"/>
          </p:cNvSpPr>
          <p:nvPr>
            <p:ph idx="1"/>
          </p:nvPr>
        </p:nvSpPr>
        <p:spPr>
          <a:xfrm>
            <a:off x="457200" y="5105400"/>
            <a:ext cx="8229600" cy="1295400"/>
          </a:xfrm>
          <a:prstGeom prst="rect">
            <a:avLst/>
          </a:prstGeom>
          <a:noFill/>
          <a:ln>
            <a:noFill/>
          </a:ln>
        </p:spPr>
        <p:txBody>
          <a:bodyPr vert="horz" lIns="121875" tIns="60925" rIns="121875" bIns="60925" rtlCol="0" anchor="t" anchorCtr="0">
            <a:noAutofit/>
          </a:bodyPr>
          <a:lstStyle/>
          <a:p>
            <a:pPr marL="230188" indent="-230188">
              <a:spcBef>
                <a:spcPts val="400"/>
              </a:spcBef>
            </a:pPr>
            <a:r>
              <a:rPr lang="en-US" sz="2000" dirty="0" smtClean="0"/>
              <a:t>Within </a:t>
            </a:r>
            <a:r>
              <a:rPr lang="en-US" sz="2000" dirty="0"/>
              <a:t>a Docker host, all containers connected to same bridge can communicate</a:t>
            </a:r>
          </a:p>
          <a:p>
            <a:pPr marL="230188" indent="-230188">
              <a:spcBef>
                <a:spcPts val="400"/>
              </a:spcBef>
            </a:pPr>
            <a:r>
              <a:rPr lang="en-US" sz="2000" dirty="0"/>
              <a:t>Container to external network done via PAT (</a:t>
            </a:r>
            <a:r>
              <a:rPr lang="en-US" sz="2000" dirty="0" err="1"/>
              <a:t>iptables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F2C5D-29A9-4BDC-96BD-44C364201ADC}"/>
              </a:ext>
            </a:extLst>
          </p:cNvPr>
          <p:cNvSpPr/>
          <p:nvPr/>
        </p:nvSpPr>
        <p:spPr>
          <a:xfrm>
            <a:off x="494748" y="1506831"/>
            <a:ext cx="3622261" cy="28602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0D1739-6CA6-4DC9-8B77-EE971D591CD2}"/>
              </a:ext>
            </a:extLst>
          </p:cNvPr>
          <p:cNvSpPr/>
          <p:nvPr/>
        </p:nvSpPr>
        <p:spPr>
          <a:xfrm>
            <a:off x="702366" y="3789297"/>
            <a:ext cx="3268869" cy="38872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92408-37DE-4FD8-9767-652D75BF817A}"/>
              </a:ext>
            </a:extLst>
          </p:cNvPr>
          <p:cNvSpPr txBox="1"/>
          <p:nvPr/>
        </p:nvSpPr>
        <p:spPr>
          <a:xfrm>
            <a:off x="605182" y="1611999"/>
            <a:ext cx="13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4B12FB-840F-4B62-9811-DFB4A049802B}"/>
              </a:ext>
            </a:extLst>
          </p:cNvPr>
          <p:cNvSpPr txBox="1"/>
          <p:nvPr/>
        </p:nvSpPr>
        <p:spPr>
          <a:xfrm>
            <a:off x="1892851" y="3737439"/>
            <a:ext cx="78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499AFF-E0B1-4FF8-9DEC-AF37A557204E}"/>
              </a:ext>
            </a:extLst>
          </p:cNvPr>
          <p:cNvSpPr/>
          <p:nvPr/>
        </p:nvSpPr>
        <p:spPr>
          <a:xfrm>
            <a:off x="665038" y="2380228"/>
            <a:ext cx="1022030" cy="947480"/>
          </a:xfrm>
          <a:prstGeom prst="rect">
            <a:avLst/>
          </a:prstGeom>
          <a:noFill/>
          <a:ln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2066A7-4B89-41A1-94F0-45F27B6679AA}"/>
              </a:ext>
            </a:extLst>
          </p:cNvPr>
          <p:cNvSpPr txBox="1"/>
          <p:nvPr/>
        </p:nvSpPr>
        <p:spPr>
          <a:xfrm>
            <a:off x="754303" y="2434587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Container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AD4985-69E2-4147-8D27-E61009366919}"/>
              </a:ext>
            </a:extLst>
          </p:cNvPr>
          <p:cNvSpPr/>
          <p:nvPr/>
        </p:nvSpPr>
        <p:spPr>
          <a:xfrm>
            <a:off x="1829396" y="2368688"/>
            <a:ext cx="1022030" cy="947480"/>
          </a:xfrm>
          <a:prstGeom prst="rect">
            <a:avLst/>
          </a:prstGeom>
          <a:noFill/>
          <a:ln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D81E4E-6D1B-4020-9598-F567046B7FFF}"/>
              </a:ext>
            </a:extLst>
          </p:cNvPr>
          <p:cNvSpPr txBox="1"/>
          <p:nvPr/>
        </p:nvSpPr>
        <p:spPr>
          <a:xfrm>
            <a:off x="1918661" y="2423047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Container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EF3DCC-3663-42EB-8AB5-06D2678001D5}"/>
              </a:ext>
            </a:extLst>
          </p:cNvPr>
          <p:cNvSpPr/>
          <p:nvPr/>
        </p:nvSpPr>
        <p:spPr>
          <a:xfrm>
            <a:off x="2993754" y="2358773"/>
            <a:ext cx="1022030" cy="947480"/>
          </a:xfrm>
          <a:prstGeom prst="rect">
            <a:avLst/>
          </a:prstGeom>
          <a:noFill/>
          <a:ln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C75F62-5E7B-41CA-B564-726AAE6AD8B8}"/>
              </a:ext>
            </a:extLst>
          </p:cNvPr>
          <p:cNvSpPr txBox="1"/>
          <p:nvPr/>
        </p:nvSpPr>
        <p:spPr>
          <a:xfrm>
            <a:off x="3083019" y="2413133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Container 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5DF7DB-4C2B-4439-BD42-956BBDC7AC96}"/>
              </a:ext>
            </a:extLst>
          </p:cNvPr>
          <p:cNvCxnSpPr>
            <a:cxnSpLocks/>
          </p:cNvCxnSpPr>
          <p:nvPr/>
        </p:nvCxnSpPr>
        <p:spPr>
          <a:xfrm>
            <a:off x="1184965" y="3329273"/>
            <a:ext cx="0" cy="42760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52FB55-4DB1-4468-A684-7712F628943E}"/>
              </a:ext>
            </a:extLst>
          </p:cNvPr>
          <p:cNvCxnSpPr>
            <a:cxnSpLocks/>
          </p:cNvCxnSpPr>
          <p:nvPr/>
        </p:nvCxnSpPr>
        <p:spPr>
          <a:xfrm>
            <a:off x="2397539" y="3330777"/>
            <a:ext cx="0" cy="42760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7D9A0E-77FF-489F-8469-3ED260F99A8C}"/>
              </a:ext>
            </a:extLst>
          </p:cNvPr>
          <p:cNvCxnSpPr>
            <a:cxnSpLocks/>
          </p:cNvCxnSpPr>
          <p:nvPr/>
        </p:nvCxnSpPr>
        <p:spPr>
          <a:xfrm>
            <a:off x="3550478" y="3327709"/>
            <a:ext cx="0" cy="42760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12869-8A90-4E73-87DE-B618779B98F4}"/>
              </a:ext>
            </a:extLst>
          </p:cNvPr>
          <p:cNvSpPr/>
          <p:nvPr/>
        </p:nvSpPr>
        <p:spPr>
          <a:xfrm>
            <a:off x="2054086" y="4203485"/>
            <a:ext cx="565426" cy="3887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eth0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111522-19CB-46FB-9160-7E1821995BDA}"/>
              </a:ext>
            </a:extLst>
          </p:cNvPr>
          <p:cNvSpPr/>
          <p:nvPr/>
        </p:nvSpPr>
        <p:spPr>
          <a:xfrm>
            <a:off x="3260960" y="3113222"/>
            <a:ext cx="511603" cy="2408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7E8C19-BE81-4A91-8EFC-2F62AD56457B}"/>
              </a:ext>
            </a:extLst>
          </p:cNvPr>
          <p:cNvSpPr/>
          <p:nvPr/>
        </p:nvSpPr>
        <p:spPr>
          <a:xfrm>
            <a:off x="2141738" y="3118054"/>
            <a:ext cx="511603" cy="2408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51832-DF3C-46B7-9DF2-19963B8ADABC}"/>
              </a:ext>
            </a:extLst>
          </p:cNvPr>
          <p:cNvSpPr/>
          <p:nvPr/>
        </p:nvSpPr>
        <p:spPr>
          <a:xfrm>
            <a:off x="929164" y="3118054"/>
            <a:ext cx="511603" cy="2408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E7F5B-5819-4BC5-B789-46D77DCD524D}"/>
              </a:ext>
            </a:extLst>
          </p:cNvPr>
          <p:cNvSpPr/>
          <p:nvPr/>
        </p:nvSpPr>
        <p:spPr>
          <a:xfrm>
            <a:off x="4807227" y="1514495"/>
            <a:ext cx="3622261" cy="28602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2EB8FF-0A4C-4A6A-9120-B7553ABB8D26}"/>
              </a:ext>
            </a:extLst>
          </p:cNvPr>
          <p:cNvSpPr/>
          <p:nvPr/>
        </p:nvSpPr>
        <p:spPr>
          <a:xfrm>
            <a:off x="5014845" y="3796961"/>
            <a:ext cx="3268869" cy="38872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5B9608-6C82-4A7B-8A40-68F202F95BD8}"/>
              </a:ext>
            </a:extLst>
          </p:cNvPr>
          <p:cNvSpPr txBox="1"/>
          <p:nvPr/>
        </p:nvSpPr>
        <p:spPr>
          <a:xfrm>
            <a:off x="4917661" y="1619663"/>
            <a:ext cx="13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08BE9B-6F05-4D15-84EB-E85F0EA9B9EB}"/>
              </a:ext>
            </a:extLst>
          </p:cNvPr>
          <p:cNvSpPr txBox="1"/>
          <p:nvPr/>
        </p:nvSpPr>
        <p:spPr>
          <a:xfrm>
            <a:off x="6205330" y="3745103"/>
            <a:ext cx="78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614495-6FFE-4AC1-B71F-453FBDDB1377}"/>
              </a:ext>
            </a:extLst>
          </p:cNvPr>
          <p:cNvSpPr/>
          <p:nvPr/>
        </p:nvSpPr>
        <p:spPr>
          <a:xfrm>
            <a:off x="4977517" y="2387892"/>
            <a:ext cx="1022030" cy="947480"/>
          </a:xfrm>
          <a:prstGeom prst="rect">
            <a:avLst/>
          </a:prstGeom>
          <a:noFill/>
          <a:ln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AA87F2-4B5C-458F-8820-B59337FC5CC3}"/>
              </a:ext>
            </a:extLst>
          </p:cNvPr>
          <p:cNvSpPr txBox="1"/>
          <p:nvPr/>
        </p:nvSpPr>
        <p:spPr>
          <a:xfrm>
            <a:off x="5066782" y="2442251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Container 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18CFDD-5D6A-411D-8651-1B2186606D54}"/>
              </a:ext>
            </a:extLst>
          </p:cNvPr>
          <p:cNvSpPr/>
          <p:nvPr/>
        </p:nvSpPr>
        <p:spPr>
          <a:xfrm>
            <a:off x="7306233" y="2366437"/>
            <a:ext cx="1022030" cy="947480"/>
          </a:xfrm>
          <a:prstGeom prst="rect">
            <a:avLst/>
          </a:prstGeom>
          <a:noFill/>
          <a:ln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FEB8C-408C-4557-B873-8200F6074D1A}"/>
              </a:ext>
            </a:extLst>
          </p:cNvPr>
          <p:cNvSpPr txBox="1"/>
          <p:nvPr/>
        </p:nvSpPr>
        <p:spPr>
          <a:xfrm>
            <a:off x="7395498" y="2420797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Container 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1A6A7D-B9E2-48F0-9267-1824C0B22423}"/>
              </a:ext>
            </a:extLst>
          </p:cNvPr>
          <p:cNvCxnSpPr>
            <a:cxnSpLocks/>
          </p:cNvCxnSpPr>
          <p:nvPr/>
        </p:nvCxnSpPr>
        <p:spPr>
          <a:xfrm>
            <a:off x="5497444" y="3336937"/>
            <a:ext cx="0" cy="42760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6958E92-1AA9-42BA-8601-F53669E9D5F5}"/>
              </a:ext>
            </a:extLst>
          </p:cNvPr>
          <p:cNvCxnSpPr>
            <a:cxnSpLocks/>
          </p:cNvCxnSpPr>
          <p:nvPr/>
        </p:nvCxnSpPr>
        <p:spPr>
          <a:xfrm>
            <a:off x="7862957" y="3335373"/>
            <a:ext cx="0" cy="42760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C0598FA-3211-4FFB-AE2D-1C0E222DAB95}"/>
              </a:ext>
            </a:extLst>
          </p:cNvPr>
          <p:cNvSpPr/>
          <p:nvPr/>
        </p:nvSpPr>
        <p:spPr>
          <a:xfrm>
            <a:off x="6366565" y="4211149"/>
            <a:ext cx="565426" cy="3887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eth0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0878CF-D7AA-422A-83C7-F5D077E091C2}"/>
              </a:ext>
            </a:extLst>
          </p:cNvPr>
          <p:cNvSpPr/>
          <p:nvPr/>
        </p:nvSpPr>
        <p:spPr>
          <a:xfrm>
            <a:off x="7573439" y="3120886"/>
            <a:ext cx="511603" cy="2408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26401F-19FE-426A-9E86-6024A058608F}"/>
              </a:ext>
            </a:extLst>
          </p:cNvPr>
          <p:cNvSpPr/>
          <p:nvPr/>
        </p:nvSpPr>
        <p:spPr>
          <a:xfrm>
            <a:off x="5241643" y="3125718"/>
            <a:ext cx="511603" cy="2408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307CD-3918-4A77-A4DC-60F57FDD27AC}"/>
              </a:ext>
            </a:extLst>
          </p:cNvPr>
          <p:cNvSpPr txBox="1"/>
          <p:nvPr/>
        </p:nvSpPr>
        <p:spPr>
          <a:xfrm>
            <a:off x="509922" y="3306253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172.17.0.2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2E8200-6CF1-4469-9423-3975EF55288C}"/>
              </a:ext>
            </a:extLst>
          </p:cNvPr>
          <p:cNvSpPr txBox="1"/>
          <p:nvPr/>
        </p:nvSpPr>
        <p:spPr>
          <a:xfrm>
            <a:off x="1712028" y="3313821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172.17.0.3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FC99EC-774B-47C1-8C8F-BF4A05DFCB57}"/>
              </a:ext>
            </a:extLst>
          </p:cNvPr>
          <p:cNvSpPr txBox="1"/>
          <p:nvPr/>
        </p:nvSpPr>
        <p:spPr>
          <a:xfrm>
            <a:off x="2868492" y="332770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172.17.0.4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F12717-BD92-4480-9A6B-04B76E3D555B}"/>
              </a:ext>
            </a:extLst>
          </p:cNvPr>
          <p:cNvSpPr txBox="1"/>
          <p:nvPr/>
        </p:nvSpPr>
        <p:spPr>
          <a:xfrm>
            <a:off x="2634307" y="3820539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172.17.0.1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2EF11C-B225-432C-8BF1-8782D42B8EDA}"/>
              </a:ext>
            </a:extLst>
          </p:cNvPr>
          <p:cNvSpPr txBox="1"/>
          <p:nvPr/>
        </p:nvSpPr>
        <p:spPr>
          <a:xfrm>
            <a:off x="7035042" y="3818560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172.17.0.1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9C1C91-0016-4897-AAE9-8190A693AE6D}"/>
              </a:ext>
            </a:extLst>
          </p:cNvPr>
          <p:cNvSpPr txBox="1"/>
          <p:nvPr/>
        </p:nvSpPr>
        <p:spPr>
          <a:xfrm>
            <a:off x="4830939" y="3337499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172.17.0.3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7830D2-2922-4738-9BD5-6C2B8A485FB1}"/>
              </a:ext>
            </a:extLst>
          </p:cNvPr>
          <p:cNvSpPr txBox="1"/>
          <p:nvPr/>
        </p:nvSpPr>
        <p:spPr>
          <a:xfrm>
            <a:off x="7162735" y="3326352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172.17.0.5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E55EF5-D2B0-4499-8A87-6E0A66465D5F}"/>
              </a:ext>
            </a:extLst>
          </p:cNvPr>
          <p:cNvSpPr txBox="1"/>
          <p:nvPr/>
        </p:nvSpPr>
        <p:spPr>
          <a:xfrm>
            <a:off x="6907193" y="4357043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192.168.1.101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3DA328-C2B7-450B-BC5F-B1B66C05F26F}"/>
              </a:ext>
            </a:extLst>
          </p:cNvPr>
          <p:cNvSpPr txBox="1"/>
          <p:nvPr/>
        </p:nvSpPr>
        <p:spPr>
          <a:xfrm>
            <a:off x="2582722" y="4357043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192.168.1.100</a:t>
            </a:r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48A928-68CB-4346-B4EC-9894F86FEF08}"/>
              </a:ext>
            </a:extLst>
          </p:cNvPr>
          <p:cNvCxnSpPr>
            <a:cxnSpLocks/>
          </p:cNvCxnSpPr>
          <p:nvPr/>
        </p:nvCxnSpPr>
        <p:spPr>
          <a:xfrm>
            <a:off x="2390812" y="4592217"/>
            <a:ext cx="0" cy="42760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42E97E8-157D-4688-A89E-DD7236880BF7}"/>
              </a:ext>
            </a:extLst>
          </p:cNvPr>
          <p:cNvCxnSpPr>
            <a:cxnSpLocks/>
          </p:cNvCxnSpPr>
          <p:nvPr/>
        </p:nvCxnSpPr>
        <p:spPr>
          <a:xfrm>
            <a:off x="6646886" y="4599881"/>
            <a:ext cx="0" cy="42760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5FB49AC-D9AE-4595-857E-BE606838A11B}"/>
              </a:ext>
            </a:extLst>
          </p:cNvPr>
          <p:cNvCxnSpPr>
            <a:cxnSpLocks/>
          </p:cNvCxnSpPr>
          <p:nvPr/>
        </p:nvCxnSpPr>
        <p:spPr>
          <a:xfrm flipH="1">
            <a:off x="2376638" y="5027484"/>
            <a:ext cx="4270249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0659237-B959-46ED-B2F4-587441799E7D}"/>
              </a:ext>
            </a:extLst>
          </p:cNvPr>
          <p:cNvSpPr txBox="1"/>
          <p:nvPr/>
        </p:nvSpPr>
        <p:spPr>
          <a:xfrm>
            <a:off x="4015784" y="4741783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External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81607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Shape 23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121875" tIns="60925" rIns="121875" bIns="6092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US" dirty="0">
                <a:solidFill>
                  <a:schemeClr val="tx2"/>
                </a:solidFill>
              </a:rPr>
              <a:t>Bridge Networking and Port Mapping</a:t>
            </a:r>
            <a:endParaRPr lang="en-US" i="0" u="none" strike="noStrike" cap="none" baseline="0" dirty="0">
              <a:solidFill>
                <a:schemeClr val="tx2"/>
              </a:solidFill>
              <a:sym typeface="Arial"/>
            </a:endParaRPr>
          </a:p>
        </p:txBody>
      </p:sp>
      <p:sp>
        <p:nvSpPr>
          <p:cNvPr id="2367" name="Shape 2367"/>
          <p:cNvSpPr txBox="1">
            <a:spLocks noGrp="1"/>
          </p:cNvSpPr>
          <p:nvPr>
            <p:ph idx="1"/>
          </p:nvPr>
        </p:nvSpPr>
        <p:spPr>
          <a:xfrm>
            <a:off x="4191000" y="1752600"/>
            <a:ext cx="4572000" cy="1752600"/>
          </a:xfrm>
          <a:prstGeom prst="rect">
            <a:avLst/>
          </a:prstGeom>
          <a:noFill/>
          <a:ln>
            <a:noFill/>
          </a:ln>
        </p:spPr>
        <p:txBody>
          <a:bodyPr vert="horz" lIns="121875" tIns="60925" rIns="121875" bIns="60925" rtlCol="0" anchor="t" anchorCtr="0">
            <a:noAutofit/>
          </a:bodyPr>
          <a:lstStyle/>
          <a:p>
            <a:pPr marL="230188" indent="-230188">
              <a:spcBef>
                <a:spcPts val="400"/>
              </a:spcBef>
            </a:pPr>
            <a:r>
              <a:rPr lang="fr-FR" sz="2800" dirty="0"/>
              <a:t>Access to containers via port mapping</a:t>
            </a:r>
          </a:p>
          <a:p>
            <a:pPr marL="230188" indent="-230188">
              <a:spcBef>
                <a:spcPts val="1800"/>
              </a:spcBef>
            </a:pPr>
            <a:r>
              <a:rPr lang="fr-FR" sz="2800" dirty="0" err="1"/>
              <a:t>Map</a:t>
            </a:r>
            <a:r>
              <a:rPr lang="fr-FR" sz="2800" dirty="0"/>
              <a:t> container port to host port</a:t>
            </a:r>
          </a:p>
          <a:p>
            <a:pPr marL="230188" lvl="2" indent="0">
              <a:spcBef>
                <a:spcPts val="40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docker run –p 8080:80 ….</a:t>
            </a:r>
          </a:p>
          <a:p>
            <a:pPr marL="361941" indent="-180971">
              <a:spcBef>
                <a:spcPts val="400"/>
              </a:spcBef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361941" indent="-180971">
              <a:spcBef>
                <a:spcPts val="400"/>
              </a:spcBef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361941" indent="-180971">
              <a:spcBef>
                <a:spcPts val="400"/>
              </a:spcBef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379395" lvl="1" indent="0">
              <a:spcBef>
                <a:spcPts val="0"/>
              </a:spcBef>
              <a:buNone/>
              <a:tabLst>
                <a:tab pos="714357" algn="l"/>
              </a:tabLst>
            </a:pP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1243E4-7985-471D-9EDF-DDADEA794F64}"/>
              </a:ext>
            </a:extLst>
          </p:cNvPr>
          <p:cNvSpPr/>
          <p:nvPr/>
        </p:nvSpPr>
        <p:spPr>
          <a:xfrm>
            <a:off x="457201" y="1526658"/>
            <a:ext cx="3622261" cy="28602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310172-2ED7-4FD1-9A9F-E5B3027F1682}"/>
              </a:ext>
            </a:extLst>
          </p:cNvPr>
          <p:cNvSpPr/>
          <p:nvPr/>
        </p:nvSpPr>
        <p:spPr>
          <a:xfrm>
            <a:off x="664819" y="3809123"/>
            <a:ext cx="3268869" cy="38872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D0C48F-7573-4C7D-B770-B53BB6AC6390}"/>
              </a:ext>
            </a:extLst>
          </p:cNvPr>
          <p:cNvSpPr txBox="1"/>
          <p:nvPr/>
        </p:nvSpPr>
        <p:spPr>
          <a:xfrm>
            <a:off x="567635" y="1631825"/>
            <a:ext cx="13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1C14D4-FC14-4226-880E-CADE05D9D58B}"/>
              </a:ext>
            </a:extLst>
          </p:cNvPr>
          <p:cNvSpPr txBox="1"/>
          <p:nvPr/>
        </p:nvSpPr>
        <p:spPr>
          <a:xfrm>
            <a:off x="1855304" y="3757265"/>
            <a:ext cx="78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22627-394F-4187-9A97-E7B057E0435C}"/>
              </a:ext>
            </a:extLst>
          </p:cNvPr>
          <p:cNvSpPr/>
          <p:nvPr/>
        </p:nvSpPr>
        <p:spPr>
          <a:xfrm>
            <a:off x="1910252" y="2417344"/>
            <a:ext cx="1022030" cy="947480"/>
          </a:xfrm>
          <a:prstGeom prst="rect">
            <a:avLst/>
          </a:prstGeom>
          <a:noFill/>
          <a:ln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DB393A-1A5E-4FFC-AFFA-A86219C06722}"/>
              </a:ext>
            </a:extLst>
          </p:cNvPr>
          <p:cNvSpPr txBox="1"/>
          <p:nvPr/>
        </p:nvSpPr>
        <p:spPr>
          <a:xfrm>
            <a:off x="1999517" y="2471703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Container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F350C7-0925-46BA-AF74-8366094CDF8D}"/>
              </a:ext>
            </a:extLst>
          </p:cNvPr>
          <p:cNvCxnSpPr>
            <a:cxnSpLocks/>
          </p:cNvCxnSpPr>
          <p:nvPr/>
        </p:nvCxnSpPr>
        <p:spPr>
          <a:xfrm>
            <a:off x="2430179" y="3366389"/>
            <a:ext cx="0" cy="42760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77DC89D-656A-41CE-91C3-0B755E589D7F}"/>
              </a:ext>
            </a:extLst>
          </p:cNvPr>
          <p:cNvSpPr/>
          <p:nvPr/>
        </p:nvSpPr>
        <p:spPr>
          <a:xfrm>
            <a:off x="2016539" y="4223312"/>
            <a:ext cx="565426" cy="3887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eth0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DF9A12-4284-41E4-B29A-CBCEE71DA36D}"/>
              </a:ext>
            </a:extLst>
          </p:cNvPr>
          <p:cNvSpPr/>
          <p:nvPr/>
        </p:nvSpPr>
        <p:spPr>
          <a:xfrm>
            <a:off x="2174378" y="3155170"/>
            <a:ext cx="511603" cy="2408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eth0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CE0C72-DE42-411F-99DF-BEFF9DBB8BC8}"/>
              </a:ext>
            </a:extLst>
          </p:cNvPr>
          <p:cNvSpPr txBox="1"/>
          <p:nvPr/>
        </p:nvSpPr>
        <p:spPr>
          <a:xfrm>
            <a:off x="2685016" y="3830723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172.17.0.1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D7482D-1EEC-44D5-AC2E-5BDE8E11B1A9}"/>
              </a:ext>
            </a:extLst>
          </p:cNvPr>
          <p:cNvSpPr txBox="1"/>
          <p:nvPr/>
        </p:nvSpPr>
        <p:spPr>
          <a:xfrm>
            <a:off x="2365420" y="3366951"/>
            <a:ext cx="8467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172.17.0.3: 80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2B6CD7-9964-4357-813B-7B7238556982}"/>
              </a:ext>
            </a:extLst>
          </p:cNvPr>
          <p:cNvSpPr txBox="1"/>
          <p:nvPr/>
        </p:nvSpPr>
        <p:spPr>
          <a:xfrm>
            <a:off x="2557166" y="4369205"/>
            <a:ext cx="11352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192.168.1.101: 8080</a:t>
            </a:r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F241E9-3A36-40C0-975C-F9C26F61E6E6}"/>
              </a:ext>
            </a:extLst>
          </p:cNvPr>
          <p:cNvCxnSpPr>
            <a:cxnSpLocks/>
          </p:cNvCxnSpPr>
          <p:nvPr/>
        </p:nvCxnSpPr>
        <p:spPr>
          <a:xfrm>
            <a:off x="2296860" y="4612043"/>
            <a:ext cx="0" cy="42760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791200" y="4267200"/>
            <a:ext cx="2672952" cy="835660"/>
            <a:chOff x="5195326" y="2215036"/>
            <a:chExt cx="2672952" cy="6267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EDBAC8-2CC5-4B8E-B39C-6014F6A90ADA}"/>
                </a:ext>
              </a:extLst>
            </p:cNvPr>
            <p:cNvSpPr txBox="1"/>
            <p:nvPr/>
          </p:nvSpPr>
          <p:spPr>
            <a:xfrm>
              <a:off x="5195326" y="2629087"/>
              <a:ext cx="737702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75000"/>
                    </a:schemeClr>
                  </a:solidFill>
                </a:rPr>
                <a:t>Host port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F203E13-D7EA-4831-90A0-C42E772813B4}"/>
                </a:ext>
              </a:extLst>
            </p:cNvPr>
            <p:cNvSpPr txBox="1"/>
            <p:nvPr/>
          </p:nvSpPr>
          <p:spPr>
            <a:xfrm>
              <a:off x="6826005" y="2645573"/>
              <a:ext cx="1042273" cy="19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75000"/>
                    </a:schemeClr>
                  </a:solidFill>
                </a:rPr>
                <a:t>Container port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7A95E0D-4367-4DBB-987D-E5271A0BA1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8344" y="2231228"/>
              <a:ext cx="796360" cy="450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492050F-A699-4124-82A8-EC8F0D835D4B}"/>
                </a:ext>
              </a:extLst>
            </p:cNvPr>
            <p:cNvCxnSpPr>
              <a:stCxn id="47" idx="0"/>
            </p:cNvCxnSpPr>
            <p:nvPr/>
          </p:nvCxnSpPr>
          <p:spPr>
            <a:xfrm rot="16200000" flipV="1">
              <a:off x="6871305" y="2169737"/>
              <a:ext cx="430538" cy="521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48075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896</Words>
  <Application>Microsoft Office PowerPoint</Application>
  <PresentationFormat>On-screen Show (4:3)</PresentationFormat>
  <Paragraphs>261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Lucida Grande</vt:lpstr>
      <vt:lpstr>Office Theme</vt:lpstr>
      <vt:lpstr>Docker Networking</vt:lpstr>
      <vt:lpstr>CNM</vt:lpstr>
      <vt:lpstr>CNM Architecture</vt:lpstr>
      <vt:lpstr>Containers and CNM</vt:lpstr>
      <vt:lpstr>Native Docker Drivers</vt:lpstr>
      <vt:lpstr>Listing Network Drivers</vt:lpstr>
      <vt:lpstr>Bridge Driver</vt:lpstr>
      <vt:lpstr>Bridge Driver</vt:lpstr>
      <vt:lpstr>Bridge Networking and Port Mapping</vt:lpstr>
      <vt:lpstr>Multi Host Networking – Overlay Driver</vt:lpstr>
      <vt:lpstr>Overlay Driver – VXLAN</vt:lpstr>
      <vt:lpstr>Overlay Driver – Data Plane</vt:lpstr>
      <vt:lpstr>Overlay Driver – Control Plane</vt:lpstr>
      <vt:lpstr>Overlay Driver – Port Publishing</vt:lpstr>
      <vt:lpstr>MACVLAN Driver</vt:lpstr>
      <vt:lpstr>Disable Networking for Container</vt:lpstr>
      <vt:lpstr>Networking Drivers Summary</vt:lpstr>
      <vt:lpstr>Useful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basavaraj</dc:creator>
  <cp:lastModifiedBy>Naushad Pasha</cp:lastModifiedBy>
  <cp:revision>69</cp:revision>
  <dcterms:created xsi:type="dcterms:W3CDTF">2018-12-02T14:51:46Z</dcterms:created>
  <dcterms:modified xsi:type="dcterms:W3CDTF">2018-12-04T01:41:54Z</dcterms:modified>
</cp:coreProperties>
</file>