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2A85-5A2E-4970-85DB-976DB3465800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DA9E-BEFD-41B9-8D77-8C4665799B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Key points: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Kubectl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kubectl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utility lets you interface with the Kubernetes cluster manager.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 example, you can add and delete nodes, pods, replication controllers, and services. You can also check their status,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Master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master services are the set of main Kubernetes control services, usually running on one server. If high availability is needed, they can be run on a multiple servers behind a load balancer.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 node (sometimes called a worker node/minion) is a physical or virtual machine running Kubernetes services, onto which pods can be scheduled.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Nodes are managed by the control plane.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B8E05-6895-4F29-9422-B6A8C05222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Points:</a:t>
            </a:r>
          </a:p>
          <a:p>
            <a:endParaRPr lang="en-US" dirty="0" smtClean="0"/>
          </a:p>
          <a:p>
            <a:r>
              <a:rPr lang="en-US" dirty="0" smtClean="0"/>
              <a:t>Pods are a collocated group of application containers with shared volumes.</a:t>
            </a:r>
          </a:p>
          <a:p>
            <a:endParaRPr lang="en-US" dirty="0" smtClean="0"/>
          </a:p>
          <a:p>
            <a:r>
              <a:rPr lang="en-US" dirty="0" smtClean="0"/>
              <a:t>Pods are the smallest deployable units that can be created, scheduled, and managed with Kubernetes. Pods can be created individually. </a:t>
            </a:r>
          </a:p>
          <a:p>
            <a:endParaRPr lang="en-US" dirty="0" smtClean="0"/>
          </a:p>
          <a:p>
            <a:r>
              <a:rPr lang="en-US" dirty="0" smtClean="0"/>
              <a:t>As pods do not have a managed lifecycle, if they die, they will not be recreated. For that reason, it is recommended that you use a replication controller (which we cover later) even if you are creating a single pod.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B8E05-6895-4F29-9422-B6A8C05222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Points:</a:t>
            </a:r>
          </a:p>
          <a:p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this </a:t>
            </a:r>
            <a:r>
              <a:rPr lang="en-US" b="1" dirty="0" err="1" smtClean="0"/>
              <a:t>yaml</a:t>
            </a:r>
            <a:r>
              <a:rPr lang="en-US" dirty="0" smtClean="0"/>
              <a:t> file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 - is the name you give to your container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- is the Docker image name you want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containerPort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- exposes the specified container port so we can connect to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nginx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server at the pod’s 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B8E05-6895-4F29-9422-B6A8C05222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36"/>
          <a:stretch/>
        </p:blipFill>
        <p:spPr>
          <a:xfrm>
            <a:off x="0" y="-3268"/>
            <a:ext cx="9144000" cy="345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1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36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1" y="1407952"/>
            <a:ext cx="8158598" cy="4565908"/>
          </a:xfrm>
        </p:spPr>
        <p:txBody>
          <a:bodyPr>
            <a:normAutofit/>
          </a:bodyPr>
          <a:lstStyle>
            <a:lvl1pPr marL="337562" indent="-337562">
              <a:spcBef>
                <a:spcPts val="594"/>
              </a:spcBef>
              <a:spcAft>
                <a:spcPts val="594"/>
              </a:spcAft>
              <a:buClr>
                <a:srgbClr val="184EA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6275" indent="-276225">
              <a:spcBef>
                <a:spcPts val="0"/>
              </a:spcBef>
              <a:buClr>
                <a:srgbClr val="184EA1"/>
              </a:buClr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62025" indent="-219075">
              <a:buClr>
                <a:srgbClr val="184EA1"/>
              </a:buClr>
              <a:buSzPct val="9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07212" indent="-301442">
              <a:buClr>
                <a:srgbClr val="184EA1"/>
              </a:buClr>
              <a:buSzPct val="90000"/>
              <a:buFont typeface="Lucida Grande"/>
              <a:buChar char="+"/>
              <a:defRPr sz="1582">
                <a:solidFill>
                  <a:schemeClr val="tx1">
                    <a:lumMod val="75000"/>
                  </a:schemeClr>
                </a:solidFill>
              </a:defRPr>
            </a:lvl4pPr>
            <a:lvl5pPr marL="1965657" indent="-301442">
              <a:buClr>
                <a:srgbClr val="184EA1"/>
              </a:buClr>
              <a:buSzPct val="90000"/>
              <a:buFont typeface="Lucida Grande"/>
              <a:buChar char="+"/>
              <a:defRPr sz="211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9665" y="6601859"/>
            <a:ext cx="2057136" cy="23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t="3460" r="20777" b="45205"/>
          <a:stretch/>
        </p:blipFill>
        <p:spPr>
          <a:xfrm>
            <a:off x="8304307" y="366572"/>
            <a:ext cx="764987" cy="7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506561"/>
            <a:ext cx="9144000" cy="337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8263"/>
            <a:endParaRPr lang="en-US" sz="178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27"/>
            <a:ext cx="9144000" cy="360534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610600" y="857269"/>
            <a:ext cx="228600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8263"/>
            <a:r>
              <a:rPr lang="en-US" sz="890" dirty="0">
                <a:solidFill>
                  <a:srgbClr val="FFFFFF"/>
                </a:solidFill>
              </a:rPr>
              <a:t>™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858000" y="6522411"/>
            <a:ext cx="1905000" cy="36512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41" dirty="0">
                <a:solidFill>
                  <a:srgbClr val="FFFFFF"/>
                </a:solidFill>
              </a:rPr>
              <a:t>ePlus. Where Technology Means More.™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8" y="3211834"/>
            <a:ext cx="8001000" cy="1470026"/>
          </a:xfrm>
        </p:spPr>
        <p:txBody>
          <a:bodyPr anchor="t"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7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A8DB-D4CF-4777-8662-6C53B0B22BE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17DF-9EE8-43C3-93BB-A8CDBD2B65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Kubernetes components</a:t>
            </a:r>
            <a:r>
              <a:rPr lang="en-US" dirty="0" smtClean="0"/>
              <a:t> </a:t>
            </a:r>
            <a:r>
              <a:rPr lang="en-US" b="1" dirty="0" smtClean="0"/>
              <a:t>Master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Kubelet</a:t>
            </a:r>
          </a:p>
          <a:p>
            <a:pPr>
              <a:lnSpc>
                <a:spcPct val="200000"/>
              </a:lnSpc>
            </a:pPr>
            <a:r>
              <a:rPr lang="en-US" dirty="0"/>
              <a:t>Kube-proxy</a:t>
            </a:r>
          </a:p>
          <a:p>
            <a:pPr>
              <a:lnSpc>
                <a:spcPct val="200000"/>
              </a:lnSpc>
            </a:pPr>
            <a:r>
              <a:rPr lang="en-US" dirty="0"/>
              <a:t>Container runtime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34649" y="1237832"/>
            <a:ext cx="4120382" cy="519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3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77449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Acts as </a:t>
            </a:r>
            <a:r>
              <a:rPr lang="en-US" dirty="0" smtClean="0"/>
              <a:t>the </a:t>
            </a:r>
            <a:r>
              <a:rPr lang="en-US" b="1" dirty="0" smtClean="0"/>
              <a:t>node agent </a:t>
            </a:r>
            <a:r>
              <a:rPr lang="en-US" dirty="0" smtClean="0"/>
              <a:t>responsible </a:t>
            </a:r>
            <a:r>
              <a:rPr lang="en-US" dirty="0"/>
              <a:t>for managing pod </a:t>
            </a:r>
            <a:r>
              <a:rPr lang="en-US" dirty="0" smtClean="0"/>
              <a:t>lifecycle </a:t>
            </a:r>
            <a:r>
              <a:rPr lang="en-US" dirty="0"/>
              <a:t>on its host.</a:t>
            </a:r>
          </a:p>
          <a:p>
            <a:pPr>
              <a:spcBef>
                <a:spcPts val="1800"/>
              </a:spcBef>
            </a:pPr>
            <a:r>
              <a:rPr lang="en-US" dirty="0"/>
              <a:t>Kubelet understands </a:t>
            </a:r>
            <a:r>
              <a:rPr lang="en-US" b="1" dirty="0" smtClean="0"/>
              <a:t>YAML/JSON</a:t>
            </a:r>
            <a:r>
              <a:rPr lang="en-US" dirty="0" smtClean="0"/>
              <a:t> </a:t>
            </a:r>
            <a:r>
              <a:rPr lang="en-US" dirty="0"/>
              <a:t>container manifests that it can read from several  sources: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File path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HTTP Endpoint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Etcd watch acting on any changes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HTTP Server mode accepting container manifests over a simple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4734649" y="1237832"/>
            <a:ext cx="4120382" cy="519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852160" y="5124894"/>
            <a:ext cx="1954796" cy="52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kube-proxy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Manages the network rules on each node and performs connection  forwarding or load balancing for Kubernetes cluster services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Available proxy </a:t>
            </a:r>
            <a:r>
              <a:rPr lang="en-US" dirty="0" smtClean="0"/>
              <a:t>modes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Userspaces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Iptables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ipvs (alpha in 1.8)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4734649" y="1237832"/>
            <a:ext cx="4120382" cy="519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817442" y="3531756"/>
            <a:ext cx="1954796" cy="52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" y="5760720"/>
            <a:ext cx="473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https://kubernetes.io/docs/concepts/services-networking/service/#virtual-ips-and-service-proxies</a:t>
            </a:r>
          </a:p>
        </p:txBody>
      </p:sp>
    </p:spTree>
    <p:extLst>
      <p:ext uri="{BB962C8B-B14F-4D97-AF65-F5344CB8AC3E}">
        <p14:creationId xmlns:p14="http://schemas.microsoft.com/office/powerpoint/2010/main" val="388747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respect to Kubernetes, </a:t>
            </a:r>
            <a:r>
              <a:rPr lang="en-US" dirty="0" smtClean="0"/>
              <a:t>a </a:t>
            </a:r>
            <a:r>
              <a:rPr lang="en-US" dirty="0"/>
              <a:t>container runtime is a </a:t>
            </a:r>
            <a:r>
              <a:rPr lang="en-US" b="1" dirty="0"/>
              <a:t>CRI</a:t>
            </a:r>
            <a:r>
              <a:rPr lang="en-US" dirty="0"/>
              <a:t> (Container Runtime Interface)  compatible application that executes and manages containers.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Containerd </a:t>
            </a:r>
            <a:r>
              <a:rPr lang="en-US" dirty="0" smtClean="0"/>
              <a:t>(Docker)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Cri-o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Rkt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Kata (formerly clear and hyper)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Virtlet (VM CRI compatible runtime)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4734649" y="1237832"/>
            <a:ext cx="4120382" cy="5193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902664" y="4320363"/>
            <a:ext cx="1954796" cy="52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 POD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of Containers</a:t>
            </a:r>
          </a:p>
          <a:p>
            <a:r>
              <a:rPr lang="en-US" dirty="0" smtClean="0"/>
              <a:t>Live and die together</a:t>
            </a:r>
          </a:p>
          <a:p>
            <a:r>
              <a:rPr lang="en-US" dirty="0" smtClean="0"/>
              <a:t>Share: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Secrets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Labels*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Volumes*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7145080" y="1407952"/>
            <a:ext cx="1366737" cy="612234"/>
            <a:chOff x="9526773" y="1407952"/>
            <a:chExt cx="1822316" cy="612234"/>
          </a:xfrm>
        </p:grpSpPr>
        <p:sp>
          <p:nvSpPr>
            <p:cNvPr id="6" name="Rectangle 5"/>
            <p:cNvSpPr/>
            <p:nvPr/>
          </p:nvSpPr>
          <p:spPr>
            <a:xfrm>
              <a:off x="9526773" y="1407952"/>
              <a:ext cx="1818168" cy="612234"/>
            </a:xfrm>
            <a:custGeom>
              <a:avLst/>
              <a:gdLst>
                <a:gd name="connsiteX0" fmla="*/ 0 w 1818168"/>
                <a:gd name="connsiteY0" fmla="*/ 0 h 612234"/>
                <a:gd name="connsiteX1" fmla="*/ 1818168 w 1818168"/>
                <a:gd name="connsiteY1" fmla="*/ 0 h 612234"/>
                <a:gd name="connsiteX2" fmla="*/ 1818168 w 1818168"/>
                <a:gd name="connsiteY2" fmla="*/ 612234 h 612234"/>
                <a:gd name="connsiteX3" fmla="*/ 0 w 1818168"/>
                <a:gd name="connsiteY3" fmla="*/ 612234 h 612234"/>
                <a:gd name="connsiteX4" fmla="*/ 0 w 1818168"/>
                <a:gd name="connsiteY4" fmla="*/ 0 h 612234"/>
                <a:gd name="connsiteX0" fmla="*/ 0 w 1818168"/>
                <a:gd name="connsiteY0" fmla="*/ 0 h 612234"/>
                <a:gd name="connsiteX1" fmla="*/ 1818168 w 1818168"/>
                <a:gd name="connsiteY1" fmla="*/ 0 h 612234"/>
                <a:gd name="connsiteX2" fmla="*/ 1818168 w 1818168"/>
                <a:gd name="connsiteY2" fmla="*/ 612234 h 612234"/>
                <a:gd name="connsiteX3" fmla="*/ 1657165 w 1818168"/>
                <a:gd name="connsiteY3" fmla="*/ 611348 h 612234"/>
                <a:gd name="connsiteX4" fmla="*/ 0 w 1818168"/>
                <a:gd name="connsiteY4" fmla="*/ 612234 h 612234"/>
                <a:gd name="connsiteX5" fmla="*/ 0 w 1818168"/>
                <a:gd name="connsiteY5" fmla="*/ 0 h 612234"/>
                <a:gd name="connsiteX0" fmla="*/ 0 w 1818168"/>
                <a:gd name="connsiteY0" fmla="*/ 0 h 612234"/>
                <a:gd name="connsiteX1" fmla="*/ 1818168 w 1818168"/>
                <a:gd name="connsiteY1" fmla="*/ 0 h 612234"/>
                <a:gd name="connsiteX2" fmla="*/ 1818168 w 1818168"/>
                <a:gd name="connsiteY2" fmla="*/ 612234 h 612234"/>
                <a:gd name="connsiteX3" fmla="*/ 1657165 w 1818168"/>
                <a:gd name="connsiteY3" fmla="*/ 611348 h 612234"/>
                <a:gd name="connsiteX4" fmla="*/ 0 w 1818168"/>
                <a:gd name="connsiteY4" fmla="*/ 612234 h 612234"/>
                <a:gd name="connsiteX5" fmla="*/ 0 w 1818168"/>
                <a:gd name="connsiteY5" fmla="*/ 0 h 612234"/>
                <a:gd name="connsiteX0" fmla="*/ 0 w 1818168"/>
                <a:gd name="connsiteY0" fmla="*/ 0 h 612234"/>
                <a:gd name="connsiteX1" fmla="*/ 1818168 w 1818168"/>
                <a:gd name="connsiteY1" fmla="*/ 0 h 612234"/>
                <a:gd name="connsiteX2" fmla="*/ 1814993 w 1818168"/>
                <a:gd name="connsiteY2" fmla="*/ 507459 h 612234"/>
                <a:gd name="connsiteX3" fmla="*/ 1657165 w 1818168"/>
                <a:gd name="connsiteY3" fmla="*/ 611348 h 612234"/>
                <a:gd name="connsiteX4" fmla="*/ 0 w 1818168"/>
                <a:gd name="connsiteY4" fmla="*/ 612234 h 612234"/>
                <a:gd name="connsiteX5" fmla="*/ 0 w 1818168"/>
                <a:gd name="connsiteY5" fmla="*/ 0 h 612234"/>
                <a:gd name="connsiteX0" fmla="*/ 0 w 1818168"/>
                <a:gd name="connsiteY0" fmla="*/ 0 h 612234"/>
                <a:gd name="connsiteX1" fmla="*/ 1818168 w 1818168"/>
                <a:gd name="connsiteY1" fmla="*/ 0 h 612234"/>
                <a:gd name="connsiteX2" fmla="*/ 1814993 w 1818168"/>
                <a:gd name="connsiteY2" fmla="*/ 507459 h 612234"/>
                <a:gd name="connsiteX3" fmla="*/ 1641290 w 1818168"/>
                <a:gd name="connsiteY3" fmla="*/ 601823 h 612234"/>
                <a:gd name="connsiteX4" fmla="*/ 0 w 1818168"/>
                <a:gd name="connsiteY4" fmla="*/ 612234 h 612234"/>
                <a:gd name="connsiteX5" fmla="*/ 0 w 1818168"/>
                <a:gd name="connsiteY5" fmla="*/ 0 h 61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68" h="612234">
                  <a:moveTo>
                    <a:pt x="0" y="0"/>
                  </a:moveTo>
                  <a:lnTo>
                    <a:pt x="1818168" y="0"/>
                  </a:lnTo>
                  <a:cubicBezTo>
                    <a:pt x="1817110" y="169153"/>
                    <a:pt x="1816051" y="338306"/>
                    <a:pt x="1814993" y="507459"/>
                  </a:cubicBezTo>
                  <a:cubicBezTo>
                    <a:pt x="1761325" y="507164"/>
                    <a:pt x="1663208" y="581481"/>
                    <a:pt x="1641290" y="601823"/>
                  </a:cubicBezTo>
                  <a:lnTo>
                    <a:pt x="0" y="612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Labels</a:t>
              </a:r>
              <a:endParaRPr lang="en-US" sz="2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-1680000">
              <a:off x="11127353" y="1861383"/>
              <a:ext cx="221736" cy="91440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14850" y="2551852"/>
            <a:ext cx="3993856" cy="3539004"/>
          </a:xfrm>
          <a:prstGeom prst="rect">
            <a:avLst/>
          </a:prstGeom>
          <a:solidFill>
            <a:srgbClr val="B6D7A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10.x.x.x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52976" y="2887732"/>
            <a:ext cx="1578713" cy="754911"/>
          </a:xfrm>
          <a:prstGeom prst="roundRect">
            <a:avLst/>
          </a:prstGeom>
          <a:solidFill>
            <a:srgbClr val="EEEEEE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52976" y="3943899"/>
            <a:ext cx="1578713" cy="754911"/>
          </a:xfrm>
          <a:prstGeom prst="roundRect">
            <a:avLst/>
          </a:prstGeom>
          <a:solidFill>
            <a:srgbClr val="EEEEEE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Console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2976" y="5000066"/>
            <a:ext cx="1578713" cy="754911"/>
          </a:xfrm>
          <a:prstGeom prst="roundRect">
            <a:avLst/>
          </a:prstGeom>
          <a:solidFill>
            <a:srgbClr val="EEEEEE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Collector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7" b="18978"/>
          <a:stretch/>
        </p:blipFill>
        <p:spPr bwMode="auto">
          <a:xfrm>
            <a:off x="5934075" y="3181872"/>
            <a:ext cx="285751" cy="2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7" b="18978"/>
          <a:stretch/>
        </p:blipFill>
        <p:spPr bwMode="auto">
          <a:xfrm>
            <a:off x="5934075" y="4271523"/>
            <a:ext cx="285751" cy="2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7" b="18978"/>
          <a:stretch/>
        </p:blipFill>
        <p:spPr bwMode="auto">
          <a:xfrm>
            <a:off x="5887993" y="5252008"/>
            <a:ext cx="331832" cy="2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n 12"/>
          <p:cNvSpPr/>
          <p:nvPr/>
        </p:nvSpPr>
        <p:spPr>
          <a:xfrm>
            <a:off x="6924675" y="3943899"/>
            <a:ext cx="1414475" cy="754911"/>
          </a:xfrm>
          <a:prstGeom prst="can">
            <a:avLst/>
          </a:prstGeom>
          <a:solidFill>
            <a:srgbClr val="F9CA9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6511779" y="2020186"/>
            <a:ext cx="1270147" cy="53166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6331689" y="3265188"/>
            <a:ext cx="1345462" cy="6787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</p:cNvCxnSpPr>
          <p:nvPr/>
        </p:nvCxnSpPr>
        <p:spPr>
          <a:xfrm flipV="1">
            <a:off x="6331689" y="4750827"/>
            <a:ext cx="1345462" cy="62669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2"/>
          </p:cNvCxnSpPr>
          <p:nvPr/>
        </p:nvCxnSpPr>
        <p:spPr>
          <a:xfrm>
            <a:off x="6331689" y="4321354"/>
            <a:ext cx="59298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ELK Stack</a:t>
            </a:r>
          </a:p>
          <a:p>
            <a:pPr>
              <a:lnSpc>
                <a:spcPct val="200000"/>
              </a:lnSpc>
            </a:pPr>
            <a:r>
              <a:rPr lang="en-US" dirty="0"/>
              <a:t>WordPress + MySQL </a:t>
            </a:r>
          </a:p>
          <a:p>
            <a:pPr>
              <a:lnSpc>
                <a:spcPct val="200000"/>
              </a:lnSpc>
            </a:pPr>
            <a:r>
              <a:rPr lang="en-US" dirty="0"/>
              <a:t>Nginx + Logstash</a:t>
            </a:r>
          </a:p>
          <a:p>
            <a:pPr>
              <a:lnSpc>
                <a:spcPct val="200000"/>
              </a:lnSpc>
            </a:pPr>
            <a:r>
              <a:rPr lang="en-US" dirty="0"/>
              <a:t>Auth + Proxy + PHP</a:t>
            </a:r>
          </a:p>
          <a:p>
            <a:pPr>
              <a:lnSpc>
                <a:spcPct val="200000"/>
              </a:lnSpc>
            </a:pPr>
            <a:r>
              <a:rPr lang="en-US" dirty="0"/>
              <a:t>App + </a:t>
            </a:r>
            <a:r>
              <a:rPr lang="en-US" dirty="0" smtClean="0"/>
              <a:t>data-load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- How it </a:t>
            </a:r>
            <a:r>
              <a:rPr lang="en-US" dirty="0" smtClean="0"/>
              <a:t>looks?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16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702644" y="1285346"/>
            <a:ext cx="7884042" cy="5082842"/>
            <a:chOff x="609600" y="1243530"/>
            <a:chExt cx="10512056" cy="5082842"/>
          </a:xfrm>
        </p:grpSpPr>
        <p:sp>
          <p:nvSpPr>
            <p:cNvPr id="6" name="Rounded Rectangle 5"/>
            <p:cNvSpPr/>
            <p:nvPr/>
          </p:nvSpPr>
          <p:spPr>
            <a:xfrm>
              <a:off x="609600" y="1243530"/>
              <a:ext cx="10512056" cy="508284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2000" y="1871330"/>
              <a:ext cx="10210800" cy="4316819"/>
            </a:xfrm>
            <a:prstGeom prst="roundRect">
              <a:avLst/>
            </a:prstGeom>
            <a:solidFill>
              <a:srgbClr val="003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56930" y="2551813"/>
              <a:ext cx="9867014" cy="3466215"/>
            </a:xfrm>
            <a:prstGeom prst="roundRect">
              <a:avLst/>
            </a:prstGeom>
            <a:solidFill>
              <a:srgbClr val="006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97934" y="3337750"/>
              <a:ext cx="9392093" cy="2520790"/>
            </a:xfrm>
            <a:prstGeom prst="roundRect">
              <a:avLst/>
            </a:prstGeom>
            <a:solidFill>
              <a:srgbClr val="008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68057" y="3944679"/>
              <a:ext cx="4097078" cy="1722474"/>
            </a:xfrm>
            <a:prstGeom prst="roundRect">
              <a:avLst/>
            </a:prstGeom>
            <a:solidFill>
              <a:srgbClr val="61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99835" y="3966162"/>
              <a:ext cx="4097078" cy="1722474"/>
            </a:xfrm>
            <a:prstGeom prst="roundRect">
              <a:avLst/>
            </a:prstGeom>
            <a:solidFill>
              <a:srgbClr val="61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05518" y="4465673"/>
              <a:ext cx="3646966" cy="106325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47972" y="4465672"/>
              <a:ext cx="3646966" cy="106325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97935" y="1383200"/>
              <a:ext cx="816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IPC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97935" y="2037858"/>
              <a:ext cx="1594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7935" y="2755314"/>
              <a:ext cx="121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PID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8055" y="3437239"/>
              <a:ext cx="199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Hostname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5518" y="4005121"/>
              <a:ext cx="160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cgroup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47972" y="4005121"/>
              <a:ext cx="160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cgroup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4577" y="4597084"/>
              <a:ext cx="1334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Puller</a:t>
              </a:r>
              <a:endPara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94180" y="4643357"/>
              <a:ext cx="14956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4424916" y="4655423"/>
              <a:ext cx="2732568" cy="70153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localhost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8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827" y="4570350"/>
              <a:ext cx="882393" cy="88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014" y="4576036"/>
              <a:ext cx="882393" cy="88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29"/>
            <p:cNvGrpSpPr/>
            <p:nvPr/>
          </p:nvGrpSpPr>
          <p:grpSpPr>
            <a:xfrm>
              <a:off x="7478399" y="4835686"/>
              <a:ext cx="365760" cy="365760"/>
              <a:chOff x="7478399" y="4835686"/>
              <a:chExt cx="365760" cy="3657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478399" y="4835686"/>
                <a:ext cx="365760" cy="365760"/>
              </a:xfrm>
              <a:prstGeom prst="ellipse">
                <a:avLst/>
              </a:prstGeom>
              <a:solidFill>
                <a:srgbClr val="0037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7607241" y="4914748"/>
                <a:ext cx="182880" cy="182880"/>
              </a:xfrm>
              <a:prstGeom prst="triangle">
                <a:avLst/>
              </a:prstGeom>
              <a:solidFill>
                <a:srgbClr val="E3E4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31"/>
            <p:cNvGrpSpPr/>
            <p:nvPr/>
          </p:nvGrpSpPr>
          <p:grpSpPr>
            <a:xfrm>
              <a:off x="2061044" y="4835866"/>
              <a:ext cx="365760" cy="365760"/>
              <a:chOff x="7478399" y="4835686"/>
              <a:chExt cx="365760" cy="36576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478399" y="4835686"/>
                <a:ext cx="365760" cy="365760"/>
              </a:xfrm>
              <a:prstGeom prst="ellipse">
                <a:avLst/>
              </a:prstGeom>
              <a:solidFill>
                <a:srgbClr val="0037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7607241" y="4914748"/>
                <a:ext cx="182880" cy="182880"/>
              </a:xfrm>
              <a:prstGeom prst="triangle">
                <a:avLst/>
              </a:prstGeom>
              <a:solidFill>
                <a:srgbClr val="E3E4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1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91"/>
          <a:stretch/>
        </p:blipFill>
        <p:spPr>
          <a:xfrm>
            <a:off x="726148" y="1051677"/>
            <a:ext cx="7960653" cy="53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3" t="2988" b="2138"/>
          <a:stretch/>
        </p:blipFill>
        <p:spPr>
          <a:xfrm>
            <a:off x="534286" y="1339702"/>
            <a:ext cx="8356942" cy="51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2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12" y="1783197"/>
            <a:ext cx="6858000" cy="43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1678"/>
            <a:ext cx="8411998" cy="53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Kube-apiserver</a:t>
            </a:r>
          </a:p>
          <a:p>
            <a:pPr>
              <a:lnSpc>
                <a:spcPct val="150000"/>
              </a:lnSpc>
            </a:pPr>
            <a:r>
              <a:rPr lang="en-US" dirty="0"/>
              <a:t>Etcd</a:t>
            </a:r>
          </a:p>
          <a:p>
            <a:pPr>
              <a:lnSpc>
                <a:spcPct val="150000"/>
              </a:lnSpc>
            </a:pPr>
            <a:r>
              <a:rPr lang="en-US" dirty="0"/>
              <a:t>Kube-controller-manager</a:t>
            </a:r>
          </a:p>
          <a:p>
            <a:pPr>
              <a:lnSpc>
                <a:spcPct val="150000"/>
              </a:lnSpc>
            </a:pPr>
            <a:r>
              <a:rPr lang="en-US" dirty="0"/>
              <a:t>Cloud-controller-manager</a:t>
            </a:r>
          </a:p>
          <a:p>
            <a:pPr>
              <a:lnSpc>
                <a:spcPct val="150000"/>
              </a:lnSpc>
            </a:pPr>
            <a:r>
              <a:rPr lang="en-US" dirty="0"/>
              <a:t>Kube-scheduler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4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5147044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kube-apiserver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REST </a:t>
            </a:r>
            <a:r>
              <a:rPr lang="en-US" dirty="0"/>
              <a:t>interface into the kubernetes  control plane and datastore. </a:t>
            </a:r>
          </a:p>
          <a:p>
            <a:r>
              <a:rPr lang="en-US" dirty="0"/>
              <a:t>All clients, including nodes, users and other  applications interact with kubernetes strictly through the API Server.</a:t>
            </a:r>
          </a:p>
          <a:p>
            <a:r>
              <a:rPr lang="en-US" dirty="0" smtClean="0"/>
              <a:t>Acting </a:t>
            </a:r>
            <a:r>
              <a:rPr lang="en-US" dirty="0"/>
              <a:t>as the gatekeeper to the cluster by  handling: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and authorization</a:t>
            </a:r>
          </a:p>
          <a:p>
            <a:pPr lvl="1"/>
            <a:r>
              <a:rPr lang="en-US" dirty="0"/>
              <a:t>Request validation</a:t>
            </a:r>
          </a:p>
          <a:p>
            <a:pPr lvl="1"/>
            <a:r>
              <a:rPr lang="en-US" dirty="0"/>
              <a:t>Mutation, and  admission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5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24400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76977" y="3519378"/>
            <a:ext cx="741621" cy="40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Etcd acts as the </a:t>
            </a:r>
            <a:r>
              <a:rPr lang="en-US" b="1" dirty="0"/>
              <a:t>cluster </a:t>
            </a:r>
            <a:r>
              <a:rPr lang="en-US" b="1" dirty="0" smtClean="0"/>
              <a:t>datastore</a:t>
            </a:r>
          </a:p>
          <a:p>
            <a:r>
              <a:rPr lang="en-US" dirty="0" smtClean="0"/>
              <a:t>Provides </a:t>
            </a:r>
            <a:r>
              <a:rPr lang="en-US" dirty="0"/>
              <a:t>a strong, consistent and highly available </a:t>
            </a:r>
            <a:r>
              <a:rPr lang="en-US" b="1" dirty="0"/>
              <a:t>key-value store</a:t>
            </a:r>
            <a:r>
              <a:rPr lang="en-US" dirty="0"/>
              <a:t> used for </a:t>
            </a:r>
            <a:r>
              <a:rPr lang="en-US" b="1" dirty="0"/>
              <a:t>persisting cluster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6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20856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274804" y="4688958"/>
            <a:ext cx="631043" cy="265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cloud-controller-manager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b="1" dirty="0"/>
              <a:t>cloud-provider</a:t>
            </a:r>
            <a:r>
              <a:rPr lang="en-US" dirty="0"/>
              <a:t>  specific knowledge and </a:t>
            </a:r>
            <a:r>
              <a:rPr lang="en-US" b="1" dirty="0"/>
              <a:t>integration capability </a:t>
            </a:r>
            <a:r>
              <a:rPr lang="en-US" dirty="0"/>
              <a:t>into the core control loop of  Kubernetes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20856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270028" y="2913314"/>
            <a:ext cx="1276970" cy="318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kube-controller-manager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3904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Primary daemon that manages all </a:t>
            </a:r>
            <a:r>
              <a:rPr lang="en-US" b="1" dirty="0"/>
              <a:t>core  component </a:t>
            </a:r>
            <a:r>
              <a:rPr lang="en-US" dirty="0"/>
              <a:t>control </a:t>
            </a:r>
            <a:r>
              <a:rPr lang="en-US" dirty="0" smtClean="0"/>
              <a:t>loops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Monitors the </a:t>
            </a:r>
            <a:r>
              <a:rPr lang="en-US" b="1" dirty="0"/>
              <a:t>cluster state </a:t>
            </a:r>
            <a:r>
              <a:rPr lang="en-US" dirty="0"/>
              <a:t>via the apiserver and  steers the cluster towards the desired </a:t>
            </a:r>
            <a:r>
              <a:rPr lang="en-US" dirty="0" smtClean="0"/>
              <a:t>state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List </a:t>
            </a:r>
            <a:r>
              <a:rPr lang="en-US" dirty="0"/>
              <a:t>of core controllers: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https://github.com/kubernetes/kubernetes/blob/master/cmd/kube-controller-manager/app/controllermanager.go#L332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994644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581030" y="3242930"/>
            <a:ext cx="1276970" cy="318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kube-scheduler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Evaluates workload  requirements and attempts to </a:t>
            </a:r>
            <a:r>
              <a:rPr lang="en-US" b="1" dirty="0"/>
              <a:t>place</a:t>
            </a:r>
            <a:r>
              <a:rPr lang="en-US" dirty="0"/>
              <a:t> it on a matching resource.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These  requirements can include:</a:t>
            </a:r>
          </a:p>
          <a:p>
            <a:pPr lvl="1"/>
            <a:r>
              <a:rPr lang="en-US" dirty="0"/>
              <a:t>Hardware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Affinity/Anti-affinity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custom resource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20856" y="1067718"/>
            <a:ext cx="3692156" cy="524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270028" y="3572542"/>
            <a:ext cx="1276970" cy="318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410</Words>
  <Application>Microsoft Office PowerPoint</Application>
  <PresentationFormat>On-screen Show (4:3)</PresentationFormat>
  <Paragraphs>138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Lucida Grande</vt:lpstr>
      <vt:lpstr>Office Theme</vt:lpstr>
      <vt:lpstr>Kubernetes components Master components</vt:lpstr>
      <vt:lpstr>High Level Components</vt:lpstr>
      <vt:lpstr>Kubernetes Architecture</vt:lpstr>
      <vt:lpstr>Master Components</vt:lpstr>
      <vt:lpstr>kube-apiserver</vt:lpstr>
      <vt:lpstr>etcd</vt:lpstr>
      <vt:lpstr>cloud-controller-manager</vt:lpstr>
      <vt:lpstr>kube-controller-manager</vt:lpstr>
      <vt:lpstr>kube-scheduler</vt:lpstr>
      <vt:lpstr>Node Components</vt:lpstr>
      <vt:lpstr>kubelet</vt:lpstr>
      <vt:lpstr>kube-proxy</vt:lpstr>
      <vt:lpstr>Container Runtime</vt:lpstr>
      <vt:lpstr>What is a POD?</vt:lpstr>
      <vt:lpstr>Pod Examples</vt:lpstr>
      <vt:lpstr>Pods - How it looks?</vt:lpstr>
      <vt:lpstr>Pods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components Master components</dc:title>
  <dc:creator>basavaraj</dc:creator>
  <cp:lastModifiedBy>Naushad Pasha</cp:lastModifiedBy>
  <cp:revision>6</cp:revision>
  <dcterms:created xsi:type="dcterms:W3CDTF">2018-12-05T10:50:29Z</dcterms:created>
  <dcterms:modified xsi:type="dcterms:W3CDTF">2018-12-06T11:13:44Z</dcterms:modified>
</cp:coreProperties>
</file>