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59" r:id="rId16"/>
    <p:sldId id="260" r:id="rId17"/>
    <p:sldId id="261" r:id="rId18"/>
    <p:sldId id="262" r:id="rId19"/>
    <p:sldId id="276" r:id="rId20"/>
    <p:sldId id="277" r:id="rId21"/>
    <p:sldId id="278" r:id="rId22"/>
    <p:sldId id="285" r:id="rId23"/>
    <p:sldId id="279" r:id="rId24"/>
    <p:sldId id="286" r:id="rId25"/>
    <p:sldId id="280" r:id="rId26"/>
    <p:sldId id="281" r:id="rId27"/>
    <p:sldId id="287" r:id="rId28"/>
    <p:sldId id="288" r:id="rId29"/>
    <p:sldId id="289" r:id="rId30"/>
    <p:sldId id="290" r:id="rId31"/>
    <p:sldId id="291" r:id="rId32"/>
    <p:sldId id="292" r:id="rId33"/>
    <p:sldId id="284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47077-B7EF-4585-85E6-66946D4AA4AF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C27CD-FE32-4089-94F4-063CE439F1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Key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Points: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Docker registry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is a repository for Docker images. Using Docker registry, you can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build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and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share images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with your team.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regis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try can be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public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private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556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Key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Points: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Docker registry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is a repository for Docker images. Using Docker registry, you can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build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and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share images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with your team.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regis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try can be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public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private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278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Shape 243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3" name="Shape 243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4" name="Shape 243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435" name="Shape 2435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xmlns="" val="84867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Shape 24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3" name="Shape 244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4" name="Shape 244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445" name="Shape 2445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xmlns="" val="289341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Shape 24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3" name="Shape 244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4" name="Shape 244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445" name="Shape 2445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xmlns="" val="240831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Shape 24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3" name="Shape 244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4" name="Shape 244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445" name="Shape 2445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xmlns="" val="258179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E9D-4E5A-49C8-B4B6-14968858CA75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01F5-78B4-457A-8F26-43E8D19C9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E9D-4E5A-49C8-B4B6-14968858CA75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01F5-78B4-457A-8F26-43E8D19C9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E9D-4E5A-49C8-B4B6-14968858CA75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01F5-78B4-457A-8F26-43E8D19C9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_Title Only_Minimal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280"/>
            <a:ext cx="7772400" cy="622397"/>
          </a:xfrm>
        </p:spPr>
        <p:txBody>
          <a:bodyPr anchor="t" anchorCtr="0">
            <a:noAutofit/>
          </a:bodyPr>
          <a:lstStyle>
            <a:lvl1pPr algn="l">
              <a:defRPr sz="2800">
                <a:solidFill>
                  <a:srgbClr val="184E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" t="29643" r="808" b="58871"/>
          <a:stretch/>
        </p:blipFill>
        <p:spPr>
          <a:xfrm>
            <a:off x="0" y="-3269"/>
            <a:ext cx="9153144" cy="41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F1EE135-6302-4A93-954E-B2DA1D217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164" t="-1" r="12439" b="50498"/>
          <a:stretch/>
        </p:blipFill>
        <p:spPr>
          <a:xfrm>
            <a:off x="8029140" y="429281"/>
            <a:ext cx="772397" cy="58216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07951"/>
            <a:ext cx="8158598" cy="4565908"/>
          </a:xfrm>
        </p:spPr>
        <p:txBody>
          <a:bodyPr>
            <a:normAutofit/>
          </a:bodyPr>
          <a:lstStyle>
            <a:lvl1pPr marL="341313" indent="-341313">
              <a:spcBef>
                <a:spcPts val="600"/>
              </a:spcBef>
              <a:spcAft>
                <a:spcPts val="600"/>
              </a:spcAft>
              <a:buClr>
                <a:srgbClr val="184EA1"/>
              </a:buClr>
              <a:buSzPct val="90000"/>
              <a:buFont typeface="Lucida Grande"/>
              <a:buChar char="+"/>
              <a:defRPr sz="20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4213" indent="-342900">
              <a:spcBef>
                <a:spcPts val="0"/>
              </a:spcBef>
              <a:buClr>
                <a:srgbClr val="184EA1"/>
              </a:buClr>
              <a:buSzPct val="90000"/>
              <a:buFont typeface="Lucida Grande"/>
              <a:buChar char="+"/>
              <a:defRPr sz="18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3138" indent="-288925">
              <a:buClr>
                <a:srgbClr val="184EA1"/>
              </a:buClr>
              <a:buSzPct val="90000"/>
              <a:buFont typeface="Lucida Grande"/>
              <a:buChar char="+"/>
              <a:defRPr sz="16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3962" indent="-304792">
              <a:buClr>
                <a:srgbClr val="184EA1"/>
              </a:buClr>
              <a:buSzPct val="90000"/>
              <a:buFont typeface="Lucida Grande"/>
              <a:buChar char="+"/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987501" indent="-304792">
              <a:buClr>
                <a:srgbClr val="184EA1"/>
              </a:buClr>
              <a:buSzPct val="90000"/>
              <a:buFont typeface="Lucida Grande"/>
              <a:buChar char="+"/>
              <a:defRPr sz="2133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515104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858000" y="6598615"/>
            <a:ext cx="1905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2797D"/>
                </a:solidFill>
              </a:rPr>
              <a:t>ePlus. Where Technology Means More.™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57200" y="6601858"/>
            <a:ext cx="25908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2797D"/>
                </a:solidFill>
              </a:rPr>
              <a:t>© </a:t>
            </a:r>
            <a:r>
              <a:rPr lang="en-US" dirty="0" smtClean="0">
                <a:solidFill>
                  <a:srgbClr val="72797D"/>
                </a:solidFill>
              </a:rPr>
              <a:t>2018 </a:t>
            </a:r>
            <a:r>
              <a:rPr lang="en-US" dirty="0">
                <a:solidFill>
                  <a:srgbClr val="72797D"/>
                </a:solidFill>
              </a:rPr>
              <a:t>ePlus Inc. Confidential and Proprietary. </a:t>
            </a:r>
          </a:p>
        </p:txBody>
      </p:sp>
    </p:spTree>
    <p:extLst>
      <p:ext uri="{BB962C8B-B14F-4D97-AF65-F5344CB8AC3E}">
        <p14:creationId xmlns:p14="http://schemas.microsoft.com/office/powerpoint/2010/main" xmlns="" val="423622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E9D-4E5A-49C8-B4B6-14968858CA75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01F5-78B4-457A-8F26-43E8D19C9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E9D-4E5A-49C8-B4B6-14968858CA75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01F5-78B4-457A-8F26-43E8D19C9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E9D-4E5A-49C8-B4B6-14968858CA75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01F5-78B4-457A-8F26-43E8D19C9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E9D-4E5A-49C8-B4B6-14968858CA75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01F5-78B4-457A-8F26-43E8D19C9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E9D-4E5A-49C8-B4B6-14968858CA75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01F5-78B4-457A-8F26-43E8D19C9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E9D-4E5A-49C8-B4B6-14968858CA75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01F5-78B4-457A-8F26-43E8D19C9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E9D-4E5A-49C8-B4B6-14968858CA75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01F5-78B4-457A-8F26-43E8D19C9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5E9D-4E5A-49C8-B4B6-14968858CA75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01F5-78B4-457A-8F26-43E8D19C9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C5E9D-4E5A-49C8-B4B6-14968858CA75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401F5-78B4-457A-8F26-43E8D19C9F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Private </a:t>
            </a:r>
            <a:r>
              <a:rPr lang="en-US" dirty="0"/>
              <a:t>R</a:t>
            </a:r>
            <a:r>
              <a:rPr lang="en-US" dirty="0" smtClean="0"/>
              <a:t>egistry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API V2 URL Layout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740"/>
                <a:gridCol w="5694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/v2/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/v2/&lt;name&gt;tags/list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/v2/&lt;name&gt;/blobs/&lt;digest&gt;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GET, PUT, 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/v2/&lt;name&gt;/manifests/&lt;reference&gt;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/v2/&lt;name&gt;blobs/uploads/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/v2/&lt;name&gt;/blobs/&lt;digest&gt;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Registry API V2 vs. 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Content addresses (digests) are primary identifier 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Unrolled image description model 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Multi-step upload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Provides flexibility in failure modes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Options for future alternative upload location (redirects) 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No Search API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In V1, this API does everything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Replacing with something better 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No explicit tagging API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This will change: https://github.com/docker/distribution/pull/173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Registry 2.0: Architecture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4888" b="7812"/>
          <a:stretch>
            <a:fillRect/>
          </a:stretch>
        </p:blipFill>
        <p:spPr bwMode="auto">
          <a:xfrm>
            <a:off x="739455" y="1676400"/>
            <a:ext cx="741394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Registry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Full support released with Docker 1.6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Minimal bugs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Most problems are common to version upgrades 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Header required to declare support for 2.0 API 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Validated most concepts in 1.3, 1.4 with V2 preview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Much faster pull performance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You’ve probably already used it with Docker Hub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Registry 2.0…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There are some edge cases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push-heavy workflows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disk IO when verifying large images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We are mitigating these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Shape 24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dirty="0"/>
              <a:t>Why </a:t>
            </a:r>
            <a:r>
              <a:rPr lang="en-US" dirty="0"/>
              <a:t>Use It</a:t>
            </a:r>
            <a:r>
              <a:rPr lang="en-US" dirty="0"/>
              <a:t>?</a:t>
            </a:r>
            <a:endParaRPr lang="en-US" dirty="0"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should use the Registry if you want to:</a:t>
            </a:r>
          </a:p>
          <a:p>
            <a:pPr marL="722313" lvl="1">
              <a:spcBef>
                <a:spcPts val="1800"/>
              </a:spcBef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Tightly control where your images are being stored</a:t>
            </a:r>
          </a:p>
          <a:p>
            <a:pPr marL="722313" lvl="1">
              <a:spcBef>
                <a:spcPts val="1800"/>
              </a:spcBef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Fully own your images distribution pipeline</a:t>
            </a:r>
          </a:p>
          <a:p>
            <a:pPr marL="722313" lvl="1">
              <a:spcBef>
                <a:spcPts val="1800"/>
              </a:spcBef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Integrate image storage and distribution tightly into your in-house development workflow</a:t>
            </a:r>
          </a:p>
          <a:p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AutoShape 2" descr="Docker Architecture Diagram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8976840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Shape 2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dirty="0"/>
              <a:t>Terminology - Docker Registries</a:t>
            </a:r>
            <a:endParaRPr lang="en-US" dirty="0">
              <a:sym typeface="Arial"/>
            </a:endParaRPr>
          </a:p>
        </p:txBody>
      </p:sp>
      <p:sp>
        <p:nvSpPr>
          <p:cNvPr id="2438" name="Shape 24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+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Image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image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is essentially a template for Docker containers. It consists of a manifest and an associated series of layers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+"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layer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represents a filesystem difference.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An image’s layers are combined together into a single image that forms the base for a container’s filesystem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Registry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registry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is a content delivery and storage system for named Docker images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22173745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Shape 2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dirty="0"/>
              <a:t>Terminology - Docker Registries (Cont.)</a:t>
            </a:r>
            <a:endParaRPr lang="en-US" dirty="0">
              <a:sym typeface="Arial"/>
            </a:endParaRPr>
          </a:p>
        </p:txBody>
      </p:sp>
      <p:sp>
        <p:nvSpPr>
          <p:cNvPr id="2438" name="Shape 24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Repository</a:t>
            </a:r>
          </a:p>
          <a:p>
            <a:pPr>
              <a:tabLst>
                <a:tab pos="714375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repository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is simply a collection of different versions for a single  Docker image. </a:t>
            </a:r>
          </a:p>
          <a:p>
            <a:pPr>
              <a:tabLst>
                <a:tab pos="714375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Similar to a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xmlns="" val="578903170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Shape 2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dirty="0"/>
              <a:t>Terminology - Docker Registries (Cont.)</a:t>
            </a:r>
            <a:endParaRPr lang="en-US" dirty="0">
              <a:sym typeface="Arial"/>
            </a:endParaRPr>
          </a:p>
        </p:txBody>
      </p:sp>
      <p:sp>
        <p:nvSpPr>
          <p:cNvPr id="2438" name="Shape 24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Tag</a:t>
            </a:r>
          </a:p>
          <a:p>
            <a:pPr marL="341313" lvl="1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714375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 tag is just a named version of the image.</a:t>
            </a:r>
          </a:p>
          <a:p>
            <a:pPr marL="341313" lvl="1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714375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It allows you to identify a specific image later on. </a:t>
            </a:r>
          </a:p>
          <a:p>
            <a:pPr marL="341313" lvl="1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714375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You can tag an image (almost) however you want.</a:t>
            </a:r>
          </a:p>
          <a:p>
            <a:pPr marL="341313" lvl="1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714375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Best is to give it a meaningful, human-readable name.</a:t>
            </a:r>
          </a:p>
        </p:txBody>
      </p:sp>
    </p:spTree>
    <p:extLst>
      <p:ext uri="{BB962C8B-B14F-4D97-AF65-F5344CB8AC3E}">
        <p14:creationId xmlns:p14="http://schemas.microsoft.com/office/powerpoint/2010/main" xmlns="" val="4230852172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Users looking for a zero </a:t>
            </a:r>
            <a:r>
              <a:rPr lang="en-US" dirty="0" smtClean="0"/>
              <a:t>maintenance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 Ready-to-go </a:t>
            </a:r>
            <a:r>
              <a:rPr lang="en-US" dirty="0"/>
              <a:t>solution are encouraged to head-over to the </a:t>
            </a:r>
            <a:r>
              <a:rPr lang="en-US" b="1" dirty="0"/>
              <a:t>Docker </a:t>
            </a:r>
            <a:r>
              <a:rPr lang="en-US" b="1" dirty="0" smtClean="0"/>
              <a:t>Hub</a:t>
            </a:r>
            <a:endParaRPr lang="en-US" b="1" dirty="0"/>
          </a:p>
          <a:p>
            <a:pPr lvl="1">
              <a:lnSpc>
                <a:spcPct val="160000"/>
              </a:lnSpc>
            </a:pPr>
            <a:r>
              <a:rPr lang="en-US" dirty="0" smtClean="0"/>
              <a:t>which </a:t>
            </a:r>
            <a:r>
              <a:rPr lang="en-US" dirty="0"/>
              <a:t>provides a free-to-use, hosted Registry, 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US" dirty="0" smtClean="0"/>
              <a:t>additional </a:t>
            </a:r>
            <a:r>
              <a:rPr lang="en-US" dirty="0"/>
              <a:t>features (organization accounts, automated builds, and more).</a:t>
            </a:r>
          </a:p>
          <a:p>
            <a:pPr>
              <a:lnSpc>
                <a:spcPct val="160000"/>
              </a:lnSpc>
            </a:pPr>
            <a:r>
              <a:rPr lang="en-US" dirty="0"/>
              <a:t>Users looking for a commercially supported version of the Registry should look into </a:t>
            </a:r>
            <a:r>
              <a:rPr lang="en-US" b="1" dirty="0"/>
              <a:t>Docker Trusted Registry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Docker Registry?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Docker Registry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is a place to store and distribute Docker images. </a:t>
            </a: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It serves as a target for your docker push &amp; docker pull commands. 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                            (OR)</a:t>
            </a: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The Registry is a stateless, highly scalable server side application that stores and lets you distribute Docker images.</a:t>
            </a:r>
          </a:p>
          <a:p>
            <a:pPr marL="684213" indent="-342900">
              <a:buFont typeface="Arial" panose="020B0604020202020204" pitchFamily="34" charset="0"/>
              <a:buChar char="+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684213" indent="-342900">
              <a:buFont typeface="Arial" panose="020B0604020202020204" pitchFamily="34" charset="0"/>
              <a:buChar char="+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555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Registry is compatible with Docker engine </a:t>
            </a:r>
            <a:r>
              <a:rPr lang="en-US" sz="2400" b="1" dirty="0"/>
              <a:t>version 1.6.0 or higher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Basic commands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Start your registry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run -d -p 5000:5000 --name registry registry:2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Pull (or build) some image from the hub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pull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ubuntu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 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Tag the image so that it points to your </a:t>
            </a:r>
            <a:r>
              <a:rPr lang="en-US" sz="2000" b="1" dirty="0" smtClean="0"/>
              <a:t>registry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image tag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ubuntu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localhost:5000/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myfirstimage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/>
              <a:t>Push </a:t>
            </a:r>
            <a:r>
              <a:rPr lang="en-US" sz="2000" b="1" dirty="0" smtClean="0"/>
              <a:t>it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push localhost:5000/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myfirstimage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/>
              <a:t>Pull it back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pull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localhost:5000/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myfirstimage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/>
              <a:t>Now stop your registry and remove all data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container stop registry &amp;&amp;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container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-v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registry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Machine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Install and run Docker on Mac or Windows</a:t>
            </a:r>
          </a:p>
          <a:p>
            <a:pPr>
              <a:lnSpc>
                <a:spcPct val="150000"/>
              </a:lnSpc>
            </a:pPr>
            <a:r>
              <a:rPr lang="en-US" dirty="0"/>
              <a:t>Provision and manage multiple remote Docker hosts</a:t>
            </a:r>
          </a:p>
          <a:p>
            <a:pPr>
              <a:lnSpc>
                <a:spcPct val="150000"/>
              </a:lnSpc>
            </a:pPr>
            <a:r>
              <a:rPr lang="en-US" dirty="0"/>
              <a:t>Provision Swarm </a:t>
            </a:r>
            <a:r>
              <a:rPr lang="en-US" dirty="0" smtClean="0"/>
              <a:t>clusters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Machine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356545"/>
            <a:ext cx="9144000" cy="419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Machine?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Docker Machine is a tool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/>
              <a:t>L</a:t>
            </a:r>
            <a:r>
              <a:rPr lang="en-US" dirty="0" smtClean="0"/>
              <a:t>ets </a:t>
            </a:r>
            <a:r>
              <a:rPr lang="en-US" dirty="0"/>
              <a:t>you install Docker Engine on virtual hosts, and manage the hosts with </a:t>
            </a:r>
            <a:r>
              <a:rPr lang="en-US" dirty="0" err="1" smtClean="0"/>
              <a:t>docker</a:t>
            </a:r>
            <a:r>
              <a:rPr lang="en-US" dirty="0" smtClean="0"/>
              <a:t>-machine</a:t>
            </a:r>
            <a:r>
              <a:rPr lang="en-US" dirty="0"/>
              <a:t> commands.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Use </a:t>
            </a:r>
            <a:r>
              <a:rPr lang="en-US" dirty="0"/>
              <a:t>Machine to create Docker hosts on your </a:t>
            </a:r>
            <a:r>
              <a:rPr lang="en-US" b="1" dirty="0"/>
              <a:t>local Mac </a:t>
            </a:r>
            <a:r>
              <a:rPr lang="en-US" dirty="0"/>
              <a:t>or </a:t>
            </a:r>
            <a:r>
              <a:rPr lang="en-US" b="1" dirty="0"/>
              <a:t>Windows box</a:t>
            </a:r>
            <a:r>
              <a:rPr lang="en-US" dirty="0"/>
              <a:t>, 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US" dirty="0" smtClean="0"/>
              <a:t>On your network</a:t>
            </a:r>
            <a:r>
              <a:rPr lang="en-US" dirty="0"/>
              <a:t>, in your data center, 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US" dirty="0" smtClean="0"/>
              <a:t>On </a:t>
            </a:r>
            <a:r>
              <a:rPr lang="en-US" dirty="0"/>
              <a:t>cloud providers like </a:t>
            </a:r>
            <a:r>
              <a:rPr lang="en-US" b="1" dirty="0"/>
              <a:t>Azure, AWS, or Digital Ocean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Using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-machine</a:t>
            </a:r>
            <a:r>
              <a:rPr lang="en-US" dirty="0"/>
              <a:t> commands,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inspect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stop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restart</a:t>
            </a:r>
            <a:r>
              <a:rPr lang="en-US" dirty="0"/>
              <a:t> a managed host, upgrade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Docker client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daemon</a:t>
            </a:r>
            <a:r>
              <a:rPr lang="en-US" dirty="0"/>
              <a:t>, and configure a Docker client to talk to your host.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</a:t>
            </a:r>
            <a:r>
              <a:rPr lang="en-US" dirty="0" smtClean="0"/>
              <a:t>Docker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Docker Machine enables you to provision multiple remote Docker hosts on various flavors of Linux.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Additionally, Machine allows you to run Docker on older Mac or Windows systems, as described in the previous topic.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Machine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I have an older desktop system and want to run Docker on Mac or Windows</a:t>
            </a:r>
            <a:endParaRPr lang="en-US" sz="2800" dirty="0"/>
          </a:p>
        </p:txBody>
      </p:sp>
      <p:pic>
        <p:nvPicPr>
          <p:cNvPr id="4" name="Picture 2" descr="Docker Machine on Mac and Windo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91440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Machine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I want to provision Docker hosts on remote systems</a:t>
            </a:r>
            <a:endParaRPr lang="en-US" sz="2800" dirty="0"/>
          </a:p>
        </p:txBody>
      </p:sp>
      <p:pic>
        <p:nvPicPr>
          <p:cNvPr id="7172" name="Picture 4" descr="Docker Machine for provisioning multiple syste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91440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Engine </a:t>
            </a:r>
            <a:r>
              <a:rPr lang="en-US" dirty="0" err="1" smtClean="0"/>
              <a:t>vs</a:t>
            </a:r>
            <a:r>
              <a:rPr lang="en-US" dirty="0" smtClean="0"/>
              <a:t> Docker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Docker” they typically mean </a:t>
            </a:r>
            <a:r>
              <a:rPr lang="en-US" b="1" dirty="0"/>
              <a:t>Docker </a:t>
            </a:r>
            <a:r>
              <a:rPr lang="en-US" b="1" dirty="0" smtClean="0"/>
              <a:t>Engine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the client-server application made up of the Docker </a:t>
            </a:r>
            <a:r>
              <a:rPr lang="en-US" dirty="0" smtClean="0"/>
              <a:t>daemon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 REST API that specifies interfaces for interacting with the </a:t>
            </a:r>
            <a:r>
              <a:rPr lang="en-US" dirty="0" smtClean="0"/>
              <a:t>daemon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command line interface (CLI) client that talks to the daemon (</a:t>
            </a:r>
            <a:r>
              <a:rPr lang="en-US" dirty="0" smtClean="0"/>
              <a:t>through </a:t>
            </a:r>
            <a:r>
              <a:rPr lang="en-US" dirty="0"/>
              <a:t>the REST API wrapper</a:t>
            </a:r>
            <a:r>
              <a:rPr lang="en-US" dirty="0" smtClean="0"/>
              <a:t>)</a:t>
            </a:r>
          </a:p>
          <a:p>
            <a:pPr>
              <a:lnSpc>
                <a:spcPct val="170000"/>
              </a:lnSpc>
            </a:pPr>
            <a:r>
              <a:rPr lang="en-US" dirty="0"/>
              <a:t>Docker Engine accepts </a:t>
            </a:r>
            <a:r>
              <a:rPr lang="en-US" dirty="0" err="1" smtClean="0"/>
              <a:t>docker</a:t>
            </a:r>
            <a:r>
              <a:rPr lang="en-US" dirty="0"/>
              <a:t> commands from the CLI, such as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run &lt;image&gt;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/>
              <a:t> 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/>
              <a:t> to list running containers,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image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/>
              <a:t> to list images, and so 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Registry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Docker Registry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stores the layers and the description of how they make up an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image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Implements a common API agreed upon by Docker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clients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Several Implementations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simple web server to make images available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complete web application</a:t>
            </a:r>
          </a:p>
          <a:p>
            <a:pPr lvl="1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– Docker Hub and Docker Trusted Registry</a:t>
            </a:r>
          </a:p>
          <a:p>
            <a:pPr lvl="1">
              <a:buFont typeface="Arial" panose="020B0604020202020204" pitchFamily="34" charset="0"/>
              <a:buChar char="+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0822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Engine </a:t>
            </a:r>
            <a:r>
              <a:rPr lang="en-US" dirty="0" err="1" smtClean="0"/>
              <a:t>vs</a:t>
            </a:r>
            <a:r>
              <a:rPr lang="en-US" dirty="0" smtClean="0"/>
              <a:t> Docker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Docker Machine</a:t>
            </a:r>
            <a:r>
              <a:rPr lang="en-US" dirty="0"/>
              <a:t> is a tool for provisioning and managing your </a:t>
            </a:r>
            <a:r>
              <a:rPr lang="en-US" dirty="0" err="1"/>
              <a:t>Dockerized</a:t>
            </a:r>
            <a:r>
              <a:rPr lang="en-US" dirty="0"/>
              <a:t> hosts 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/>
              <a:t>Docker Machine on your local system. Docker Machine has its own command line </a:t>
            </a:r>
            <a:r>
              <a:rPr lang="en-US" dirty="0" smtClean="0"/>
              <a:t>client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-machine</a:t>
            </a:r>
            <a:r>
              <a:rPr lang="en-US" dirty="0"/>
              <a:t> and the Docker Engine client,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Engine </a:t>
            </a:r>
            <a:r>
              <a:rPr lang="en-US" dirty="0" err="1" smtClean="0"/>
              <a:t>vs</a:t>
            </a:r>
            <a:r>
              <a:rPr lang="en-US" dirty="0" smtClean="0"/>
              <a:t> Docker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Docker Machine</a:t>
            </a:r>
            <a:r>
              <a:rPr lang="en-US" dirty="0"/>
              <a:t> is a tool for provisioning and managing your </a:t>
            </a:r>
            <a:r>
              <a:rPr lang="en-US" dirty="0" err="1"/>
              <a:t>Dockerized</a:t>
            </a:r>
            <a:r>
              <a:rPr lang="en-US" dirty="0"/>
              <a:t> hosts 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/>
              <a:t>Docker Machine on your local system. Docker Machine has its own command line </a:t>
            </a:r>
            <a:r>
              <a:rPr lang="en-US" dirty="0" smtClean="0"/>
              <a:t>client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-machine</a:t>
            </a:r>
            <a:r>
              <a:rPr lang="en-US" dirty="0"/>
              <a:t> and the Docker Engine client,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Engine </a:t>
            </a:r>
            <a:r>
              <a:rPr lang="en-US" dirty="0" err="1" smtClean="0"/>
              <a:t>vs</a:t>
            </a:r>
            <a:r>
              <a:rPr lang="en-US" dirty="0" smtClean="0"/>
              <a:t> Docker Machine</a:t>
            </a:r>
            <a:endParaRPr lang="en-US" dirty="0"/>
          </a:p>
        </p:txBody>
      </p:sp>
      <p:pic>
        <p:nvPicPr>
          <p:cNvPr id="53250" name="Picture 2" descr="Docker Mach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Docker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On </a:t>
            </a:r>
            <a:r>
              <a:rPr lang="en-US" dirty="0" err="1"/>
              <a:t>macOS</a:t>
            </a:r>
            <a:r>
              <a:rPr lang="en-US" dirty="0"/>
              <a:t> and Windows, Machine is installed along with other Docker products when you install the </a:t>
            </a:r>
            <a:r>
              <a:rPr lang="en-US" b="1" dirty="0"/>
              <a:t>Docker for Mac, Docker for Windows, or </a:t>
            </a:r>
            <a:r>
              <a:rPr lang="en-US" b="1" dirty="0" smtClean="0"/>
              <a:t>Docker </a:t>
            </a:r>
            <a:r>
              <a:rPr lang="en-US" b="1" dirty="0"/>
              <a:t>Toolbox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Docker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Install</a:t>
            </a:r>
            <a:r>
              <a:rPr lang="en-US" sz="2400" dirty="0"/>
              <a:t> </a:t>
            </a:r>
            <a:r>
              <a:rPr lang="en-US" sz="2400" b="1" dirty="0"/>
              <a:t>Docker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Download the Docker Machine binary and extract it to your PATH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If you are running on </a:t>
            </a:r>
            <a:r>
              <a:rPr lang="en-US" sz="2400" b="1" dirty="0"/>
              <a:t>Linux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$base=https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://github.com/docker/machine/releases/download/v0.16.0 &amp;&amp; curl -L $base/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-machine-$(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-s)-$(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-m) &gt;/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-machine &amp;&amp;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install 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-machine 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/local/bin/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-machine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Docker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the installation by displaying the Machine version: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-machine version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-machine version 0.16.0, build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9371605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/>
              <a:t>Install bash completion scripts</a:t>
            </a:r>
          </a:p>
          <a:p>
            <a:r>
              <a:rPr lang="en-US" sz="2400" dirty="0"/>
              <a:t>The Machine repository supplies several bash scripts that add features such as:</a:t>
            </a:r>
          </a:p>
          <a:p>
            <a:pPr lvl="1"/>
            <a:r>
              <a:rPr lang="en-US" sz="2000" dirty="0"/>
              <a:t>command completion</a:t>
            </a:r>
          </a:p>
          <a:p>
            <a:pPr lvl="1"/>
            <a:r>
              <a:rPr lang="en-US" sz="2000" dirty="0"/>
              <a:t>a function that displays the active machine in your shell prompt</a:t>
            </a:r>
          </a:p>
          <a:p>
            <a:pPr lvl="1"/>
            <a:r>
              <a:rPr lang="en-US" sz="2000" dirty="0"/>
              <a:t>a function wrapper that adds a </a:t>
            </a:r>
            <a:r>
              <a:rPr lang="en-US" sz="2000" dirty="0" err="1"/>
              <a:t>docker</a:t>
            </a:r>
            <a:r>
              <a:rPr lang="en-US" sz="2000" dirty="0"/>
              <a:t>-machine use subcommand to switch the active machine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uninstall Docker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To remove each machine individually: 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-machine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&lt;machine-name&gt;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To remove all machines: 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-machine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-f $(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-machine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-q) (you might need to use -force on Windows).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host using Docker Machine on different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Docker Machine driver </a:t>
            </a:r>
            <a:r>
              <a:rPr lang="en-US" sz="2400" dirty="0" err="1"/>
              <a:t>plugins</a:t>
            </a:r>
            <a:r>
              <a:rPr lang="en-US" sz="2400" dirty="0"/>
              <a:t> are available for many cloud platforms,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can </a:t>
            </a:r>
            <a:r>
              <a:rPr lang="en-US" sz="2400" dirty="0"/>
              <a:t>use Machine to provision cloud hosts.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When </a:t>
            </a:r>
            <a:r>
              <a:rPr lang="en-US" sz="2400" dirty="0"/>
              <a:t>you use Docker Machine for provisioning, </a:t>
            </a:r>
            <a:r>
              <a:rPr lang="en-US" sz="2400" dirty="0" smtClean="0"/>
              <a:t>can </a:t>
            </a:r>
            <a:r>
              <a:rPr lang="en-US" sz="2400" dirty="0"/>
              <a:t>create cloud hosts with Docker Engine installed on them.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 and run Docker Machine, and create an account with the cloud provider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host using Docker Machine on different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provide account verification, security credentials, and configuration options for the providers as flags to 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-machine create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For instance, to pass a </a:t>
            </a:r>
            <a:r>
              <a:rPr lang="en-US" sz="2400" b="1" dirty="0"/>
              <a:t>Digital Ocean access </a:t>
            </a:r>
            <a:r>
              <a:rPr lang="en-US" sz="2400" dirty="0"/>
              <a:t>token you use the 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digitalocean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-access-token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 flag</a:t>
            </a:r>
            <a:r>
              <a:rPr lang="en-US" sz="2400" dirty="0"/>
              <a:t>.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host using Docker Machine on different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b="1" dirty="0" smtClean="0"/>
              <a:t>Examples: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For Digital Ocean, this command creates a Droplet (cloud host) called “</a:t>
            </a:r>
            <a:r>
              <a:rPr lang="en-US" sz="2000" dirty="0" err="1"/>
              <a:t>docker</a:t>
            </a:r>
            <a:r>
              <a:rPr lang="en-US" sz="2000" dirty="0"/>
              <a:t>-sandbox”.</a:t>
            </a:r>
          </a:p>
          <a:p>
            <a:pPr lvl="1">
              <a:lnSpc>
                <a:spcPct val="16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-machine create --driver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digitalocean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digitalocean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-access-token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xxxxx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-sandbox 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For AWS EC2, this command creates an instance called “</a:t>
            </a:r>
            <a:r>
              <a:rPr lang="en-US" sz="2000" dirty="0" err="1"/>
              <a:t>aws</a:t>
            </a:r>
            <a:r>
              <a:rPr lang="en-US" sz="2000" dirty="0"/>
              <a:t>-sandbox”:</a:t>
            </a:r>
          </a:p>
          <a:p>
            <a:pPr lvl="1">
              <a:lnSpc>
                <a:spcPct val="16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-machine create --driver amazonec2 --amazonec2-access-key AKI******* --amazonec2-secret-key 8T93C*******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aws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-sandbo</a:t>
            </a:r>
            <a:r>
              <a:rPr lang="en-US" sz="2000" dirty="0"/>
              <a:t>x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Registry API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Layer Oriented </a:t>
            </a:r>
          </a:p>
          <a:p>
            <a:r>
              <a:rPr lang="en-US" sz="2400" dirty="0" smtClean="0"/>
              <a:t>Layer IDs are randomly assigned </a:t>
            </a:r>
          </a:p>
          <a:p>
            <a:r>
              <a:rPr lang="en-US" sz="2400" dirty="0" smtClean="0"/>
              <a:t>JSON object corresponding to each layer referencing a parent </a:t>
            </a:r>
          </a:p>
          <a:p>
            <a:r>
              <a:rPr lang="en-US" sz="2400" dirty="0" smtClean="0"/>
              <a:t>Naming accomplished through tags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61" y="3886200"/>
            <a:ext cx="912953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docker</a:t>
            </a:r>
            <a:r>
              <a:rPr lang="en-US" dirty="0"/>
              <a:t>-machine create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 </a:t>
            </a:r>
            <a:r>
              <a:rPr lang="en-US" dirty="0" err="1"/>
              <a:t>docker</a:t>
            </a:r>
            <a:r>
              <a:rPr lang="en-US" dirty="0"/>
              <a:t>-machine create command typically requires that you specify, at a minimum:</a:t>
            </a:r>
          </a:p>
          <a:p>
            <a:pPr lvl="1">
              <a:lnSpc>
                <a:spcPct val="16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--driver</a:t>
            </a:r>
            <a:r>
              <a:rPr lang="en-US" dirty="0"/>
              <a:t> - to indicate the provider on which to create the machine (</a:t>
            </a:r>
            <a:r>
              <a:rPr lang="en-US" dirty="0" err="1"/>
              <a:t>VirtualBox</a:t>
            </a:r>
            <a:r>
              <a:rPr lang="en-US" dirty="0"/>
              <a:t>, </a:t>
            </a:r>
            <a:r>
              <a:rPr lang="en-US" dirty="0" err="1"/>
              <a:t>DigitalOcean</a:t>
            </a:r>
            <a:r>
              <a:rPr lang="en-US" dirty="0"/>
              <a:t>, AWS, and so on)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Account verification and security credentials (for cloud providers), specific to the cloud service you are using</a:t>
            </a:r>
          </a:p>
          <a:p>
            <a:pPr lvl="1">
              <a:lnSpc>
                <a:spcPct val="16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&lt;machine&gt;</a:t>
            </a:r>
            <a:r>
              <a:rPr lang="en-US" dirty="0"/>
              <a:t> - name of the host you want to </a:t>
            </a:r>
            <a:r>
              <a:rPr lang="en-US" dirty="0" smtClean="0"/>
              <a:t>create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host without a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Register </a:t>
            </a:r>
            <a:r>
              <a:rPr lang="en-US" dirty="0"/>
              <a:t>an already existing </a:t>
            </a:r>
            <a:r>
              <a:rPr lang="en-US" dirty="0" err="1"/>
              <a:t>docker</a:t>
            </a:r>
            <a:r>
              <a:rPr lang="en-US" dirty="0"/>
              <a:t> host by passing the daemon </a:t>
            </a:r>
            <a:r>
              <a:rPr lang="en-US" dirty="0" err="1"/>
              <a:t>url</a:t>
            </a:r>
            <a:r>
              <a:rPr lang="en-US" dirty="0"/>
              <a:t>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-machine create --driver none 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=tcp://50.134.234.20:2376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custombox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-machine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docker</a:t>
            </a:r>
            <a:r>
              <a:rPr lang="en-US" dirty="0"/>
              <a:t>-machine </a:t>
            </a:r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Log into or run a command on a machine using SSH.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login, just run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-machine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machinename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1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API V1 URL Layout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740"/>
                <a:gridCol w="5694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/v1/_ping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GET, 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/v1/images/(</a:t>
                      </a:r>
                      <a:r>
                        <a:rPr lang="en-US" dirty="0" err="1" smtClean="0"/>
                        <a:t>image_id</a:t>
                      </a:r>
                      <a:r>
                        <a:rPr lang="en-US" dirty="0" smtClean="0"/>
                        <a:t>)/layer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GET, 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/v1/images/(</a:t>
                      </a:r>
                      <a:r>
                        <a:rPr lang="en-US" dirty="0" err="1" smtClean="0"/>
                        <a:t>image_id</a:t>
                      </a:r>
                      <a:r>
                        <a:rPr lang="en-US" dirty="0" smtClean="0"/>
                        <a:t>)/</a:t>
                      </a:r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/v1/images/(</a:t>
                      </a:r>
                      <a:r>
                        <a:rPr lang="en-US" dirty="0" err="1" smtClean="0"/>
                        <a:t>image_id</a:t>
                      </a:r>
                      <a:r>
                        <a:rPr lang="en-US" dirty="0" smtClean="0"/>
                        <a:t>)/ancestry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/v1/repositories/(namespace)/(repository)/tags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GET, PUT, 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/v1/repositories/(namespace)/(repository)/tags/(tag*)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/v1/repositories/(namespace)/(repository)/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/v1/search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Registry API V2 -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Simplicity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Easy to implement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Works with static host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Security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Verifiable Images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Straightforward access control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Distribution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Separate location of content from naming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Registry API V2 -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Performance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Remove the single track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Implementation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Use Go to increase code sharing with Docker Eng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Docker Registry API V2: Manifests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components of an image in a single object </a:t>
            </a:r>
          </a:p>
          <a:p>
            <a:pPr lvl="1"/>
            <a:r>
              <a:rPr lang="en-US" dirty="0" smtClean="0"/>
              <a:t>Layers can be fetched immediately, in parallel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86200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 Registry API V2: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All content is now part of a named repository 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Image IDs are no longer a secret 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Simplified authorization model </a:t>
            </a:r>
          </a:p>
          <a:p>
            <a:pPr lvl="2">
              <a:lnSpc>
                <a:spcPct val="160000"/>
              </a:lnSpc>
            </a:pPr>
            <a:r>
              <a:rPr lang="en-US" b="1" dirty="0" smtClean="0"/>
              <a:t>repository + operation (push, pull) 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Clients must “prove” content is available to another repository by providing it •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Opened up namespace to allow more than two components 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No reason to have registry enforce “/”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API “reversed” to make static layout easier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1332</Words>
  <Application>Microsoft Office PowerPoint</Application>
  <PresentationFormat>On-screen Show (4:3)</PresentationFormat>
  <Paragraphs>248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Setting up Private Registry</vt:lpstr>
      <vt:lpstr>What is Docker Registry?</vt:lpstr>
      <vt:lpstr>Docker Registry</vt:lpstr>
      <vt:lpstr>Docker Registry API V1</vt:lpstr>
      <vt:lpstr>Registry API V1 URL Layout</vt:lpstr>
      <vt:lpstr>Docker Registry API V2 - Goals</vt:lpstr>
      <vt:lpstr>Docker Registry API V2 - Goals</vt:lpstr>
      <vt:lpstr>Docker Registry API V2: Manifests</vt:lpstr>
      <vt:lpstr>Docker Registry API V2: Repositories</vt:lpstr>
      <vt:lpstr>Registry API V2 URL Layout</vt:lpstr>
      <vt:lpstr>Docker Registry API V2 vs.  V1</vt:lpstr>
      <vt:lpstr>Docker Registry 2.0: Architecture</vt:lpstr>
      <vt:lpstr>Docker Registry 2.0</vt:lpstr>
      <vt:lpstr>Docker Registry 2.0…</vt:lpstr>
      <vt:lpstr>Why Use It?</vt:lpstr>
      <vt:lpstr>Terminology - Docker Registries</vt:lpstr>
      <vt:lpstr>Terminology - Docker Registries (Cont.)</vt:lpstr>
      <vt:lpstr>Terminology - Docker Registries (Cont.)</vt:lpstr>
      <vt:lpstr>Alternatives</vt:lpstr>
      <vt:lpstr>Requirements</vt:lpstr>
      <vt:lpstr>Basic Commands .. </vt:lpstr>
      <vt:lpstr>Docker Machine Overview</vt:lpstr>
      <vt:lpstr>Docker Machine</vt:lpstr>
      <vt:lpstr>What is Docker Machine?</vt:lpstr>
      <vt:lpstr>Docker Machine</vt:lpstr>
      <vt:lpstr>Why should I use Docker Machine?</vt:lpstr>
      <vt:lpstr>Docker Machine Use cases</vt:lpstr>
      <vt:lpstr>Docker Machine Use cases</vt:lpstr>
      <vt:lpstr>Docker Engine vs Docker Machine</vt:lpstr>
      <vt:lpstr>Docker Engine vs Docker Machine</vt:lpstr>
      <vt:lpstr>Docker Engine vs Docker Machine</vt:lpstr>
      <vt:lpstr>Docker Engine vs Docker Machine</vt:lpstr>
      <vt:lpstr>Install Docker Machine</vt:lpstr>
      <vt:lpstr>Install Docker Machine</vt:lpstr>
      <vt:lpstr>Install Docker Machine</vt:lpstr>
      <vt:lpstr>How to uninstall Docker Machine</vt:lpstr>
      <vt:lpstr>Create a host using Docker Machine on different platforms</vt:lpstr>
      <vt:lpstr>Create a host using Docker Machine on different platforms</vt:lpstr>
      <vt:lpstr>Create a host using Docker Machine on different platforms</vt:lpstr>
      <vt:lpstr>The docker-machine create command</vt:lpstr>
      <vt:lpstr>Add a host without a driver</vt:lpstr>
      <vt:lpstr>docker-machine ssh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Private Registry</dc:title>
  <dc:creator>basavaraj</dc:creator>
  <cp:lastModifiedBy>basavaraj</cp:lastModifiedBy>
  <cp:revision>23</cp:revision>
  <dcterms:created xsi:type="dcterms:W3CDTF">2018-12-04T10:37:24Z</dcterms:created>
  <dcterms:modified xsi:type="dcterms:W3CDTF">2018-12-04T11:58:41Z</dcterms:modified>
</cp:coreProperties>
</file>