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Avenir Book" panose="02000503020000020003" pitchFamily="2" charset="0"/>
      <p:regular r:id="rId49"/>
      <p:italic r:id="rId50"/>
    </p:embeddedFont>
    <p:embeddedFont>
      <p:font typeface="Calibri" panose="020F0502020204030204" pitchFamily="34" charset="0"/>
      <p:regular r:id="rId51"/>
      <p:bold r:id="rId52"/>
      <p:italic r:id="rId53"/>
      <p:boldItalic r:id="rId54"/>
    </p:embeddedFont>
    <p:embeddedFont>
      <p:font typeface="Proxima Nova" panose="02000506030000020004" pitchFamily="2" charset="0"/>
      <p:regular r:id="rId55"/>
      <p:bold r:id="rId56"/>
      <p:italic r:id="rId57"/>
      <p:boldItalic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vjtDGtsrLpUPqRZVMLmneWTur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45E00-1271-40C0-B288-04D8B2AC1CE6}">
  <a:tblStyle styleId="{ED245E00-1271-40C0-B288-04D8B2AC1CE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3"/>
    <p:restoredTop sz="94608"/>
  </p:normalViewPr>
  <p:slideViewPr>
    <p:cSldViewPr snapToGrid="0">
      <p:cViewPr varScale="1">
        <p:scale>
          <a:sx n="96" d="100"/>
          <a:sy n="96" d="100"/>
        </p:scale>
        <p:origin x="168" y="7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9" name="Google Shape;6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2" name="Google Shape;74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0" name="Google Shape;7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1" name="Google Shape;75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9" name="Google Shape;7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0" name="Google Shape;76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8" name="Google Shape;7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9" name="Google Shape;76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8" name="Google Shape;77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7" name="Google Shape;7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9" name="Google Shape;7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5" name="Google Shape;80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0" name="Google Shape;8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6" name="Google Shape;8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3" name="Google Shape;8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1" name="Google Shape;8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4" name="Google Shape;8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0" name="Google Shape;86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7" name="Google Shape;8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2" name="Google Shape;87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8" name="Google Shape;8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3" name="Google Shape;88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9" name="Google Shape;88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4" name="Google Shape;89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0" name="Google Shape;90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5" name="Google Shape;90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ac5e9c412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2" name="Google Shape;912;gac5e9c412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9" name="Google Shape;91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6" name="Google Shape;92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ac5e9c412b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3" name="Google Shape;933;gac5e9c412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0" name="Google Shape;94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7" name="Google Shape;63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8" name="Google Shape;63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5e9c412b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7" name="Google Shape;947;gac5e9c412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ac5e9c412b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4" name="Google Shape;954;gac5e9c412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ac5e9c412b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1" name="Google Shape;961;gac5e9c412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c5e9c412b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8" name="Google Shape;968;gac5e9c412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ac5e9c412b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5" name="Google Shape;975;gac5e9c412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2" name="Google Shape;98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9" name="Google Shape;9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0" name="Google Shape;990;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0" name="Google Shape;7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2" name="Google Shape;7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9" name="Google Shape;7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5" name="Google Shape;7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41"/>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1"/>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41"/>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E72D4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1"/>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41"/>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0" name="Google Shape;20;p41"/>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50"/>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21" name="Google Shape;121;p50"/>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22" name="Google Shape;122;p50"/>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50"/>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25" name="Google Shape;125;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50"/>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50"/>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50"/>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US" sz="3600" b="0" i="0" u="none" strike="noStrike" cap="none">
                <a:solidFill>
                  <a:srgbClr val="F5333F"/>
                </a:solidFill>
                <a:latin typeface="Arial"/>
                <a:ea typeface="Arial"/>
                <a:cs typeface="Arial"/>
                <a:sym typeface="Arial"/>
              </a:rPr>
              <a:t>Click to add Title</a:t>
            </a:r>
            <a:endParaRPr sz="3600" b="0" i="0" u="none" strike="noStrike" cap="none">
              <a:solidFill>
                <a:srgbClr val="F5333F"/>
              </a:solidFill>
              <a:latin typeface="Arial"/>
              <a:ea typeface="Arial"/>
              <a:cs typeface="Arial"/>
              <a:sym typeface="Arial"/>
            </a:endParaRPr>
          </a:p>
        </p:txBody>
      </p:sp>
      <p:sp>
        <p:nvSpPr>
          <p:cNvPr id="129" name="Google Shape;129;p50"/>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51"/>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2" name="Google Shape;132;p51"/>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nvGrpSpPr>
          <p:cNvPr id="133" name="Google Shape;133;p51"/>
          <p:cNvGrpSpPr/>
          <p:nvPr/>
        </p:nvGrpSpPr>
        <p:grpSpPr>
          <a:xfrm>
            <a:off x="994787" y="3020755"/>
            <a:ext cx="775019" cy="174751"/>
            <a:chOff x="1326382" y="4041646"/>
            <a:chExt cx="2597497" cy="653143"/>
          </a:xfrm>
        </p:grpSpPr>
        <p:sp>
          <p:nvSpPr>
            <p:cNvPr id="134" name="Google Shape;134;p51"/>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5" name="Google Shape;135;p51"/>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6" name="Google Shape;136;p51"/>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7" name="Google Shape;137;p51"/>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8" name="Google Shape;138;p51"/>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sp>
        <p:nvSpPr>
          <p:cNvPr id="139" name="Google Shape;139;p51"/>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51"/>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51"/>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51"/>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43" name="Google Shape;143;p51"/>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44" name="Google Shape;144;p51"/>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51"/>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46" name="Google Shape;146;p51"/>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nvGrpSpPr>
          <p:cNvPr id="147" name="Google Shape;147;p51"/>
          <p:cNvGrpSpPr/>
          <p:nvPr/>
        </p:nvGrpSpPr>
        <p:grpSpPr>
          <a:xfrm>
            <a:off x="923664" y="3020755"/>
            <a:ext cx="775019" cy="174751"/>
            <a:chOff x="1326382" y="4041646"/>
            <a:chExt cx="2597497" cy="653143"/>
          </a:xfrm>
        </p:grpSpPr>
        <p:sp>
          <p:nvSpPr>
            <p:cNvPr id="148" name="Google Shape;148;p51"/>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49" name="Google Shape;149;p51"/>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50" name="Google Shape;150;p51"/>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51" name="Google Shape;151;p51"/>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52" name="Google Shape;152;p51"/>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sp>
        <p:nvSpPr>
          <p:cNvPr id="153" name="Google Shape;153;p51"/>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51"/>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51"/>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6" name="Google Shape;156;p5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59" name="Google Shape;159;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60" name="Google Shape;160;p52"/>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52"/>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52"/>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52"/>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52"/>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52"/>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52"/>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52"/>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52"/>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52"/>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52"/>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52"/>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52"/>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52"/>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52"/>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52"/>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52"/>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52"/>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52"/>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52"/>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52"/>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52"/>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5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83" name="Google Shape;183;p5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4" name="Google Shape;184;p5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87" name="Google Shape;187;p5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88" name="Google Shape;188;p5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89" name="Google Shape;189;p5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0" name="Google Shape;190;p5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5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93" name="Google Shape;193;p5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94" name="Google Shape;194;p54"/>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95" name="Google Shape;195;p54"/>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54"/>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54"/>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54"/>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54"/>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54"/>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54"/>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54"/>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54"/>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54"/>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54"/>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06" name="Google Shape;206;p54"/>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54"/>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5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209" name="Google Shape;209;p5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10" name="Google Shape;210;p54"/>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5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3" name="Google Shape;213;p5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214" name="Google Shape;214;p55"/>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55"/>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55"/>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55"/>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55"/>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55"/>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55"/>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55"/>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55"/>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55"/>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5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225" name="Google Shape;225;p5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26" name="Google Shape;226;p55"/>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5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9" name="Google Shape;229;p5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230" name="Google Shape;230;p56"/>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56"/>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56"/>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56"/>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56"/>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56"/>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56"/>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56"/>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56"/>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56"/>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56"/>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56"/>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56"/>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56"/>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56"/>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56"/>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56"/>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56"/>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56"/>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56"/>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56"/>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56"/>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5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253" name="Google Shape;253;p5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54" name="Google Shape;254;p56"/>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7" name="Google Shape;257;p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258" name="Google Shape;258;p57"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57"/>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57"/>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57"/>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57"/>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57"/>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57"/>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57"/>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57"/>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57"/>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57"/>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5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270" name="Google Shape;270;p57"/>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5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3" name="Google Shape;273;p5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74" name="Google Shape;274;p58"/>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58"/>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58"/>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58"/>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58"/>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58"/>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58"/>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58"/>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58"/>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58"/>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58"/>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58"/>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58"/>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58"/>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58"/>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58"/>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58"/>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58"/>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58"/>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58"/>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58"/>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58"/>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58"/>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58"/>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58"/>
          <p:cNvGrpSpPr/>
          <p:nvPr/>
        </p:nvGrpSpPr>
        <p:grpSpPr>
          <a:xfrm>
            <a:off x="3064089" y="1322496"/>
            <a:ext cx="3130304" cy="3130304"/>
            <a:chOff x="1725851" y="197234"/>
            <a:chExt cx="4799362" cy="4799363"/>
          </a:xfrm>
        </p:grpSpPr>
        <p:sp>
          <p:nvSpPr>
            <p:cNvPr id="299" name="Google Shape;299;p58"/>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0" name="Google Shape;300;p58"/>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1" name="Google Shape;301;p58"/>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2" name="Google Shape;302;p58"/>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03" name="Google Shape;303;p58"/>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4" name="Google Shape;304;p58"/>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5" name="Google Shape;305;p58"/>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6" name="Google Shape;306;p58"/>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7" name="Google Shape;307;p58"/>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b="0" i="0" u="none" strike="noStrike" cap="none">
                <a:solidFill>
                  <a:srgbClr val="4C4C4C"/>
                </a:solidFill>
                <a:latin typeface="Roboto"/>
                <a:ea typeface="Roboto"/>
                <a:cs typeface="Roboto"/>
                <a:sym typeface="Roboto"/>
              </a:endParaRPr>
            </a:p>
          </p:txBody>
        </p:sp>
        <p:sp>
          <p:nvSpPr>
            <p:cNvPr id="308" name="Google Shape;308;p58"/>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09" name="Google Shape;309;p58"/>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10" name="Google Shape;310;p58"/>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11" name="Google Shape;311;p58"/>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12" name="Google Shape;312;p58"/>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sp>
          <p:nvSpPr>
            <p:cNvPr id="313" name="Google Shape;313;p58"/>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sp>
          <p:nvSpPr>
            <p:cNvPr id="314" name="Google Shape;314;p58"/>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sp>
          <p:nvSpPr>
            <p:cNvPr id="315" name="Google Shape;315;p58"/>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grpSp>
      <p:pic>
        <p:nvPicPr>
          <p:cNvPr id="316" name="Google Shape;316;p58"/>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58"/>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58"/>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58"/>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58"/>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58"/>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58"/>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58"/>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58"/>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5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326" name="Google Shape;326;p5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27" name="Google Shape;327;p58"/>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5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30" name="Google Shape;330;p5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331" name="Google Shape;331;p59"/>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59"/>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5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334" name="Google Shape;334;p5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35" name="Google Shape;335;p59"/>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1"/>
        <p:cNvGrpSpPr/>
        <p:nvPr/>
      </p:nvGrpSpPr>
      <p:grpSpPr>
        <a:xfrm>
          <a:off x="0" y="0"/>
          <a:ext cx="0" cy="0"/>
          <a:chOff x="0" y="0"/>
          <a:chExt cx="0" cy="0"/>
        </a:xfrm>
      </p:grpSpPr>
      <p:sp>
        <p:nvSpPr>
          <p:cNvPr id="22" name="Google Shape;22;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42"/>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 name="Google Shape;25;p4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6" name="Google Shape;26;p4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7" name="Google Shape;27;p4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60"/>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6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6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340" name="Google Shape;340;p60"/>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60"/>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400" b="0" i="0" u="none" strike="noStrike" cap="none">
              <a:solidFill>
                <a:srgbClr val="000000"/>
              </a:solidFill>
              <a:latin typeface="Arial"/>
              <a:ea typeface="Arial"/>
              <a:cs typeface="Arial"/>
              <a:sym typeface="Arial"/>
            </a:endParaRPr>
          </a:p>
        </p:txBody>
      </p:sp>
      <p:pic>
        <p:nvPicPr>
          <p:cNvPr id="342" name="Google Shape;342;p60"/>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60"/>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61"/>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46" name="Google Shape;346;p61"/>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47" name="Google Shape;347;p61"/>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8" name="Google Shape;348;p61"/>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61"/>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61"/>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61"/>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61"/>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61"/>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61"/>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61"/>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61"/>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6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6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359" name="Google Shape;359;p61"/>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6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62" name="Google Shape;362;p62"/>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62"/>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64" name="Google Shape;364;p62"/>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62"/>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62"/>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62"/>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62"/>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6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370" name="Google Shape;370;p6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6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72" name="Google Shape;372;p62"/>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73" name="Google Shape;373;p6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63"/>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63"/>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63"/>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63"/>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63"/>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63"/>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63"/>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63"/>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63"/>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63"/>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63"/>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63"/>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63"/>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63"/>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63"/>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6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1" name="Google Shape;391;p6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392" name="Google Shape;392;p63"/>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63"/>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63"/>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63"/>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63"/>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63"/>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63"/>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63"/>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63"/>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63"/>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6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03" name="Google Shape;403;p6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04" name="Google Shape;404;p63"/>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64"/>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07" name="Google Shape;407;p64"/>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nvGrpSpPr>
          <p:cNvPr id="408" name="Google Shape;408;p64"/>
          <p:cNvGrpSpPr/>
          <p:nvPr/>
        </p:nvGrpSpPr>
        <p:grpSpPr>
          <a:xfrm>
            <a:off x="994787" y="3020755"/>
            <a:ext cx="775019" cy="174751"/>
            <a:chOff x="1326382" y="4041646"/>
            <a:chExt cx="2597497" cy="653143"/>
          </a:xfrm>
        </p:grpSpPr>
        <p:sp>
          <p:nvSpPr>
            <p:cNvPr id="409" name="Google Shape;409;p64"/>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0" name="Google Shape;410;p64"/>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1" name="Google Shape;411;p64"/>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2" name="Google Shape;412;p64"/>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3" name="Google Shape;413;p64"/>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sp>
        <p:nvSpPr>
          <p:cNvPr id="414" name="Google Shape;414;p64"/>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64"/>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64"/>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64"/>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8" name="Google Shape;418;p64"/>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419" name="Google Shape;419;p6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64"/>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1" name="Google Shape;421;p64"/>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nvGrpSpPr>
          <p:cNvPr id="422" name="Google Shape;422;p64"/>
          <p:cNvGrpSpPr/>
          <p:nvPr/>
        </p:nvGrpSpPr>
        <p:grpSpPr>
          <a:xfrm>
            <a:off x="923664" y="3020755"/>
            <a:ext cx="775019" cy="174751"/>
            <a:chOff x="1326382" y="4041646"/>
            <a:chExt cx="2597497" cy="653143"/>
          </a:xfrm>
        </p:grpSpPr>
        <p:sp>
          <p:nvSpPr>
            <p:cNvPr id="423" name="Google Shape;423;p64"/>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4" name="Google Shape;424;p64"/>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5" name="Google Shape;425;p64"/>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6" name="Google Shape;426;p64"/>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7" name="Google Shape;427;p64"/>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sp>
        <p:nvSpPr>
          <p:cNvPr id="428" name="Google Shape;428;p64"/>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64"/>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64"/>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31" name="Google Shape;431;p6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6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4" name="Google Shape;434;p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435" name="Google Shape;435;p65"/>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65"/>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65"/>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65"/>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65"/>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65"/>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65"/>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65"/>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65"/>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65"/>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65"/>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65"/>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65"/>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65"/>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65"/>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65"/>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65"/>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65"/>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65"/>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65"/>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65"/>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65"/>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6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58" name="Google Shape;458;p6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59" name="Google Shape;459;p6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6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6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463" name="Google Shape;463;p6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64" name="Google Shape;464;p6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65" name="Google Shape;465;p6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6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8" name="Google Shape;468;p6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469" name="Google Shape;469;p67"/>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0" name="Google Shape;470;p67"/>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67"/>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67"/>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67"/>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67"/>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67"/>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67"/>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67"/>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67"/>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67"/>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67"/>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1" name="Google Shape;481;p67"/>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67"/>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6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84" name="Google Shape;484;p6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85" name="Google Shape;485;p6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6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6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489" name="Google Shape;489;p68"/>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68"/>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68"/>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68"/>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68"/>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68"/>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68"/>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68"/>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68"/>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68"/>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6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00" name="Google Shape;500;p6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01" name="Google Shape;501;p68"/>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6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4" name="Google Shape;504;p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505" name="Google Shape;505;p69"/>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69"/>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69"/>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69"/>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69"/>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69"/>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69"/>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69"/>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69"/>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69"/>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69"/>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69"/>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69"/>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69"/>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69"/>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69"/>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69"/>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69"/>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69"/>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69"/>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69"/>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69"/>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6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28" name="Google Shape;528;p6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29" name="Google Shape;529;p69"/>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8"/>
        <p:cNvGrpSpPr/>
        <p:nvPr/>
      </p:nvGrpSpPr>
      <p:grpSpPr>
        <a:xfrm>
          <a:off x="0" y="0"/>
          <a:ext cx="0" cy="0"/>
          <a:chOff x="0" y="0"/>
          <a:chExt cx="0" cy="0"/>
        </a:xfrm>
      </p:grpSpPr>
      <p:sp>
        <p:nvSpPr>
          <p:cNvPr id="29" name="Google Shape;29;p43"/>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 name="Google Shape;30;p43"/>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34" name="Google Shape;34;p4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5" name="Google Shape;35;p43"/>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 name="Google Shape;36;p4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7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2" name="Google Shape;532;p7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533" name="Google Shape;533;p70"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70"/>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70"/>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70"/>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70"/>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70"/>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70"/>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70"/>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70"/>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70"/>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70"/>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7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545" name="Google Shape;545;p70"/>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7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8" name="Google Shape;548;p7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549" name="Google Shape;549;p71"/>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71"/>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71"/>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71"/>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71"/>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71"/>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71"/>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71"/>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71"/>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71"/>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71"/>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71"/>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71"/>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71"/>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71"/>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71"/>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71"/>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71"/>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71"/>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71"/>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71"/>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71"/>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71"/>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71"/>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71"/>
          <p:cNvGrpSpPr/>
          <p:nvPr/>
        </p:nvGrpSpPr>
        <p:grpSpPr>
          <a:xfrm>
            <a:off x="3064089" y="1322496"/>
            <a:ext cx="3130304" cy="3130304"/>
            <a:chOff x="1725851" y="197234"/>
            <a:chExt cx="4799362" cy="4799363"/>
          </a:xfrm>
        </p:grpSpPr>
        <p:sp>
          <p:nvSpPr>
            <p:cNvPr id="574" name="Google Shape;574;p71"/>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71"/>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71"/>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71"/>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8" name="Google Shape;578;p71"/>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71"/>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71"/>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71"/>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71"/>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rgbClr val="4C4C4C"/>
                </a:solidFill>
                <a:latin typeface="Roboto"/>
                <a:ea typeface="Roboto"/>
                <a:cs typeface="Roboto"/>
                <a:sym typeface="Roboto"/>
              </a:endParaRPr>
            </a:p>
          </p:txBody>
        </p:sp>
        <p:sp>
          <p:nvSpPr>
            <p:cNvPr id="583" name="Google Shape;583;p71"/>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4" name="Google Shape;584;p71"/>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5" name="Google Shape;585;p71"/>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6" name="Google Shape;586;p71"/>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7" name="Google Shape;587;p71"/>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588" name="Google Shape;588;p71"/>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589" name="Google Shape;589;p71"/>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590" name="Google Shape;590;p71"/>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grpSp>
      <p:pic>
        <p:nvPicPr>
          <p:cNvPr id="591" name="Google Shape;591;p71"/>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71"/>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71"/>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71"/>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71"/>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71"/>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71"/>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71"/>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71"/>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7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01" name="Google Shape;601;p71"/>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02" name="Google Shape;602;p71"/>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7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5" name="Google Shape;605;p7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606" name="Google Shape;606;p72"/>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72"/>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7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09" name="Google Shape;609;p7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10" name="Google Shape;610;p7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611"/>
        <p:cNvGrpSpPr/>
        <p:nvPr/>
      </p:nvGrpSpPr>
      <p:grpSpPr>
        <a:xfrm>
          <a:off x="0" y="0"/>
          <a:ext cx="0" cy="0"/>
          <a:chOff x="0" y="0"/>
          <a:chExt cx="0" cy="0"/>
        </a:xfrm>
      </p:grpSpPr>
      <p:sp>
        <p:nvSpPr>
          <p:cNvPr id="612" name="Google Shape;612;p7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3" name="Google Shape;613;p7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90000"/>
              </a:lnSpc>
              <a:spcBef>
                <a:spcPts val="8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
        <p:nvSpPr>
          <p:cNvPr id="614" name="Google Shape;614;p7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5" name="Google Shape;615;p7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16" name="Google Shape;616;p7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37"/>
        <p:cNvGrpSpPr/>
        <p:nvPr/>
      </p:nvGrpSpPr>
      <p:grpSpPr>
        <a:xfrm>
          <a:off x="0" y="0"/>
          <a:ext cx="0" cy="0"/>
          <a:chOff x="0" y="0"/>
          <a:chExt cx="0" cy="0"/>
        </a:xfrm>
      </p:grpSpPr>
      <p:sp>
        <p:nvSpPr>
          <p:cNvPr id="38" name="Google Shape;38;p4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9" name="Google Shape;39;p44"/>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0" name="Google Shape;40;p44"/>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 name="Google Shape;41;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43" name="Google Shape;43;p44"/>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44" name="Google Shape;44;p4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45"/>
        <p:cNvGrpSpPr/>
        <p:nvPr/>
      </p:nvGrpSpPr>
      <p:grpSpPr>
        <a:xfrm>
          <a:off x="0" y="0"/>
          <a:ext cx="0" cy="0"/>
          <a:chOff x="0" y="0"/>
          <a:chExt cx="0" cy="0"/>
        </a:xfrm>
      </p:grpSpPr>
      <p:sp>
        <p:nvSpPr>
          <p:cNvPr id="46" name="Google Shape;46;p45"/>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 name="Google Shape;47;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45"/>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50" name="Google Shape;50;p45"/>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51" name="Google Shape;51;p45"/>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52" name="Google Shape;52;p45"/>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53"/>
        <p:cNvGrpSpPr/>
        <p:nvPr/>
      </p:nvGrpSpPr>
      <p:grpSpPr>
        <a:xfrm>
          <a:off x="0" y="0"/>
          <a:ext cx="0" cy="0"/>
          <a:chOff x="0" y="0"/>
          <a:chExt cx="0" cy="0"/>
        </a:xfrm>
      </p:grpSpPr>
      <p:sp>
        <p:nvSpPr>
          <p:cNvPr id="54" name="Google Shape;54;p46"/>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5" name="Google Shape;55;p46"/>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6" name="Google Shape;56;p46"/>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 name="Google Shape;57;p46"/>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8" name="Google Shape;58;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46"/>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61" name="Google Shape;61;p46"/>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62" name="Google Shape;62;p46"/>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US" sz="3600" b="0" i="0" u="none" strike="noStrike" cap="none">
                <a:solidFill>
                  <a:srgbClr val="F5333F"/>
                </a:solidFill>
                <a:latin typeface="Arial"/>
                <a:ea typeface="Arial"/>
                <a:cs typeface="Arial"/>
                <a:sym typeface="Arial"/>
              </a:rPr>
              <a:t>Click to add Title</a:t>
            </a:r>
            <a:endParaRPr sz="3600" b="0" i="0" u="none" strike="noStrike" cap="none">
              <a:solidFill>
                <a:srgbClr val="F5333F"/>
              </a:solidFill>
              <a:latin typeface="Arial"/>
              <a:ea typeface="Arial"/>
              <a:cs typeface="Arial"/>
              <a:sym typeface="Arial"/>
            </a:endParaRPr>
          </a:p>
        </p:txBody>
      </p:sp>
      <p:sp>
        <p:nvSpPr>
          <p:cNvPr id="63" name="Google Shape;63;p46"/>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47"/>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6" name="Google Shape;66;p47"/>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8" name="Google Shape;68;p47"/>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9" name="Google Shape;69;p47"/>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0" name="Google Shape;70;p47"/>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1" name="Google Shape;71;p47"/>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2" name="Google Shape;72;p47"/>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3" name="Google Shape;73;p47"/>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74" name="Google Shape;74;p47"/>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47"/>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76" name="Google Shape;76;p47"/>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47"/>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47"/>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47"/>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47"/>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47"/>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47"/>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47"/>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47"/>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47"/>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47"/>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47"/>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7"/>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47"/>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90" name="Google Shape;90;p47"/>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47"/>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2" name="Google Shape;92;p47"/>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3" name="Google Shape;93;p47"/>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4" name="Google Shape;94;p47"/>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5" name="Google Shape;95;p47"/>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6" name="Google Shape;96;p47"/>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7" name="Google Shape;97;p47"/>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8" name="Google Shape;98;p47"/>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99" name="Google Shape;99;p47"/>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47"/>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101" name="Google Shape;101;p47"/>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47"/>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47"/>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4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48"/>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8"/>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48"/>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E72D40"/>
              </a:buClr>
              <a:buSzPts val="1400"/>
              <a:buFont typeface="Proxima Nova"/>
              <a:buNone/>
              <a:defRPr>
                <a:solidFill>
                  <a:srgbClr val="E72D40"/>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09" name="Google Shape;109;p48"/>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48"/>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48"/>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14" name="Google Shape;114;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49"/>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4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17" name="Google Shape;117;p4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18" name="Google Shape;118;p49"/>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40"/>
          <p:cNvPicPr preferRelativeResize="0"/>
          <p:nvPr/>
        </p:nvPicPr>
        <p:blipFill rotWithShape="1">
          <a:blip r:embed="rId35">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lickfunnels.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rebrandly.com/" TargetMode="External"/><Relationship Id="rId4" Type="http://schemas.openxmlformats.org/officeDocument/2006/relationships/hyperlink" Target="https://blog.rebrandly.com/what-is-link-retarget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1"/>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22" name="Google Shape;622;p1"/>
          <p:cNvSpPr txBox="1"/>
          <p:nvPr/>
        </p:nvSpPr>
        <p:spPr>
          <a:xfrm>
            <a:off x="630250" y="1468650"/>
            <a:ext cx="6891000" cy="2206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US" sz="6000" b="1" i="0" u="none" strike="noStrike" cap="none" dirty="0">
                <a:solidFill>
                  <a:schemeClr val="dk1"/>
                </a:solidFill>
                <a:latin typeface="Proxima Nova"/>
                <a:ea typeface="Proxima Nova"/>
                <a:cs typeface="Proxima Nova"/>
                <a:sym typeface="Proxima Nova"/>
              </a:rPr>
              <a:t>Industry Project </a:t>
            </a:r>
            <a:endParaRPr sz="6000" b="1" i="0" u="none" strike="noStrike" cap="none" dirty="0">
              <a:solidFill>
                <a:schemeClr val="dk1"/>
              </a:solidFill>
              <a:latin typeface="Proxima Nova"/>
              <a:ea typeface="Proxima Nova"/>
              <a:cs typeface="Proxima Nova"/>
              <a:sym typeface="Proxima Nova"/>
            </a:endParaRPr>
          </a:p>
          <a:p>
            <a:pPr marL="0" marR="0" lvl="0" indent="0" algn="ctr" rtl="0">
              <a:lnSpc>
                <a:spcPct val="115000"/>
              </a:lnSpc>
              <a:spcBef>
                <a:spcPts val="0"/>
              </a:spcBef>
              <a:spcAft>
                <a:spcPts val="0"/>
              </a:spcAft>
              <a:buClr>
                <a:schemeClr val="dk1"/>
              </a:buClr>
              <a:buSzPts val="1100"/>
              <a:buFont typeface="Arial"/>
              <a:buNone/>
            </a:pPr>
            <a:r>
              <a:rPr lang="en-US" sz="3200" b="1" i="0" u="none" strike="noStrike" cap="none" dirty="0">
                <a:solidFill>
                  <a:schemeClr val="dk1"/>
                </a:solidFill>
                <a:latin typeface="Proxima Nova"/>
                <a:ea typeface="Proxima Nova"/>
                <a:cs typeface="Proxima Nova"/>
                <a:sym typeface="Proxima Nova"/>
              </a:rPr>
              <a:t>Part II</a:t>
            </a:r>
            <a:endParaRPr sz="3200" b="1" i="0" u="none" strike="noStrike" cap="none" dirty="0">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23" name="Google Shape;623;p1"/>
          <p:cNvPicPr preferRelativeResize="0"/>
          <p:nvPr/>
        </p:nvPicPr>
        <p:blipFill rotWithShape="1">
          <a:blip r:embed="rId4">
            <a:alphaModFix/>
          </a:blip>
          <a:srcRect/>
          <a:stretch/>
        </p:blipFill>
        <p:spPr>
          <a:xfrm>
            <a:off x="1892764" y="3523575"/>
            <a:ext cx="3832176" cy="770129"/>
          </a:xfrm>
          <a:prstGeom prst="rect">
            <a:avLst/>
          </a:prstGeom>
          <a:noFill/>
          <a:ln>
            <a:noFill/>
          </a:ln>
        </p:spPr>
      </p:pic>
      <p:sp>
        <p:nvSpPr>
          <p:cNvPr id="2" name="TextBox 1">
            <a:extLst>
              <a:ext uri="{FF2B5EF4-FFF2-40B4-BE49-F238E27FC236}">
                <a16:creationId xmlns:a16="http://schemas.microsoft.com/office/drawing/2014/main" id="{74EEDAAB-CE5B-204C-9CF9-EF8D74EAC0A6}"/>
              </a:ext>
            </a:extLst>
          </p:cNvPr>
          <p:cNvSpPr txBox="1"/>
          <p:nvPr/>
        </p:nvSpPr>
        <p:spPr>
          <a:xfrm>
            <a:off x="3173971" y="3554077"/>
            <a:ext cx="4077265" cy="1015663"/>
          </a:xfrm>
          <a:prstGeom prst="rect">
            <a:avLst/>
          </a:prstGeom>
          <a:noFill/>
          <a:ln>
            <a:noFill/>
          </a:ln>
        </p:spPr>
        <p:txBody>
          <a:bodyPr wrap="square" rtlCol="0">
            <a:spAutoFit/>
          </a:bodyPr>
          <a:lstStyle/>
          <a:p>
            <a:r>
              <a:rPr lang="en-US" sz="2000" dirty="0">
                <a:latin typeface="Avenir Book" panose="02000503020000020003" pitchFamily="2" charset="0"/>
              </a:rPr>
              <a:t>Vardhan Kale, Abhishek </a:t>
            </a:r>
            <a:r>
              <a:rPr lang="en-US" sz="2000" dirty="0" err="1">
                <a:latin typeface="Avenir Book" panose="02000503020000020003" pitchFamily="2" charset="0"/>
              </a:rPr>
              <a:t>Kanneganti</a:t>
            </a:r>
            <a:r>
              <a:rPr lang="en-US" sz="2000" dirty="0">
                <a:latin typeface="Avenir Book" panose="02000503020000020003" pitchFamily="2" charset="0"/>
              </a:rPr>
              <a:t>, </a:t>
            </a:r>
            <a:r>
              <a:rPr lang="en-US" sz="2000" dirty="0" err="1">
                <a:latin typeface="Avenir Book" panose="02000503020000020003" pitchFamily="2" charset="0"/>
              </a:rPr>
              <a:t>Sayema</a:t>
            </a:r>
            <a:r>
              <a:rPr lang="en-US" sz="2000" dirty="0">
                <a:latin typeface="Avenir Book" panose="02000503020000020003" pitchFamily="2" charset="0"/>
              </a:rPr>
              <a:t> Hussain, Bhuwan Jain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10"/>
          <p:cNvSpPr txBox="1">
            <a:spLocks noGrp="1"/>
          </p:cNvSpPr>
          <p:nvPr>
            <p:ph type="title"/>
          </p:nvPr>
        </p:nvSpPr>
        <p:spPr>
          <a:xfrm>
            <a:off x="143172" y="111975"/>
            <a:ext cx="65496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Wireframe - Analytics Dashboard</a:t>
            </a:r>
            <a:endParaRPr sz="3000"/>
          </a:p>
        </p:txBody>
      </p:sp>
      <p:pic>
        <p:nvPicPr>
          <p:cNvPr id="745" name="Google Shape;745;p10"/>
          <p:cNvPicPr preferRelativeResize="0"/>
          <p:nvPr/>
        </p:nvPicPr>
        <p:blipFill rotWithShape="1">
          <a:blip r:embed="rId3">
            <a:alphaModFix/>
          </a:blip>
          <a:srcRect/>
          <a:stretch/>
        </p:blipFill>
        <p:spPr>
          <a:xfrm>
            <a:off x="4562475" y="1202191"/>
            <a:ext cx="19050" cy="3028950"/>
          </a:xfrm>
          <a:prstGeom prst="rect">
            <a:avLst/>
          </a:prstGeom>
          <a:noFill/>
          <a:ln>
            <a:noFill/>
          </a:ln>
        </p:spPr>
      </p:pic>
      <p:sp>
        <p:nvSpPr>
          <p:cNvPr id="746" name="Google Shape;746;p10"/>
          <p:cNvSpPr txBox="1"/>
          <p:nvPr/>
        </p:nvSpPr>
        <p:spPr>
          <a:xfrm>
            <a:off x="436416" y="1048239"/>
            <a:ext cx="3470565" cy="300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Proxima Nova"/>
                <a:ea typeface="Proxima Nova"/>
                <a:cs typeface="Proxima Nova"/>
                <a:sym typeface="Proxima Nova"/>
              </a:rPr>
              <a:t>Acquisition Metrics</a:t>
            </a:r>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a:ea typeface="Proxima Nova"/>
              <a:cs typeface="Proxima Nova"/>
              <a:sym typeface="Proxima Nova"/>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Top 5 acquision by Social Ads</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Monthly conversion rate in App Store.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Top performing ad funnels for FB.</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Top performing blogs.</a:t>
            </a:r>
            <a:endParaRPr/>
          </a:p>
          <a:p>
            <a:pPr marL="342900" marR="0" lvl="0" indent="-25400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747" name="Google Shape;747;p10"/>
          <p:cNvPicPr preferRelativeResize="0"/>
          <p:nvPr/>
        </p:nvPicPr>
        <p:blipFill rotWithShape="1">
          <a:blip r:embed="rId4">
            <a:alphaModFix/>
          </a:blip>
          <a:srcRect/>
          <a:stretch/>
        </p:blipFill>
        <p:spPr>
          <a:xfrm>
            <a:off x="4379375" y="827704"/>
            <a:ext cx="4442508" cy="4032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1"/>
          <p:cNvSpPr txBox="1">
            <a:spLocks noGrp="1"/>
          </p:cNvSpPr>
          <p:nvPr>
            <p:ph type="title"/>
          </p:nvPr>
        </p:nvSpPr>
        <p:spPr>
          <a:xfrm>
            <a:off x="143172" y="111975"/>
            <a:ext cx="65496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Wireframe - Analytics Dashboard</a:t>
            </a:r>
            <a:endParaRPr sz="3000"/>
          </a:p>
        </p:txBody>
      </p:sp>
      <p:pic>
        <p:nvPicPr>
          <p:cNvPr id="754" name="Google Shape;754;p11"/>
          <p:cNvPicPr preferRelativeResize="0"/>
          <p:nvPr/>
        </p:nvPicPr>
        <p:blipFill rotWithShape="1">
          <a:blip r:embed="rId3">
            <a:alphaModFix/>
          </a:blip>
          <a:srcRect/>
          <a:stretch/>
        </p:blipFill>
        <p:spPr>
          <a:xfrm>
            <a:off x="4562475" y="1202191"/>
            <a:ext cx="19050" cy="3028950"/>
          </a:xfrm>
          <a:prstGeom prst="rect">
            <a:avLst/>
          </a:prstGeom>
          <a:noFill/>
          <a:ln>
            <a:noFill/>
          </a:ln>
        </p:spPr>
      </p:pic>
      <p:sp>
        <p:nvSpPr>
          <p:cNvPr id="755" name="Google Shape;755;p11"/>
          <p:cNvSpPr txBox="1"/>
          <p:nvPr/>
        </p:nvSpPr>
        <p:spPr>
          <a:xfrm>
            <a:off x="519545" y="892375"/>
            <a:ext cx="3069054" cy="300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Proxima Nova"/>
                <a:ea typeface="Proxima Nova"/>
                <a:cs typeface="Proxima Nova"/>
                <a:sym typeface="Proxima Nova"/>
              </a:rPr>
              <a:t>Acquisition Metrics</a:t>
            </a:r>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a:ea typeface="Proxima Nova"/>
              <a:cs typeface="Proxima Nova"/>
              <a:sym typeface="Proxima Nova"/>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Customer acquision cost per channel</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Conversion rate in app store.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Bounce rate per page.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Customer lifetime value per Quartile.</a:t>
            </a:r>
            <a:endParaRPr/>
          </a:p>
          <a:p>
            <a:pPr marL="342900" marR="0" lvl="0" indent="-25400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756" name="Google Shape;756;p11"/>
          <p:cNvPicPr preferRelativeResize="0"/>
          <p:nvPr/>
        </p:nvPicPr>
        <p:blipFill rotWithShape="1">
          <a:blip r:embed="rId4">
            <a:alphaModFix/>
          </a:blip>
          <a:srcRect/>
          <a:stretch/>
        </p:blipFill>
        <p:spPr>
          <a:xfrm>
            <a:off x="3588599" y="665018"/>
            <a:ext cx="5555401" cy="44784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2"/>
          <p:cNvSpPr txBox="1">
            <a:spLocks noGrp="1"/>
          </p:cNvSpPr>
          <p:nvPr>
            <p:ph type="title"/>
          </p:nvPr>
        </p:nvSpPr>
        <p:spPr>
          <a:xfrm>
            <a:off x="143172" y="111975"/>
            <a:ext cx="65496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Wireframe - Analytics Dashboard</a:t>
            </a:r>
            <a:endParaRPr sz="3000"/>
          </a:p>
        </p:txBody>
      </p:sp>
      <p:pic>
        <p:nvPicPr>
          <p:cNvPr id="763" name="Google Shape;763;p12"/>
          <p:cNvPicPr preferRelativeResize="0"/>
          <p:nvPr/>
        </p:nvPicPr>
        <p:blipFill rotWithShape="1">
          <a:blip r:embed="rId3">
            <a:alphaModFix/>
          </a:blip>
          <a:srcRect/>
          <a:stretch/>
        </p:blipFill>
        <p:spPr>
          <a:xfrm>
            <a:off x="4562475" y="1202191"/>
            <a:ext cx="19050" cy="3028950"/>
          </a:xfrm>
          <a:prstGeom prst="rect">
            <a:avLst/>
          </a:prstGeom>
          <a:noFill/>
          <a:ln>
            <a:noFill/>
          </a:ln>
        </p:spPr>
      </p:pic>
      <p:sp>
        <p:nvSpPr>
          <p:cNvPr id="764" name="Google Shape;764;p12"/>
          <p:cNvSpPr txBox="1"/>
          <p:nvPr/>
        </p:nvSpPr>
        <p:spPr>
          <a:xfrm>
            <a:off x="426026" y="892375"/>
            <a:ext cx="3515373" cy="3000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Proxima Nova"/>
                <a:ea typeface="Proxima Nova"/>
                <a:cs typeface="Proxima Nova"/>
                <a:sym typeface="Proxima Nova"/>
              </a:rPr>
              <a:t>Activation Metrics</a:t>
            </a:r>
            <a:endParaRP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a:ea typeface="Proxima Nova"/>
              <a:cs typeface="Proxima Nova"/>
              <a:sym typeface="Proxima Nova"/>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Monthly Registration Rate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%of users doing first booking</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Look to book ratio</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Screens per session</a:t>
            </a:r>
            <a:endParaRP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a:ea typeface="Proxima Nova"/>
              <a:cs typeface="Proxima Nova"/>
              <a:sym typeface="Proxima Nova"/>
            </a:endParaRPr>
          </a:p>
        </p:txBody>
      </p:sp>
      <p:pic>
        <p:nvPicPr>
          <p:cNvPr id="765" name="Google Shape;765;p12"/>
          <p:cNvPicPr preferRelativeResize="0"/>
          <p:nvPr/>
        </p:nvPicPr>
        <p:blipFill rotWithShape="1">
          <a:blip r:embed="rId4">
            <a:alphaModFix/>
          </a:blip>
          <a:srcRect/>
          <a:stretch/>
        </p:blipFill>
        <p:spPr>
          <a:xfrm>
            <a:off x="4429011" y="806697"/>
            <a:ext cx="4527522" cy="41100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3"/>
          <p:cNvSpPr txBox="1">
            <a:spLocks noGrp="1"/>
          </p:cNvSpPr>
          <p:nvPr>
            <p:ph type="title"/>
          </p:nvPr>
        </p:nvSpPr>
        <p:spPr>
          <a:xfrm>
            <a:off x="143172" y="111975"/>
            <a:ext cx="65496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Wireframe - Analytics Dashboard</a:t>
            </a:r>
            <a:endParaRPr sz="3000"/>
          </a:p>
        </p:txBody>
      </p:sp>
      <p:pic>
        <p:nvPicPr>
          <p:cNvPr id="772" name="Google Shape;772;p13"/>
          <p:cNvPicPr preferRelativeResize="0"/>
          <p:nvPr/>
        </p:nvPicPr>
        <p:blipFill rotWithShape="1">
          <a:blip r:embed="rId3">
            <a:alphaModFix/>
          </a:blip>
          <a:srcRect/>
          <a:stretch/>
        </p:blipFill>
        <p:spPr>
          <a:xfrm>
            <a:off x="4562475" y="1202191"/>
            <a:ext cx="19050" cy="3028950"/>
          </a:xfrm>
          <a:prstGeom prst="rect">
            <a:avLst/>
          </a:prstGeom>
          <a:noFill/>
          <a:ln>
            <a:noFill/>
          </a:ln>
        </p:spPr>
      </p:pic>
      <p:sp>
        <p:nvSpPr>
          <p:cNvPr id="773" name="Google Shape;773;p13"/>
          <p:cNvSpPr txBox="1"/>
          <p:nvPr/>
        </p:nvSpPr>
        <p:spPr>
          <a:xfrm>
            <a:off x="488373" y="892375"/>
            <a:ext cx="3100226" cy="300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Proxima Nova"/>
                <a:ea typeface="Proxima Nova"/>
                <a:cs typeface="Proxima Nova"/>
                <a:sym typeface="Proxima Nova"/>
              </a:rPr>
              <a:t>Retention Metrics</a:t>
            </a:r>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a:ea typeface="Proxima Nova"/>
              <a:cs typeface="Proxima Nova"/>
              <a:sym typeface="Proxima Nova"/>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Monthly active users</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Avg. session duration.</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Churn rate per month.</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Monthly conversion rate.</a:t>
            </a:r>
            <a:endParaRPr/>
          </a:p>
          <a:p>
            <a:pPr marL="342900" marR="0" lvl="0" indent="-25400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774" name="Google Shape;774;p13"/>
          <p:cNvPicPr preferRelativeResize="0"/>
          <p:nvPr/>
        </p:nvPicPr>
        <p:blipFill rotWithShape="1">
          <a:blip r:embed="rId4">
            <a:alphaModFix/>
          </a:blip>
          <a:srcRect/>
          <a:stretch/>
        </p:blipFill>
        <p:spPr>
          <a:xfrm>
            <a:off x="3893807" y="687164"/>
            <a:ext cx="5054856" cy="43247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4"/>
          <p:cNvSpPr txBox="1">
            <a:spLocks noGrp="1"/>
          </p:cNvSpPr>
          <p:nvPr>
            <p:ph type="title"/>
          </p:nvPr>
        </p:nvSpPr>
        <p:spPr>
          <a:xfrm>
            <a:off x="143172" y="111975"/>
            <a:ext cx="65496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Wireframe - Analytics Dashboard</a:t>
            </a:r>
            <a:endParaRPr sz="3000"/>
          </a:p>
        </p:txBody>
      </p:sp>
      <p:pic>
        <p:nvPicPr>
          <p:cNvPr id="781" name="Google Shape;781;p14"/>
          <p:cNvPicPr preferRelativeResize="0"/>
          <p:nvPr/>
        </p:nvPicPr>
        <p:blipFill rotWithShape="1">
          <a:blip r:embed="rId3">
            <a:alphaModFix/>
          </a:blip>
          <a:srcRect/>
          <a:stretch/>
        </p:blipFill>
        <p:spPr>
          <a:xfrm>
            <a:off x="4562475" y="1202191"/>
            <a:ext cx="19050" cy="3028950"/>
          </a:xfrm>
          <a:prstGeom prst="rect">
            <a:avLst/>
          </a:prstGeom>
          <a:noFill/>
          <a:ln>
            <a:noFill/>
          </a:ln>
        </p:spPr>
      </p:pic>
      <p:sp>
        <p:nvSpPr>
          <p:cNvPr id="782" name="Google Shape;782;p14"/>
          <p:cNvSpPr txBox="1"/>
          <p:nvPr/>
        </p:nvSpPr>
        <p:spPr>
          <a:xfrm>
            <a:off x="488373" y="892375"/>
            <a:ext cx="3100226" cy="300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Proxima Nova"/>
                <a:ea typeface="Proxima Nova"/>
                <a:cs typeface="Proxima Nova"/>
                <a:sym typeface="Proxima Nova"/>
              </a:rPr>
              <a:t>Referral Metrics</a:t>
            </a:r>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Proxima Nova"/>
              <a:ea typeface="Proxima Nova"/>
              <a:cs typeface="Proxima Nova"/>
              <a:sym typeface="Proxima Nova"/>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Net Promotor Score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Customer Satisfaction Score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Customer Experience Store</a:t>
            </a:r>
            <a:endParaRPr/>
          </a:p>
          <a:p>
            <a:pPr marL="342900" marR="0" lvl="0" indent="-342900" algn="l" rtl="0">
              <a:lnSpc>
                <a:spcPct val="115000"/>
              </a:lnSpc>
              <a:spcBef>
                <a:spcPts val="0"/>
              </a:spcBef>
              <a:spcAft>
                <a:spcPts val="0"/>
              </a:spcAft>
              <a:buClr>
                <a:srgbClr val="000000"/>
              </a:buClr>
              <a:buSzPts val="1200"/>
              <a:buFont typeface="Arial"/>
              <a:buAutoNum type="arabicPeriod"/>
            </a:pPr>
            <a:r>
              <a:rPr lang="en-US" sz="1200" b="0" i="0" u="none" strike="noStrike" cap="none">
                <a:solidFill>
                  <a:schemeClr val="dk1"/>
                </a:solidFill>
                <a:latin typeface="Arial"/>
                <a:ea typeface="Arial"/>
                <a:cs typeface="Arial"/>
                <a:sym typeface="Arial"/>
              </a:rPr>
              <a:t>Virality Score</a:t>
            </a:r>
            <a:endParaRPr/>
          </a:p>
          <a:p>
            <a:pPr marL="342900" marR="0" lvl="0" indent="-25400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783" name="Google Shape;783;p14"/>
          <p:cNvPicPr preferRelativeResize="0"/>
          <p:nvPr/>
        </p:nvPicPr>
        <p:blipFill rotWithShape="1">
          <a:blip r:embed="rId4">
            <a:alphaModFix/>
          </a:blip>
          <a:srcRect/>
          <a:stretch/>
        </p:blipFill>
        <p:spPr>
          <a:xfrm>
            <a:off x="3893807" y="687164"/>
            <a:ext cx="5054856" cy="4324710"/>
          </a:xfrm>
          <a:prstGeom prst="rect">
            <a:avLst/>
          </a:prstGeom>
          <a:noFill/>
          <a:ln>
            <a:noFill/>
          </a:ln>
        </p:spPr>
      </p:pic>
      <p:pic>
        <p:nvPicPr>
          <p:cNvPr id="784" name="Google Shape;784;p14"/>
          <p:cNvPicPr preferRelativeResize="0"/>
          <p:nvPr/>
        </p:nvPicPr>
        <p:blipFill rotWithShape="1">
          <a:blip r:embed="rId5">
            <a:alphaModFix/>
          </a:blip>
          <a:srcRect/>
          <a:stretch/>
        </p:blipFill>
        <p:spPr>
          <a:xfrm>
            <a:off x="3923581" y="677141"/>
            <a:ext cx="5220419" cy="44663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5"/>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00"/>
                </a:solidFill>
                <a:latin typeface="Proxima Nova"/>
                <a:ea typeface="Proxima Nova"/>
                <a:cs typeface="Proxima Nova"/>
                <a:sym typeface="Proxima Nova"/>
              </a:rPr>
              <a:t>Part 2</a:t>
            </a:r>
            <a:endParaRPr sz="3000" b="0" i="0" u="none" strike="noStrike" cap="none">
              <a:solidFill>
                <a:srgbClr val="FFFF00"/>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FFFF"/>
                </a:solidFill>
                <a:latin typeface="Proxima Nova"/>
                <a:ea typeface="Proxima Nova"/>
                <a:cs typeface="Proxima Nova"/>
                <a:sym typeface="Proxima Nova"/>
              </a:rPr>
              <a:t>Growth Strategies</a:t>
            </a:r>
            <a:endParaRPr sz="32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6"/>
          <p:cNvSpPr txBox="1">
            <a:spLocks noGrp="1"/>
          </p:cNvSpPr>
          <p:nvPr>
            <p:ph type="body" idx="1"/>
          </p:nvPr>
        </p:nvSpPr>
        <p:spPr>
          <a:xfrm>
            <a:off x="446809" y="1049482"/>
            <a:ext cx="8122517" cy="3385993"/>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750"/>
              </a:spcBef>
              <a:spcAft>
                <a:spcPts val="0"/>
              </a:spcAft>
              <a:buSzPts val="1800"/>
              <a:buNone/>
            </a:pPr>
            <a:r>
              <a:rPr lang="en-US" sz="1600"/>
              <a:t>High level goals for Awareness &amp; Acquisition</a:t>
            </a:r>
            <a:endParaRPr sz="1600"/>
          </a:p>
          <a:p>
            <a:pPr marL="457200" lvl="0" indent="-228600" algn="l" rtl="0">
              <a:lnSpc>
                <a:spcPct val="90000"/>
              </a:lnSpc>
              <a:spcBef>
                <a:spcPts val="750"/>
              </a:spcBef>
              <a:spcAft>
                <a:spcPts val="0"/>
              </a:spcAft>
              <a:buSzPts val="1800"/>
              <a:buNone/>
            </a:pPr>
            <a:r>
              <a:rPr lang="en-US" sz="1600"/>
              <a:t>        1. Informational 	</a:t>
            </a:r>
            <a:endParaRPr/>
          </a:p>
          <a:p>
            <a:pPr marL="457200" lvl="0" indent="-228600" algn="l" rtl="0">
              <a:lnSpc>
                <a:spcPct val="90000"/>
              </a:lnSpc>
              <a:spcBef>
                <a:spcPts val="750"/>
              </a:spcBef>
              <a:spcAft>
                <a:spcPts val="0"/>
              </a:spcAft>
              <a:buSzPts val="1800"/>
              <a:buNone/>
            </a:pPr>
            <a:r>
              <a:rPr lang="en-US" sz="1600"/>
              <a:t>	    2. Welcome new subscribers </a:t>
            </a:r>
            <a:endParaRPr/>
          </a:p>
          <a:p>
            <a:pPr marL="457200" lvl="0" indent="-228600" algn="l" rtl="0">
              <a:lnSpc>
                <a:spcPct val="90000"/>
              </a:lnSpc>
              <a:spcBef>
                <a:spcPts val="750"/>
              </a:spcBef>
              <a:spcAft>
                <a:spcPts val="0"/>
              </a:spcAft>
              <a:buSzPts val="1800"/>
              <a:buNone/>
            </a:pPr>
            <a:r>
              <a:rPr lang="en-US" sz="1600"/>
              <a:t>	    3. First Purchase </a:t>
            </a:r>
            <a:endParaRPr/>
          </a:p>
          <a:p>
            <a:pPr marL="457200" lvl="0" indent="-228600" algn="l" rtl="0">
              <a:lnSpc>
                <a:spcPct val="90000"/>
              </a:lnSpc>
              <a:spcBef>
                <a:spcPts val="750"/>
              </a:spcBef>
              <a:spcAft>
                <a:spcPts val="0"/>
              </a:spcAft>
              <a:buSzPts val="1800"/>
              <a:buNone/>
            </a:pPr>
            <a:r>
              <a:rPr lang="en-US" sz="1600"/>
              <a:t>	    4. Refer a friend </a:t>
            </a:r>
            <a:endParaRPr sz="1600"/>
          </a:p>
        </p:txBody>
      </p:sp>
      <p:sp>
        <p:nvSpPr>
          <p:cNvPr id="795" name="Google Shape;79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Acquisition Strategy</a:t>
            </a:r>
            <a:endParaRPr/>
          </a:p>
        </p:txBody>
      </p:sp>
      <p:graphicFrame>
        <p:nvGraphicFramePr>
          <p:cNvPr id="796" name="Google Shape;796;p16"/>
          <p:cNvGraphicFramePr/>
          <p:nvPr/>
        </p:nvGraphicFramePr>
        <p:xfrm>
          <a:off x="5569526" y="539750"/>
          <a:ext cx="3000000" cy="3000000"/>
        </p:xfrm>
        <a:graphic>
          <a:graphicData uri="http://schemas.openxmlformats.org/drawingml/2006/table">
            <a:tbl>
              <a:tblPr firstRow="1" bandRow="1">
                <a:noFill/>
                <a:tableStyleId>{ED245E00-1271-40C0-B288-04D8B2AC1CE6}</a:tableStyleId>
              </a:tblPr>
              <a:tblGrid>
                <a:gridCol w="3075700">
                  <a:extLst>
                    <a:ext uri="{9D8B030D-6E8A-4147-A177-3AD203B41FA5}">
                      <a16:colId xmlns:a16="http://schemas.microsoft.com/office/drawing/2014/main" val="20000"/>
                    </a:ext>
                  </a:extLst>
                </a:gridCol>
              </a:tblGrid>
              <a:tr h="779900">
                <a:tc>
                  <a:txBody>
                    <a:bodyPr/>
                    <a:lstStyle/>
                    <a:p>
                      <a:pPr marL="0" marR="0" lvl="0" indent="0" algn="l" rtl="0">
                        <a:lnSpc>
                          <a:spcPct val="100000"/>
                        </a:lnSpc>
                        <a:spcBef>
                          <a:spcPts val="0"/>
                        </a:spcBef>
                        <a:spcAft>
                          <a:spcPts val="0"/>
                        </a:spcAft>
                        <a:buNone/>
                      </a:pPr>
                      <a:r>
                        <a:rPr lang="en-US" sz="1400" u="none" strike="noStrike" cap="none"/>
                        <a:t>Possible Tools to consider</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400" u="none" strike="noStrike" cap="none"/>
                        <a:t>https://www.clickfunnels.com</a:t>
                      </a: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7"/>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Acquisition Strategy</a:t>
            </a:r>
            <a:endParaRPr/>
          </a:p>
        </p:txBody>
      </p:sp>
      <p:graphicFrame>
        <p:nvGraphicFramePr>
          <p:cNvPr id="802" name="Google Shape;802;p17"/>
          <p:cNvGraphicFramePr/>
          <p:nvPr/>
        </p:nvGraphicFramePr>
        <p:xfrm>
          <a:off x="394856" y="768929"/>
          <a:ext cx="3000000" cy="3000000"/>
        </p:xfrm>
        <a:graphic>
          <a:graphicData uri="http://schemas.openxmlformats.org/drawingml/2006/table">
            <a:tbl>
              <a:tblPr firstRow="1" bandRow="1">
                <a:noFill/>
                <a:tableStyleId>{ED245E00-1271-40C0-B288-04D8B2AC1CE6}</a:tableStyleId>
              </a:tblPr>
              <a:tblGrid>
                <a:gridCol w="935175">
                  <a:extLst>
                    <a:ext uri="{9D8B030D-6E8A-4147-A177-3AD203B41FA5}">
                      <a16:colId xmlns:a16="http://schemas.microsoft.com/office/drawing/2014/main" val="20000"/>
                    </a:ext>
                  </a:extLst>
                </a:gridCol>
                <a:gridCol w="1163775">
                  <a:extLst>
                    <a:ext uri="{9D8B030D-6E8A-4147-A177-3AD203B41FA5}">
                      <a16:colId xmlns:a16="http://schemas.microsoft.com/office/drawing/2014/main" val="20001"/>
                    </a:ext>
                  </a:extLst>
                </a:gridCol>
                <a:gridCol w="4561650">
                  <a:extLst>
                    <a:ext uri="{9D8B030D-6E8A-4147-A177-3AD203B41FA5}">
                      <a16:colId xmlns:a16="http://schemas.microsoft.com/office/drawing/2014/main" val="20002"/>
                    </a:ext>
                  </a:extLst>
                </a:gridCol>
                <a:gridCol w="1724850">
                  <a:extLst>
                    <a:ext uri="{9D8B030D-6E8A-4147-A177-3AD203B41FA5}">
                      <a16:colId xmlns:a16="http://schemas.microsoft.com/office/drawing/2014/main" val="20003"/>
                    </a:ext>
                  </a:extLst>
                </a:gridCol>
              </a:tblGrid>
              <a:tr h="454775">
                <a:tc>
                  <a:txBody>
                    <a:bodyPr/>
                    <a:lstStyle/>
                    <a:p>
                      <a:pPr marL="0" marR="0" lvl="0" indent="0" algn="l" rtl="0">
                        <a:lnSpc>
                          <a:spcPct val="100000"/>
                        </a:lnSpc>
                        <a:spcBef>
                          <a:spcPts val="0"/>
                        </a:spcBef>
                        <a:spcAft>
                          <a:spcPts val="0"/>
                        </a:spcAft>
                        <a:buNone/>
                      </a:pPr>
                      <a:r>
                        <a:rPr lang="en-US" sz="1400" u="none" strike="noStrike" cap="none"/>
                        <a:t>Ways to Acquire</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Channel Name</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Customer Acquisition Journey</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Strategy</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1524800">
                <a:tc>
                  <a:txBody>
                    <a:bodyPr/>
                    <a:lstStyle/>
                    <a:p>
                      <a:pPr marL="0" marR="0" lvl="0" indent="0" algn="l" rtl="0">
                        <a:lnSpc>
                          <a:spcPct val="100000"/>
                        </a:lnSpc>
                        <a:spcBef>
                          <a:spcPts val="0"/>
                        </a:spcBef>
                        <a:spcAft>
                          <a:spcPts val="0"/>
                        </a:spcAft>
                        <a:buNone/>
                      </a:pPr>
                      <a:r>
                        <a:rPr lang="en-US" sz="1200" u="none" strike="noStrike" cap="none"/>
                        <a:t>Social Media Ads</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Facebook, Instagram, YouTube,  Google, WhatsApp</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b="1" u="none" strike="noStrike" cap="none"/>
                        <a:t>User journey when prospect DOES NOT becomes customer. </a:t>
                      </a:r>
                      <a:endParaRPr sz="1200" b="1"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clicks on social ads which leads to landing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reviews beautiful content and reviews on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leaves site without checking out.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surf the web.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Your ad recaptures their interest and brings them back.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opts in to receive SMS , WhatsApp updates.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receives a code and link to download mobile App.</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downloads mobile app. </a:t>
                      </a:r>
                      <a:endParaRPr/>
                    </a:p>
                  </a:txBody>
                  <a:tcPr marL="91450" marR="91450" marT="45725" marB="45725"/>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Retarget using Google AdWords</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wants to know your brand.</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Goal is brand awareness.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Hard sell is wrong at this stage.</a:t>
                      </a:r>
                      <a:endParaRPr/>
                    </a:p>
                  </a:txBody>
                  <a:tcPr marL="91450" marR="91450" marT="45725" marB="45725"/>
                </a:tc>
                <a:extLst>
                  <a:ext uri="{0D108BD9-81ED-4DB2-BD59-A6C34878D82A}">
                    <a16:rowId xmlns:a16="http://schemas.microsoft.com/office/drawing/2014/main" val="10001"/>
                  </a:ext>
                </a:extLst>
              </a:tr>
              <a:tr h="888325">
                <a:tc>
                  <a:txBody>
                    <a:bodyPr/>
                    <a:lstStyle/>
                    <a:p>
                      <a:pPr marL="0" marR="0" lvl="0" indent="0" algn="l" rtl="0">
                        <a:lnSpc>
                          <a:spcPct val="100000"/>
                        </a:lnSpc>
                        <a:spcBef>
                          <a:spcPts val="0"/>
                        </a:spcBef>
                        <a:spcAft>
                          <a:spcPts val="0"/>
                        </a:spcAft>
                        <a:buNone/>
                      </a:pPr>
                      <a:r>
                        <a:rPr lang="en-US" sz="1200" u="none" strike="noStrike" cap="none"/>
                        <a:t>News, Reviews, Media Coverage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Paid blogs,</a:t>
                      </a:r>
                      <a:endParaRPr/>
                    </a:p>
                    <a:p>
                      <a:pPr marL="0" marR="0" lvl="0" indent="0" algn="l" rtl="0">
                        <a:lnSpc>
                          <a:spcPct val="100000"/>
                        </a:lnSpc>
                        <a:spcBef>
                          <a:spcPts val="0"/>
                        </a:spcBef>
                        <a:spcAft>
                          <a:spcPts val="0"/>
                        </a:spcAft>
                        <a:buNone/>
                      </a:pPr>
                      <a:r>
                        <a:rPr lang="en-US" sz="1200" u="none" strike="noStrike" cap="none"/>
                        <a:t>Influencers,</a:t>
                      </a:r>
                      <a:endParaRPr/>
                    </a:p>
                    <a:p>
                      <a:pPr marL="0" marR="0" lvl="0" indent="0" algn="l" rtl="0">
                        <a:lnSpc>
                          <a:spcPct val="100000"/>
                        </a:lnSpc>
                        <a:spcBef>
                          <a:spcPts val="0"/>
                        </a:spcBef>
                        <a:spcAft>
                          <a:spcPts val="0"/>
                        </a:spcAft>
                        <a:buNone/>
                      </a:pPr>
                      <a:r>
                        <a:rPr lang="en-US" sz="1200" u="none" strike="noStrike" cap="none"/>
                        <a:t>News agencies</a:t>
                      </a:r>
                      <a:endParaRPr sz="1200" u="none" strike="noStrike" cap="none"/>
                    </a:p>
                  </a:txBody>
                  <a:tcPr marL="91450" marR="91450" marT="45725" marB="45725"/>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reads a blog, news about offering and clicks link inserted for customer targeting.</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Leverage online sales funnel tools like </a:t>
                      </a:r>
                      <a:r>
                        <a:rPr lang="en-US" sz="1200" u="sng" strike="noStrike" cap="none">
                          <a:solidFill>
                            <a:schemeClr val="hlink"/>
                          </a:solidFill>
                          <a:hlinkClick r:id="rId3"/>
                        </a:rPr>
                        <a:t>https://www.clickfunnels.com</a:t>
                      </a:r>
                      <a:r>
                        <a:rPr lang="en-US" sz="1200" u="none" strike="noStrike" cap="none"/>
                        <a:t> , https://webinarjam.com</a:t>
                      </a:r>
                      <a:endParaRPr sz="1200" u="none" strike="noStrike" cap="none"/>
                    </a:p>
                  </a:txBody>
                  <a:tcPr marL="91450" marR="91450" marT="45725" marB="45725"/>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u="sng" strike="noStrike" cap="none">
                          <a:solidFill>
                            <a:schemeClr val="hlink"/>
                          </a:solidFill>
                          <a:hlinkClick r:id="rId4"/>
                        </a:rPr>
                        <a:t>Link retargeting </a:t>
                      </a:r>
                      <a:r>
                        <a:rPr lang="en-US" sz="1200" u="none" strike="noStrike" cap="none"/>
                        <a:t>using tools like </a:t>
                      </a:r>
                      <a:r>
                        <a:rPr lang="en-US" sz="1200" u="sng" strike="noStrike" cap="none">
                          <a:solidFill>
                            <a:schemeClr val="hlink"/>
                          </a:solidFill>
                          <a:hlinkClick r:id="rId5"/>
                        </a:rPr>
                        <a:t>Rebrandly</a:t>
                      </a:r>
                      <a:endParaRPr sz="1200" u="none" strike="noStrike" cap="none"/>
                    </a:p>
                  </a:txBody>
                  <a:tcPr marL="91450" marR="91450" marT="45725" marB="45725"/>
                </a:tc>
                <a:extLst>
                  <a:ext uri="{0D108BD9-81ED-4DB2-BD59-A6C34878D82A}">
                    <a16:rowId xmlns:a16="http://schemas.microsoft.com/office/drawing/2014/main" val="10002"/>
                  </a:ext>
                </a:extLst>
              </a:tr>
              <a:tr h="888325">
                <a:tc gridSpan="4">
                  <a:txBody>
                    <a:bodyPr/>
                    <a:lstStyle/>
                    <a:p>
                      <a:pPr marL="0" marR="0" lvl="0" indent="0" algn="l" rtl="0">
                        <a:lnSpc>
                          <a:spcPct val="100000"/>
                        </a:lnSpc>
                        <a:spcBef>
                          <a:spcPts val="0"/>
                        </a:spcBef>
                        <a:spcAft>
                          <a:spcPts val="0"/>
                        </a:spcAft>
                        <a:buNone/>
                      </a:pPr>
                      <a:r>
                        <a:rPr lang="en-US" sz="1200" b="1" u="none" strike="noStrike" cap="none"/>
                        <a:t>Ad Targeting Strategies </a:t>
                      </a:r>
                      <a:r>
                        <a:rPr lang="en-US" sz="1200" u="none" strike="noStrike" cap="none"/>
                        <a:t>: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Use customer data (e.g., email or phone data) to segment or target ads.</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Use website activity data ( i,e retargeting cookies ) to segment or target ads</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Use demographic data to target ads.</a:t>
                      </a:r>
                      <a:endParaRPr sz="1200" u="none" strike="noStrike" cap="none"/>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8"/>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Acquisition Strategy</a:t>
            </a:r>
            <a:endParaRPr/>
          </a:p>
        </p:txBody>
      </p:sp>
      <p:graphicFrame>
        <p:nvGraphicFramePr>
          <p:cNvPr id="808" name="Google Shape;808;p18"/>
          <p:cNvGraphicFramePr/>
          <p:nvPr/>
        </p:nvGraphicFramePr>
        <p:xfrm>
          <a:off x="623455" y="893617"/>
          <a:ext cx="3000000" cy="3000000"/>
        </p:xfrm>
        <a:graphic>
          <a:graphicData uri="http://schemas.openxmlformats.org/drawingml/2006/table">
            <a:tbl>
              <a:tblPr firstRow="1" bandRow="1">
                <a:noFill/>
                <a:tableStyleId>{ED245E00-1271-40C0-B288-04D8B2AC1CE6}</a:tableStyleId>
              </a:tblPr>
              <a:tblGrid>
                <a:gridCol w="1392375">
                  <a:extLst>
                    <a:ext uri="{9D8B030D-6E8A-4147-A177-3AD203B41FA5}">
                      <a16:colId xmlns:a16="http://schemas.microsoft.com/office/drawing/2014/main" val="20000"/>
                    </a:ext>
                  </a:extLst>
                </a:gridCol>
                <a:gridCol w="976750">
                  <a:extLst>
                    <a:ext uri="{9D8B030D-6E8A-4147-A177-3AD203B41FA5}">
                      <a16:colId xmlns:a16="http://schemas.microsoft.com/office/drawing/2014/main" val="20001"/>
                    </a:ext>
                  </a:extLst>
                </a:gridCol>
                <a:gridCol w="924800">
                  <a:extLst>
                    <a:ext uri="{9D8B030D-6E8A-4147-A177-3AD203B41FA5}">
                      <a16:colId xmlns:a16="http://schemas.microsoft.com/office/drawing/2014/main" val="20002"/>
                    </a:ext>
                  </a:extLst>
                </a:gridCol>
                <a:gridCol w="4623950">
                  <a:extLst>
                    <a:ext uri="{9D8B030D-6E8A-4147-A177-3AD203B41FA5}">
                      <a16:colId xmlns:a16="http://schemas.microsoft.com/office/drawing/2014/main" val="20003"/>
                    </a:ext>
                  </a:extLst>
                </a:gridCol>
              </a:tblGrid>
              <a:tr h="566975">
                <a:tc>
                  <a:txBody>
                    <a:bodyPr/>
                    <a:lstStyle/>
                    <a:p>
                      <a:pPr marL="0" marR="0" lvl="0" indent="0" algn="l" rtl="0">
                        <a:lnSpc>
                          <a:spcPct val="100000"/>
                        </a:lnSpc>
                        <a:spcBef>
                          <a:spcPts val="0"/>
                        </a:spcBef>
                        <a:spcAft>
                          <a:spcPts val="0"/>
                        </a:spcAft>
                        <a:buNone/>
                      </a:pPr>
                      <a:r>
                        <a:rPr lang="en-US" sz="1400" u="none" strike="noStrike" cap="none"/>
                        <a:t>Channels</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Channel Name</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Reasons</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Strategy – Customer Acquisition Journey</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1500825">
                <a:tc>
                  <a:txBody>
                    <a:bodyPr/>
                    <a:lstStyle/>
                    <a:p>
                      <a:pPr marL="0" marR="0" lvl="0" indent="0" algn="l" rtl="0">
                        <a:lnSpc>
                          <a:spcPct val="100000"/>
                        </a:lnSpc>
                        <a:spcBef>
                          <a:spcPts val="0"/>
                        </a:spcBef>
                        <a:spcAft>
                          <a:spcPts val="0"/>
                        </a:spcAft>
                        <a:buNone/>
                      </a:pPr>
                      <a:r>
                        <a:rPr lang="en-US" sz="1200" u="none" strike="noStrike" cap="none"/>
                        <a:t>Social Media Ads</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Facebook, Instagram, YouTube,  Google, WhatsApp</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Aligns with customer persona</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b="1" u="none" strike="noStrike" cap="none"/>
                        <a:t>User journey when prospect becomes customer. </a:t>
                      </a:r>
                      <a:endParaRPr sz="1200" b="1"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clicks on social ads which leads to landing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reviews beautiful content and reviews on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Prospect becomes a customer by filling form on website.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opts in to receive SMS , WhatsApp updates.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receives a code and link to download mobile App. </a:t>
                      </a:r>
                      <a:endParaRPr sz="12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u="none" strike="noStrike" cap="none"/>
                        <a:t>Customer downloads mobile app. </a:t>
                      </a:r>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809" name="Google Shape;809;p18"/>
          <p:cNvGraphicFramePr/>
          <p:nvPr/>
        </p:nvGraphicFramePr>
        <p:xfrm>
          <a:off x="623456" y="3096490"/>
          <a:ext cx="3000000" cy="3000000"/>
        </p:xfrm>
        <a:graphic>
          <a:graphicData uri="http://schemas.openxmlformats.org/drawingml/2006/table">
            <a:tbl>
              <a:tblPr firstRow="1" bandRow="1">
                <a:noFill/>
                <a:tableStyleId>{ED245E00-1271-40C0-B288-04D8B2AC1CE6}</a:tableStyleId>
              </a:tblPr>
              <a:tblGrid>
                <a:gridCol w="1371600">
                  <a:extLst>
                    <a:ext uri="{9D8B030D-6E8A-4147-A177-3AD203B41FA5}">
                      <a16:colId xmlns:a16="http://schemas.microsoft.com/office/drawing/2014/main" val="20000"/>
                    </a:ext>
                  </a:extLst>
                </a:gridCol>
                <a:gridCol w="3751125">
                  <a:extLst>
                    <a:ext uri="{9D8B030D-6E8A-4147-A177-3AD203B41FA5}">
                      <a16:colId xmlns:a16="http://schemas.microsoft.com/office/drawing/2014/main" val="20001"/>
                    </a:ext>
                  </a:extLst>
                </a:gridCol>
                <a:gridCol w="2795150">
                  <a:extLst>
                    <a:ext uri="{9D8B030D-6E8A-4147-A177-3AD203B41FA5}">
                      <a16:colId xmlns:a16="http://schemas.microsoft.com/office/drawing/2014/main" val="20002"/>
                    </a:ext>
                  </a:extLst>
                </a:gridCol>
              </a:tblGrid>
              <a:tr h="738925">
                <a:tc>
                  <a:txBody>
                    <a:bodyPr/>
                    <a:lstStyle/>
                    <a:p>
                      <a:pPr marL="0" marR="0" lvl="0" indent="0" algn="l" rtl="0">
                        <a:lnSpc>
                          <a:spcPct val="100000"/>
                        </a:lnSpc>
                        <a:spcBef>
                          <a:spcPts val="0"/>
                        </a:spcBef>
                        <a:spcAft>
                          <a:spcPts val="0"/>
                        </a:spcAft>
                        <a:buNone/>
                      </a:pPr>
                      <a:r>
                        <a:rPr lang="en-US" sz="1400" u="none" strike="noStrike" cap="none"/>
                        <a:t>Stage in customers journey </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US" sz="1400" u="none" strike="noStrike" cap="none"/>
                        <a:t>Our goal at this stage of customer journey</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US" sz="1400" u="none" strike="noStrike" cap="none"/>
                        <a:t>Strategy </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663850">
                <a:tc>
                  <a:txBody>
                    <a:bodyPr/>
                    <a:lstStyle/>
                    <a:p>
                      <a:pPr marL="0" marR="0" lvl="0" indent="0" algn="l" rtl="0">
                        <a:lnSpc>
                          <a:spcPct val="100000"/>
                        </a:lnSpc>
                        <a:spcBef>
                          <a:spcPts val="0"/>
                        </a:spcBef>
                        <a:spcAft>
                          <a:spcPts val="0"/>
                        </a:spcAft>
                        <a:buNone/>
                      </a:pPr>
                      <a:r>
                        <a:rPr lang="en-US" sz="1200" u="none" strike="noStrike" cap="none"/>
                        <a:t>I-Want-to-Know Moments</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Prospects are exploring or researching, but not yet in signup mode. They want useful information to help them with their decision. Hard sell is wrong here.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Focus on sites content. </a:t>
                      </a:r>
                      <a:endParaRPr/>
                    </a:p>
                    <a:p>
                      <a:pPr marL="0" marR="0" lvl="0" indent="0" algn="l" rtl="0">
                        <a:lnSpc>
                          <a:spcPct val="100000"/>
                        </a:lnSpc>
                        <a:spcBef>
                          <a:spcPts val="0"/>
                        </a:spcBef>
                        <a:spcAft>
                          <a:spcPts val="0"/>
                        </a:spcAft>
                        <a:buNone/>
                      </a:pPr>
                      <a:r>
                        <a:rPr lang="en-US" sz="1200" u="none" strike="noStrike" cap="none"/>
                        <a:t>Focus on conveying value proposition. </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9"/>
          <p:cNvSpPr txBox="1">
            <a:spLocks noGrp="1"/>
          </p:cNvSpPr>
          <p:nvPr>
            <p:ph type="body" idx="1"/>
          </p:nvPr>
        </p:nvSpPr>
        <p:spPr>
          <a:xfrm>
            <a:off x="498764" y="748145"/>
            <a:ext cx="8070561" cy="3687331"/>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90000"/>
              </a:lnSpc>
              <a:spcBef>
                <a:spcPts val="750"/>
              </a:spcBef>
              <a:spcAft>
                <a:spcPts val="0"/>
              </a:spcAft>
              <a:buClr>
                <a:schemeClr val="dk1"/>
              </a:buClr>
              <a:buSzPts val="1800"/>
              <a:buFont typeface="Arial"/>
              <a:buNone/>
            </a:pPr>
            <a:r>
              <a:rPr lang="en-US"/>
              <a:t>E-Mail Communication Strategies </a:t>
            </a:r>
            <a:endParaRPr/>
          </a:p>
          <a:p>
            <a:pPr marL="457200" marR="0" lvl="0" indent="-228600" algn="ctr" rtl="0">
              <a:lnSpc>
                <a:spcPct val="90000"/>
              </a:lnSpc>
              <a:spcBef>
                <a:spcPts val="750"/>
              </a:spcBef>
              <a:spcAft>
                <a:spcPts val="0"/>
              </a:spcAft>
              <a:buClr>
                <a:schemeClr val="dk1"/>
              </a:buClr>
              <a:buSzPts val="1800"/>
              <a:buFont typeface="Arial"/>
              <a:buNone/>
            </a:pPr>
            <a:endParaRPr/>
          </a:p>
        </p:txBody>
      </p:sp>
      <p:sp>
        <p:nvSpPr>
          <p:cNvPr id="815" name="Google Shape;815;p19"/>
          <p:cNvSpPr txBox="1">
            <a:spLocks noGrp="1"/>
          </p:cNvSpPr>
          <p:nvPr>
            <p:ph type="title"/>
          </p:nvPr>
        </p:nvSpPr>
        <p:spPr>
          <a:xfrm>
            <a:off x="316679" y="121966"/>
            <a:ext cx="4567048"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Acquisition strategy</a:t>
            </a:r>
            <a:endParaRPr/>
          </a:p>
        </p:txBody>
      </p:sp>
      <p:graphicFrame>
        <p:nvGraphicFramePr>
          <p:cNvPr id="816" name="Google Shape;816;p19"/>
          <p:cNvGraphicFramePr/>
          <p:nvPr/>
        </p:nvGraphicFramePr>
        <p:xfrm>
          <a:off x="498764" y="1336964"/>
          <a:ext cx="3000000" cy="3000000"/>
        </p:xfrm>
        <a:graphic>
          <a:graphicData uri="http://schemas.openxmlformats.org/drawingml/2006/table">
            <a:tbl>
              <a:tblPr firstRow="1" bandRow="1">
                <a:noFill/>
                <a:tableStyleId>{ED245E00-1271-40C0-B288-04D8B2AC1CE6}</a:tableStyleId>
              </a:tblPr>
              <a:tblGrid>
                <a:gridCol w="3647200">
                  <a:extLst>
                    <a:ext uri="{9D8B030D-6E8A-4147-A177-3AD203B41FA5}">
                      <a16:colId xmlns:a16="http://schemas.microsoft.com/office/drawing/2014/main" val="20000"/>
                    </a:ext>
                  </a:extLst>
                </a:gridCol>
              </a:tblGrid>
              <a:tr h="296750">
                <a:tc>
                  <a:txBody>
                    <a:bodyPr/>
                    <a:lstStyle/>
                    <a:p>
                      <a:pPr marL="0" marR="0" lvl="0" indent="0" algn="l" rtl="0">
                        <a:lnSpc>
                          <a:spcPct val="100000"/>
                        </a:lnSpc>
                        <a:spcBef>
                          <a:spcPts val="0"/>
                        </a:spcBef>
                        <a:spcAft>
                          <a:spcPts val="0"/>
                        </a:spcAft>
                        <a:buNone/>
                      </a:pPr>
                      <a:r>
                        <a:rPr lang="en-US" sz="1400" u="none" strike="noStrike" cap="none"/>
                        <a:t>E Mail Campaign Types</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226250">
                <a:tc>
                  <a:txBody>
                    <a:bodyPr/>
                    <a:lstStyle/>
                    <a:p>
                      <a:pPr marL="0" marR="0" lvl="0" indent="0" algn="l" rtl="0">
                        <a:lnSpc>
                          <a:spcPct val="100000"/>
                        </a:lnSpc>
                        <a:spcBef>
                          <a:spcPts val="0"/>
                        </a:spcBef>
                        <a:spcAft>
                          <a:spcPts val="0"/>
                        </a:spcAft>
                        <a:buNone/>
                      </a:pPr>
                      <a:r>
                        <a:rPr lang="en-US" sz="1400" u="none" strike="noStrike" cap="none"/>
                        <a:t> 1. Loyalty</a:t>
                      </a:r>
                      <a:endParaRPr/>
                    </a:p>
                    <a:p>
                      <a:pPr marL="0" marR="0" lvl="0" indent="0" algn="l" rtl="0">
                        <a:lnSpc>
                          <a:spcPct val="100000"/>
                        </a:lnSpc>
                        <a:spcBef>
                          <a:spcPts val="0"/>
                        </a:spcBef>
                        <a:spcAft>
                          <a:spcPts val="0"/>
                        </a:spcAft>
                        <a:buNone/>
                      </a:pPr>
                      <a:r>
                        <a:rPr lang="en-US" sz="1400" u="none" strike="noStrike" cap="none"/>
                        <a:t> 2. Exclusive deals </a:t>
                      </a:r>
                      <a:endParaRPr/>
                    </a:p>
                    <a:p>
                      <a:pPr marL="0" marR="0" lvl="0" indent="0" algn="l" rtl="0">
                        <a:lnSpc>
                          <a:spcPct val="100000"/>
                        </a:lnSpc>
                        <a:spcBef>
                          <a:spcPts val="0"/>
                        </a:spcBef>
                        <a:spcAft>
                          <a:spcPts val="0"/>
                        </a:spcAft>
                        <a:buNone/>
                      </a:pPr>
                      <a:r>
                        <a:rPr lang="en-US" sz="1400" u="none" strike="noStrike" cap="none"/>
                        <a:t> 3. Social selling. </a:t>
                      </a:r>
                      <a:endParaRPr/>
                    </a:p>
                    <a:p>
                      <a:pPr marL="0" marR="0" lvl="0" indent="0" algn="l" rtl="0">
                        <a:lnSpc>
                          <a:spcPct val="100000"/>
                        </a:lnSpc>
                        <a:spcBef>
                          <a:spcPts val="0"/>
                        </a:spcBef>
                        <a:spcAft>
                          <a:spcPts val="0"/>
                        </a:spcAft>
                        <a:buNone/>
                      </a:pPr>
                      <a:r>
                        <a:rPr lang="en-US" sz="1400" u="none" strike="noStrike" cap="none"/>
                        <a:t> 4. Promotional content </a:t>
                      </a:r>
                      <a:endParaRPr/>
                    </a:p>
                    <a:p>
                      <a:pPr marL="0" marR="0" lvl="0" indent="0" algn="l" rtl="0">
                        <a:lnSpc>
                          <a:spcPct val="100000"/>
                        </a:lnSpc>
                        <a:spcBef>
                          <a:spcPts val="0"/>
                        </a:spcBef>
                        <a:spcAft>
                          <a:spcPts val="0"/>
                        </a:spcAft>
                        <a:buNone/>
                      </a:pPr>
                      <a:r>
                        <a:rPr lang="en-US" sz="1400" u="none" strike="noStrike" cap="none"/>
                        <a:t> 5. Mobile Opt in </a:t>
                      </a:r>
                      <a:endParaRPr/>
                    </a:p>
                    <a:p>
                      <a:pPr marL="0" marR="0" lvl="0" indent="0" algn="l" rtl="0">
                        <a:lnSpc>
                          <a:spcPct val="100000"/>
                        </a:lnSpc>
                        <a:spcBef>
                          <a:spcPts val="0"/>
                        </a:spcBef>
                        <a:spcAft>
                          <a:spcPts val="0"/>
                        </a:spcAft>
                        <a:buNone/>
                      </a:pPr>
                      <a:r>
                        <a:rPr lang="en-US" sz="1400" u="none" strike="noStrike" cap="none"/>
                        <a:t> 6. Welcome Series </a:t>
                      </a:r>
                      <a:endParaRPr/>
                    </a:p>
                    <a:p>
                      <a:pPr marL="0" marR="0" lvl="0" indent="0" algn="l" rtl="0">
                        <a:lnSpc>
                          <a:spcPct val="100000"/>
                        </a:lnSpc>
                        <a:spcBef>
                          <a:spcPts val="0"/>
                        </a:spcBef>
                        <a:spcAft>
                          <a:spcPts val="0"/>
                        </a:spcAft>
                        <a:buNone/>
                      </a:pPr>
                      <a:r>
                        <a:rPr lang="en-US" sz="1400" u="none" strike="noStrike" cap="none"/>
                        <a:t> 7. Browse retargeting </a:t>
                      </a:r>
                      <a:endParaRPr/>
                    </a:p>
                    <a:p>
                      <a:pPr marL="0" marR="0" lvl="0" indent="0" algn="l" rtl="0">
                        <a:lnSpc>
                          <a:spcPct val="100000"/>
                        </a:lnSpc>
                        <a:spcBef>
                          <a:spcPts val="0"/>
                        </a:spcBef>
                        <a:spcAft>
                          <a:spcPts val="0"/>
                        </a:spcAft>
                        <a:buNone/>
                      </a:pPr>
                      <a:r>
                        <a:rPr lang="en-US" sz="1400" u="none" strike="noStrike" cap="none"/>
                        <a:t> 8. Partner onboarding journeys </a:t>
                      </a:r>
                      <a:endParaRPr/>
                    </a:p>
                    <a:p>
                      <a:pPr marL="0" marR="0" lvl="0" indent="0" algn="l" rtl="0">
                        <a:lnSpc>
                          <a:spcPct val="100000"/>
                        </a:lnSpc>
                        <a:spcBef>
                          <a:spcPts val="0"/>
                        </a:spcBef>
                        <a:spcAft>
                          <a:spcPts val="0"/>
                        </a:spcAft>
                        <a:buNone/>
                      </a:pPr>
                      <a:r>
                        <a:rPr lang="en-US" sz="1400" u="none" strike="noStrike" cap="none"/>
                        <a:t> 9. Video Ads </a:t>
                      </a:r>
                      <a:endParaRPr/>
                    </a:p>
                    <a:p>
                      <a:pPr marL="0" marR="0" lvl="0" indent="0" algn="l" rtl="0">
                        <a:lnSpc>
                          <a:spcPct val="100000"/>
                        </a:lnSpc>
                        <a:spcBef>
                          <a:spcPts val="0"/>
                        </a:spcBef>
                        <a:spcAft>
                          <a:spcPts val="0"/>
                        </a:spcAft>
                        <a:buNone/>
                      </a:pPr>
                      <a:r>
                        <a:rPr lang="en-US" sz="1400" u="none" strike="noStrike" cap="none"/>
                        <a:t>10. Event or invitation</a:t>
                      </a: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817" name="Google Shape;817;p19"/>
          <p:cNvGraphicFramePr/>
          <p:nvPr/>
        </p:nvGraphicFramePr>
        <p:xfrm>
          <a:off x="4436917" y="1336964"/>
          <a:ext cx="3000000" cy="3000000"/>
        </p:xfrm>
        <a:graphic>
          <a:graphicData uri="http://schemas.openxmlformats.org/drawingml/2006/table">
            <a:tbl>
              <a:tblPr firstRow="1" bandRow="1">
                <a:noFill/>
                <a:tableStyleId>{ED245E00-1271-40C0-B288-04D8B2AC1CE6}</a:tableStyleId>
              </a:tblPr>
              <a:tblGrid>
                <a:gridCol w="4312225">
                  <a:extLst>
                    <a:ext uri="{9D8B030D-6E8A-4147-A177-3AD203B41FA5}">
                      <a16:colId xmlns:a16="http://schemas.microsoft.com/office/drawing/2014/main" val="20000"/>
                    </a:ext>
                  </a:extLst>
                </a:gridCol>
              </a:tblGrid>
              <a:tr h="284025">
                <a:tc>
                  <a:txBody>
                    <a:bodyPr/>
                    <a:lstStyle/>
                    <a:p>
                      <a:pPr marL="0" marR="0" lvl="0" indent="0" algn="l" rtl="0">
                        <a:lnSpc>
                          <a:spcPct val="100000"/>
                        </a:lnSpc>
                        <a:spcBef>
                          <a:spcPts val="0"/>
                        </a:spcBef>
                        <a:spcAft>
                          <a:spcPts val="0"/>
                        </a:spcAft>
                        <a:buNone/>
                      </a:pPr>
                      <a:r>
                        <a:rPr lang="en-US" sz="1400" u="none" strike="noStrike" cap="none"/>
                        <a:t>Trigger personalized emails</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1264925">
                <a:tc>
                  <a:txBody>
                    <a:bodyPr/>
                    <a:lstStyle/>
                    <a:p>
                      <a:pPr marL="0" marR="0" lvl="0" indent="0" algn="l" rtl="0">
                        <a:lnSpc>
                          <a:spcPct val="100000"/>
                        </a:lnSpc>
                        <a:spcBef>
                          <a:spcPts val="0"/>
                        </a:spcBef>
                        <a:spcAft>
                          <a:spcPts val="0"/>
                        </a:spcAft>
                        <a:buNone/>
                      </a:pPr>
                      <a:r>
                        <a:rPr lang="en-US" sz="1400" u="none" strike="noStrike" cap="none"/>
                        <a:t>  1.  Include marketing content in </a:t>
                      </a:r>
                      <a:endParaRPr/>
                    </a:p>
                    <a:p>
                      <a:pPr marL="0" marR="0" lvl="0" indent="0" algn="l" rtl="0">
                        <a:lnSpc>
                          <a:spcPct val="100000"/>
                        </a:lnSpc>
                        <a:spcBef>
                          <a:spcPts val="0"/>
                        </a:spcBef>
                        <a:spcAft>
                          <a:spcPts val="0"/>
                        </a:spcAft>
                        <a:buNone/>
                      </a:pPr>
                      <a:r>
                        <a:rPr lang="en-US" sz="1400" u="none" strike="noStrike" cap="none"/>
                        <a:t>       transactional emails. </a:t>
                      </a:r>
                      <a:endParaRPr/>
                    </a:p>
                    <a:p>
                      <a:pPr marL="0" marR="0" lvl="0" indent="0" algn="l" rtl="0">
                        <a:lnSpc>
                          <a:spcPct val="100000"/>
                        </a:lnSpc>
                        <a:spcBef>
                          <a:spcPts val="0"/>
                        </a:spcBef>
                        <a:spcAft>
                          <a:spcPts val="0"/>
                        </a:spcAft>
                        <a:buNone/>
                      </a:pPr>
                      <a:r>
                        <a:rPr lang="en-US" sz="1400" u="none" strike="noStrike" cap="none"/>
                        <a:t>   2. Personalize email with subscriber fields. </a:t>
                      </a:r>
                      <a:endParaRPr/>
                    </a:p>
                    <a:p>
                      <a:pPr marL="0" marR="0" lvl="0" indent="0" algn="l" rtl="0">
                        <a:lnSpc>
                          <a:spcPct val="100000"/>
                        </a:lnSpc>
                        <a:spcBef>
                          <a:spcPts val="0"/>
                        </a:spcBef>
                        <a:spcAft>
                          <a:spcPts val="0"/>
                        </a:spcAft>
                        <a:buNone/>
                      </a:pPr>
                      <a:r>
                        <a:rPr lang="en-US" sz="1400" u="none" strike="noStrike" cap="none"/>
                        <a:t>   3. Segment and send different emails to </a:t>
                      </a:r>
                      <a:endParaRPr/>
                    </a:p>
                    <a:p>
                      <a:pPr marL="0" marR="0" lvl="0" indent="0" algn="l" rtl="0">
                        <a:lnSpc>
                          <a:spcPct val="100000"/>
                        </a:lnSpc>
                        <a:spcBef>
                          <a:spcPts val="0"/>
                        </a:spcBef>
                        <a:spcAft>
                          <a:spcPts val="0"/>
                        </a:spcAft>
                        <a:buNone/>
                      </a:pPr>
                      <a:r>
                        <a:rPr lang="en-US" sz="1400" u="none" strike="noStrike" cap="none"/>
                        <a:t>       different groups.</a:t>
                      </a:r>
                      <a:endParaRPr/>
                    </a:p>
                    <a:p>
                      <a:pPr marL="0" marR="0" lvl="0" indent="0" algn="l" rtl="0">
                        <a:lnSpc>
                          <a:spcPct val="100000"/>
                        </a:lnSpc>
                        <a:spcBef>
                          <a:spcPts val="0"/>
                        </a:spcBef>
                        <a:spcAft>
                          <a:spcPts val="0"/>
                        </a:spcAft>
                        <a:buNone/>
                      </a:pPr>
                      <a:r>
                        <a:rPr lang="en-US" sz="1400" u="none" strike="noStrike" cap="none"/>
                        <a:t>   4. Leverage predictive intelligence or data </a:t>
                      </a:r>
                      <a:endParaRPr/>
                    </a:p>
                    <a:p>
                      <a:pPr marL="0" marR="0" lvl="0" indent="0" algn="l" rtl="0">
                        <a:lnSpc>
                          <a:spcPct val="100000"/>
                        </a:lnSpc>
                        <a:spcBef>
                          <a:spcPts val="0"/>
                        </a:spcBef>
                        <a:spcAft>
                          <a:spcPts val="0"/>
                        </a:spcAft>
                        <a:buNone/>
                      </a:pPr>
                      <a:r>
                        <a:rPr lang="en-US" sz="1400" u="none" strike="noStrike" cap="none"/>
                        <a:t>       science to create personalized emails. </a:t>
                      </a:r>
                      <a:endParaRPr/>
                    </a:p>
                    <a:p>
                      <a:pPr marL="0" marR="0" lvl="0" indent="0" algn="l" rtl="0">
                        <a:lnSpc>
                          <a:spcPct val="100000"/>
                        </a:lnSpc>
                        <a:spcBef>
                          <a:spcPts val="0"/>
                        </a:spcBef>
                        <a:spcAft>
                          <a:spcPts val="0"/>
                        </a:spcAft>
                        <a:buNone/>
                      </a:pPr>
                      <a:r>
                        <a:rPr lang="en-US" sz="1400" u="none" strike="noStrike" cap="none"/>
                        <a:t>   5. Trigger customized cross channel </a:t>
                      </a:r>
                      <a:endParaRPr/>
                    </a:p>
                    <a:p>
                      <a:pPr marL="0" marR="0" lvl="0" indent="0" algn="l" rtl="0">
                        <a:lnSpc>
                          <a:spcPct val="100000"/>
                        </a:lnSpc>
                        <a:spcBef>
                          <a:spcPts val="0"/>
                        </a:spcBef>
                        <a:spcAft>
                          <a:spcPts val="0"/>
                        </a:spcAft>
                        <a:buNone/>
                      </a:pPr>
                      <a:r>
                        <a:rPr lang="en-US" sz="1400" u="none" strike="noStrike" cap="none"/>
                        <a:t>       interactions based on profile preference </a:t>
                      </a:r>
                      <a:endParaRPr/>
                    </a:p>
                    <a:p>
                      <a:pPr marL="0" marR="0" lvl="0" indent="0" algn="l" rtl="0">
                        <a:lnSpc>
                          <a:spcPct val="100000"/>
                        </a:lnSpc>
                        <a:spcBef>
                          <a:spcPts val="0"/>
                        </a:spcBef>
                        <a:spcAft>
                          <a:spcPts val="0"/>
                        </a:spcAft>
                        <a:buNone/>
                      </a:pPr>
                      <a:r>
                        <a:rPr lang="en-US" sz="1400" u="none" strike="noStrike" cap="none"/>
                        <a:t>       or behavior. </a:t>
                      </a: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
          <p:cNvSpPr txBox="1"/>
          <p:nvPr/>
        </p:nvSpPr>
        <p:spPr>
          <a:xfrm>
            <a:off x="279300" y="768927"/>
            <a:ext cx="8708836" cy="412519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E101A"/>
                </a:solidFill>
                <a:latin typeface="Proxima Nova"/>
                <a:ea typeface="Proxima Nova"/>
                <a:cs typeface="Proxima Nova"/>
                <a:sym typeface="Proxima Nova"/>
              </a:rPr>
              <a:t>DELIVERABLES </a:t>
            </a:r>
            <a:endParaRPr sz="1800" b="0" i="0" u="none" strike="noStrike" cap="none">
              <a:solidFill>
                <a:srgbClr val="0E101A"/>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0E101A"/>
              </a:buClr>
              <a:buSzPts val="1800"/>
              <a:buFont typeface="Proxima Nova"/>
              <a:buChar char="●"/>
            </a:pPr>
            <a:r>
              <a:rPr lang="en-US" sz="1800" b="0" i="0" u="none" strike="noStrike" cap="none">
                <a:solidFill>
                  <a:srgbClr val="0E101A"/>
                </a:solidFill>
                <a:latin typeface="Proxima Nova"/>
                <a:ea typeface="Proxima Nova"/>
                <a:cs typeface="Proxima Nova"/>
                <a:sym typeface="Proxima Nova"/>
              </a:rPr>
              <a:t>Part-1 -  Product Analytics</a:t>
            </a:r>
            <a:endParaRPr sz="1800" b="0" i="0" u="none" strike="noStrike" cap="none">
              <a:solidFill>
                <a:srgbClr val="0E101A"/>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0E101A"/>
              </a:buClr>
              <a:buSzPts val="1800"/>
              <a:buFont typeface="Proxima Nova"/>
              <a:buChar char="●"/>
            </a:pPr>
            <a:r>
              <a:rPr lang="en-US" sz="1800" b="0" i="0" u="none" strike="noStrike" cap="none">
                <a:solidFill>
                  <a:srgbClr val="0E101A"/>
                </a:solidFill>
                <a:latin typeface="Proxima Nova"/>
                <a:ea typeface="Proxima Nova"/>
                <a:cs typeface="Proxima Nova"/>
                <a:sym typeface="Proxima Nova"/>
              </a:rPr>
              <a:t>Part-2 - Growth Strategies</a:t>
            </a:r>
            <a:endParaRPr sz="1800" b="0" i="0" u="none" strike="noStrike" cap="none">
              <a:solidFill>
                <a:srgbClr val="0E101A"/>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0E101A"/>
              </a:buClr>
              <a:buSzPts val="1800"/>
              <a:buFont typeface="Proxima Nova"/>
              <a:buChar char="●"/>
            </a:pPr>
            <a:r>
              <a:rPr lang="en-US" sz="1800" b="0" i="0" u="none" strike="noStrike" cap="none">
                <a:solidFill>
                  <a:srgbClr val="0E101A"/>
                </a:solidFill>
                <a:latin typeface="Proxima Nova"/>
                <a:ea typeface="Proxima Nova"/>
                <a:cs typeface="Proxima Nova"/>
                <a:sym typeface="Proxima Nova"/>
              </a:rPr>
              <a:t>Part-3 - Product Roadmap</a:t>
            </a:r>
            <a:endParaRPr sz="1800" b="0" i="0" u="none" strike="noStrike" cap="none">
              <a:solidFill>
                <a:srgbClr val="0E101A"/>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0E101A"/>
              </a:buClr>
              <a:buSzPts val="1800"/>
              <a:buFont typeface="Proxima Nova"/>
              <a:buChar char="●"/>
            </a:pPr>
            <a:r>
              <a:rPr lang="en-US" sz="1800" b="0" i="0" u="none" strike="noStrike" cap="none">
                <a:solidFill>
                  <a:srgbClr val="0E101A"/>
                </a:solidFill>
                <a:latin typeface="Proxima Nova"/>
                <a:ea typeface="Proxima Nova"/>
                <a:cs typeface="Proxima Nova"/>
                <a:sym typeface="Proxima Nova"/>
              </a:rPr>
              <a:t>Part-4 - Product Backlog and Sprint Backlog</a:t>
            </a:r>
            <a:endParaRPr sz="1800" b="0" i="0" u="none" strike="noStrike" cap="none">
              <a:solidFill>
                <a:srgbClr val="0E101A"/>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0E101A"/>
              </a:buClr>
              <a:buSzPts val="1800"/>
              <a:buFont typeface="Proxima Nova"/>
              <a:buChar char="●"/>
            </a:pPr>
            <a:r>
              <a:rPr lang="en-US" sz="1800" b="0" i="0" u="none" strike="noStrike" cap="none">
                <a:solidFill>
                  <a:srgbClr val="0E101A"/>
                </a:solidFill>
                <a:latin typeface="Proxima Nova"/>
                <a:ea typeface="Proxima Nova"/>
                <a:cs typeface="Proxima Nova"/>
                <a:sym typeface="Proxima Nova"/>
              </a:rPr>
              <a:t>Part-5 - Product Requirements Document</a:t>
            </a:r>
            <a:endParaRPr sz="1800" b="0" i="0" u="none" strike="noStrike" cap="none">
              <a:solidFill>
                <a:srgbClr val="0E101A"/>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rgbClr val="0E101A"/>
              </a:buClr>
              <a:buSzPts val="1800"/>
              <a:buFont typeface="Proxima Nova"/>
              <a:buChar char="●"/>
            </a:pPr>
            <a:r>
              <a:rPr lang="en-US" sz="1800" b="0" i="0" u="none" strike="noStrike" cap="none">
                <a:solidFill>
                  <a:srgbClr val="0E101A"/>
                </a:solidFill>
                <a:latin typeface="Proxima Nova"/>
                <a:ea typeface="Proxima Nova"/>
                <a:cs typeface="Proxima Nova"/>
                <a:sym typeface="Proxima Nova"/>
              </a:rPr>
              <a:t>Part-6 - Go-to-Market Strategy</a:t>
            </a:r>
            <a:endParaRPr sz="1800" b="0" i="0" u="none" strike="noStrike" cap="none">
              <a:solidFill>
                <a:srgbClr val="0E101A"/>
              </a:solidFill>
              <a:latin typeface="Proxima Nova"/>
              <a:ea typeface="Proxima Nova"/>
              <a:cs typeface="Proxima Nova"/>
              <a:sym typeface="Proxima Nova"/>
            </a:endParaRPr>
          </a:p>
          <a:p>
            <a:pPr marL="0" marR="0" lvl="0" indent="0" algn="l" rtl="0">
              <a:lnSpc>
                <a:spcPct val="115000"/>
              </a:lnSpc>
              <a:spcBef>
                <a:spcPts val="0"/>
              </a:spcBef>
              <a:spcAft>
                <a:spcPts val="0"/>
              </a:spcAft>
              <a:buClr>
                <a:schemeClr val="dk1"/>
              </a:buClr>
              <a:buSzPts val="1100"/>
              <a:buFont typeface="Arial"/>
              <a:buNone/>
            </a:pPr>
            <a:endParaRPr sz="1800" b="0" i="0" u="none" strike="noStrike" cap="none">
              <a:solidFill>
                <a:srgbClr val="0E101A"/>
              </a:solidFill>
              <a:latin typeface="Proxima Nova"/>
              <a:ea typeface="Proxima Nova"/>
              <a:cs typeface="Proxima Nova"/>
              <a:sym typeface="Proxima Nova"/>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E101A"/>
                </a:solidFill>
                <a:latin typeface="Proxima Nova"/>
                <a:ea typeface="Proxima Nova"/>
                <a:cs typeface="Proxima Nova"/>
                <a:sym typeface="Proxima Nova"/>
              </a:rPr>
              <a:t>SUBMISSION GUIDELINES</a:t>
            </a:r>
            <a:endParaRPr sz="1800" b="1" i="0" u="none" strike="noStrike" cap="none">
              <a:solidFill>
                <a:srgbClr val="0E101A"/>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rgbClr val="000000"/>
              </a:buClr>
              <a:buSzPts val="1800"/>
              <a:buFont typeface="Proxima Nova"/>
              <a:buAutoNum type="arabicPeriod"/>
            </a:pPr>
            <a:r>
              <a:rPr lang="en-US" sz="1800" b="0" i="0" u="none" strike="noStrike" cap="none">
                <a:solidFill>
                  <a:srgbClr val="000000"/>
                </a:solidFill>
                <a:latin typeface="Proxima Nova"/>
                <a:ea typeface="Proxima Nova"/>
                <a:cs typeface="Proxima Nova"/>
                <a:sym typeface="Proxima Nova"/>
              </a:rPr>
              <a:t>Part-1, 2 and 6 should be submitted in this PPT document.</a:t>
            </a:r>
            <a:endParaRPr sz="1800" b="0" i="0" u="none" strike="noStrike" cap="none">
              <a:solidFill>
                <a:srgbClr val="000000"/>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rgbClr val="000000"/>
              </a:buClr>
              <a:buSzPts val="1800"/>
              <a:buFont typeface="Proxima Nova"/>
              <a:buAutoNum type="arabicPeriod"/>
            </a:pPr>
            <a:r>
              <a:rPr lang="en-US" sz="1800" b="0" i="0" u="none" strike="noStrike" cap="none">
                <a:solidFill>
                  <a:srgbClr val="000000"/>
                </a:solidFill>
                <a:latin typeface="Proxima Nova"/>
                <a:ea typeface="Proxima Nova"/>
                <a:cs typeface="Proxima Nova"/>
                <a:sym typeface="Proxima Nova"/>
              </a:rPr>
              <a:t>Part-3 and 4 should be submitted in the excel document given on the platform.</a:t>
            </a:r>
            <a:endParaRPr sz="1800" b="0" i="0" u="none" strike="noStrike" cap="none">
              <a:solidFill>
                <a:srgbClr val="000000"/>
              </a:solidFill>
              <a:latin typeface="Proxima Nova"/>
              <a:ea typeface="Proxima Nova"/>
              <a:cs typeface="Proxima Nova"/>
              <a:sym typeface="Proxima Nova"/>
            </a:endParaRPr>
          </a:p>
          <a:p>
            <a:pPr marL="457200" marR="0" lvl="0" indent="-342900" algn="l" rtl="0">
              <a:lnSpc>
                <a:spcPct val="100000"/>
              </a:lnSpc>
              <a:spcBef>
                <a:spcPts val="0"/>
              </a:spcBef>
              <a:spcAft>
                <a:spcPts val="0"/>
              </a:spcAft>
              <a:buClr>
                <a:srgbClr val="000000"/>
              </a:buClr>
              <a:buSzPts val="1800"/>
              <a:buFont typeface="Proxima Nova"/>
              <a:buAutoNum type="arabicPeriod"/>
            </a:pPr>
            <a:r>
              <a:rPr lang="en-US" sz="1800" b="0" i="0" u="none" strike="noStrike" cap="none">
                <a:solidFill>
                  <a:srgbClr val="000000"/>
                </a:solidFill>
                <a:latin typeface="Proxima Nova"/>
                <a:ea typeface="Proxima Nova"/>
                <a:cs typeface="Proxima Nova"/>
                <a:sym typeface="Proxima Nova"/>
              </a:rPr>
              <a:t>Part- 5 should be submitted in the word document given on the platform.</a:t>
            </a:r>
            <a:endParaRPr sz="1800" b="0" i="0" u="none" strike="noStrike" cap="none">
              <a:solidFill>
                <a:srgbClr val="000000"/>
              </a:solidFill>
              <a:latin typeface="Proxima Nova"/>
              <a:ea typeface="Proxima Nova"/>
              <a:cs typeface="Proxima Nova"/>
              <a:sym typeface="Proxima Nova"/>
            </a:endParaRPr>
          </a:p>
        </p:txBody>
      </p:sp>
      <p:sp>
        <p:nvSpPr>
          <p:cNvPr id="629" name="Google Shape;629;p2"/>
          <p:cNvSpPr txBox="1"/>
          <p:nvPr/>
        </p:nvSpPr>
        <p:spPr>
          <a:xfrm>
            <a:off x="279300" y="203348"/>
            <a:ext cx="4292700" cy="6855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US" sz="3000" b="0" i="0" u="none" strike="noStrike" cap="none">
                <a:solidFill>
                  <a:schemeClr val="lt1"/>
                </a:solidFill>
                <a:latin typeface="Proxima Nova"/>
                <a:ea typeface="Proxima Nova"/>
                <a:cs typeface="Proxima Nova"/>
                <a:sym typeface="Proxima Nova"/>
              </a:rPr>
              <a:t>Assignment Instructions </a:t>
            </a:r>
            <a:endParaRPr sz="3000" b="0" i="0" u="none" strike="noStrike" cap="none">
              <a:solidFill>
                <a:schemeClr val="lt1"/>
              </a:solidFill>
              <a:latin typeface="Proxima Nova"/>
              <a:ea typeface="Proxima Nova"/>
              <a:cs typeface="Proxima Nova"/>
              <a:sym typeface="Proxima Nova"/>
            </a:endParaRPr>
          </a:p>
          <a:p>
            <a:pPr marL="0" marR="0" lvl="0" indent="0" algn="l" rtl="0">
              <a:lnSpc>
                <a:spcPct val="80000"/>
              </a:lnSpc>
              <a:spcBef>
                <a:spcPts val="0"/>
              </a:spcBef>
              <a:spcAft>
                <a:spcPts val="0"/>
              </a:spcAft>
              <a:buClr>
                <a:schemeClr val="lt1"/>
              </a:buClr>
              <a:buSzPts val="2340"/>
              <a:buFont typeface="Proxima Nova"/>
              <a:buNone/>
            </a:pPr>
            <a:endParaRPr sz="3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Activation Strategy</a:t>
            </a:r>
            <a:endParaRPr/>
          </a:p>
        </p:txBody>
      </p:sp>
      <p:sp>
        <p:nvSpPr>
          <p:cNvPr id="823" name="Google Shape;823;p20"/>
          <p:cNvSpPr txBox="1"/>
          <p:nvPr/>
        </p:nvSpPr>
        <p:spPr>
          <a:xfrm>
            <a:off x="532950" y="1007918"/>
            <a:ext cx="8167500" cy="275359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Proxima Nova"/>
                <a:ea typeface="Proxima Nova"/>
                <a:cs typeface="Proxima Nova"/>
                <a:sym typeface="Proxima Nova"/>
              </a:rPr>
              <a:t>High Level Goals for Onboarding &amp; Engagement </a:t>
            </a:r>
            <a:endParaRPr sz="16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US" sz="1600" b="0" i="0" u="none" strike="noStrike" cap="none">
                <a:solidFill>
                  <a:srgbClr val="000000"/>
                </a:solidFill>
                <a:latin typeface="Proxima Nova"/>
                <a:ea typeface="Proxima Nova"/>
                <a:cs typeface="Proxima Nova"/>
                <a:sym typeface="Proxima Nova"/>
              </a:rPr>
              <a:t>        1. Encourage a Signup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Proxima Nova"/>
                <a:ea typeface="Proxima Nova"/>
                <a:cs typeface="Proxima Nova"/>
                <a:sym typeface="Proxima Nova"/>
              </a:rPr>
              <a:t>        2. Influence next purchase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Proxima Nova"/>
                <a:ea typeface="Proxima Nova"/>
                <a:cs typeface="Proxima Nova"/>
                <a:sym typeface="Proxima Nova"/>
              </a:rPr>
              <a:t>        3. Encourage survey completes.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Proxima Nova"/>
                <a:ea typeface="Proxima Nova"/>
                <a:cs typeface="Proxima Nova"/>
                <a:sym typeface="Proxima Nova"/>
              </a:rPr>
              <a:t>        4. Profile completion </a:t>
            </a:r>
            <a:endParaRPr sz="16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1"/>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Activation Strategy</a:t>
            </a:r>
            <a:endParaRPr/>
          </a:p>
        </p:txBody>
      </p:sp>
      <p:graphicFrame>
        <p:nvGraphicFramePr>
          <p:cNvPr id="829" name="Google Shape;829;p21"/>
          <p:cNvGraphicFramePr/>
          <p:nvPr/>
        </p:nvGraphicFramePr>
        <p:xfrm>
          <a:off x="342901" y="966725"/>
          <a:ext cx="3000000" cy="3000000"/>
        </p:xfrm>
        <a:graphic>
          <a:graphicData uri="http://schemas.openxmlformats.org/drawingml/2006/table">
            <a:tbl>
              <a:tblPr firstRow="1" bandRow="1">
                <a:noFill/>
                <a:tableStyleId>{ED245E00-1271-40C0-B288-04D8B2AC1CE6}</a:tableStyleId>
              </a:tblPr>
              <a:tblGrid>
                <a:gridCol w="4260275">
                  <a:extLst>
                    <a:ext uri="{9D8B030D-6E8A-4147-A177-3AD203B41FA5}">
                      <a16:colId xmlns:a16="http://schemas.microsoft.com/office/drawing/2014/main" val="20000"/>
                    </a:ext>
                  </a:extLst>
                </a:gridCol>
              </a:tblGrid>
              <a:tr h="391425">
                <a:tc>
                  <a:txBody>
                    <a:bodyPr/>
                    <a:lstStyle/>
                    <a:p>
                      <a:pPr marL="0" marR="0" lvl="0" indent="0" algn="l" rtl="0">
                        <a:lnSpc>
                          <a:spcPct val="100000"/>
                        </a:lnSpc>
                        <a:spcBef>
                          <a:spcPts val="0"/>
                        </a:spcBef>
                        <a:spcAft>
                          <a:spcPts val="0"/>
                        </a:spcAft>
                        <a:buNone/>
                      </a:pPr>
                      <a:r>
                        <a:rPr lang="en-US" sz="1400" u="none" strike="noStrike" cap="none"/>
                        <a:t>Customer installs but does not log in.</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91425">
                <a:tc>
                  <a:txBody>
                    <a:bodyPr/>
                    <a:lstStyle/>
                    <a:p>
                      <a:pPr marL="0" marR="0" lvl="0" indent="0" algn="l" rtl="0">
                        <a:lnSpc>
                          <a:spcPct val="100000"/>
                        </a:lnSpc>
                        <a:spcBef>
                          <a:spcPts val="0"/>
                        </a:spcBef>
                        <a:spcAft>
                          <a:spcPts val="0"/>
                        </a:spcAft>
                        <a:buNone/>
                      </a:pPr>
                      <a:r>
                        <a:rPr lang="en-US" sz="1200" u="none" strike="noStrike" cap="none"/>
                        <a:t>1. Customer receives email to activate account</a:t>
                      </a:r>
                      <a:endParaRPr sz="1200" u="none" strike="noStrike" cap="none"/>
                    </a:p>
                  </a:txBody>
                  <a:tcPr marL="91450" marR="91450" marT="45725" marB="45725"/>
                </a:tc>
                <a:extLst>
                  <a:ext uri="{0D108BD9-81ED-4DB2-BD59-A6C34878D82A}">
                    <a16:rowId xmlns:a16="http://schemas.microsoft.com/office/drawing/2014/main" val="10001"/>
                  </a:ext>
                </a:extLst>
              </a:tr>
              <a:tr h="391425">
                <a:tc>
                  <a:txBody>
                    <a:bodyPr/>
                    <a:lstStyle/>
                    <a:p>
                      <a:pPr marL="0" marR="0" lvl="0" indent="0" algn="l" rtl="0">
                        <a:lnSpc>
                          <a:spcPct val="100000"/>
                        </a:lnSpc>
                        <a:spcBef>
                          <a:spcPts val="0"/>
                        </a:spcBef>
                        <a:spcAft>
                          <a:spcPts val="0"/>
                        </a:spcAft>
                        <a:buNone/>
                      </a:pPr>
                      <a:r>
                        <a:rPr lang="en-US" sz="1200" u="none" strike="noStrike" cap="none"/>
                        <a:t>2. Customer logs in and updates preferences</a:t>
                      </a:r>
                      <a:endParaRPr sz="1200" u="none" strike="noStrike" cap="none"/>
                    </a:p>
                  </a:txBody>
                  <a:tcPr marL="91450" marR="91450" marT="45725" marB="45725"/>
                </a:tc>
                <a:extLst>
                  <a:ext uri="{0D108BD9-81ED-4DB2-BD59-A6C34878D82A}">
                    <a16:rowId xmlns:a16="http://schemas.microsoft.com/office/drawing/2014/main" val="10002"/>
                  </a:ext>
                </a:extLst>
              </a:tr>
              <a:tr h="391425">
                <a:tc>
                  <a:txBody>
                    <a:bodyPr/>
                    <a:lstStyle/>
                    <a:p>
                      <a:pPr marL="0" marR="0" lvl="0" indent="0" algn="l" rtl="0">
                        <a:lnSpc>
                          <a:spcPct val="100000"/>
                        </a:lnSpc>
                        <a:spcBef>
                          <a:spcPts val="0"/>
                        </a:spcBef>
                        <a:spcAft>
                          <a:spcPts val="0"/>
                        </a:spcAft>
                        <a:buNone/>
                      </a:pPr>
                      <a:r>
                        <a:rPr lang="en-US" sz="1200" u="none" strike="noStrike" cap="none"/>
                        <a:t>3. Customer receives email &amp; notification with reward points </a:t>
                      </a:r>
                      <a:endParaRPr sz="1200" u="none" strike="noStrike" cap="none"/>
                    </a:p>
                  </a:txBody>
                  <a:tcPr marL="91450" marR="91450" marT="45725" marB="45725"/>
                </a:tc>
                <a:extLst>
                  <a:ext uri="{0D108BD9-81ED-4DB2-BD59-A6C34878D82A}">
                    <a16:rowId xmlns:a16="http://schemas.microsoft.com/office/drawing/2014/main" val="10003"/>
                  </a:ext>
                </a:extLst>
              </a:tr>
              <a:tr h="483025">
                <a:tc>
                  <a:txBody>
                    <a:bodyPr/>
                    <a:lstStyle/>
                    <a:p>
                      <a:pPr marL="0" marR="0" lvl="0" indent="0" algn="l" rtl="0">
                        <a:lnSpc>
                          <a:spcPct val="100000"/>
                        </a:lnSpc>
                        <a:spcBef>
                          <a:spcPts val="0"/>
                        </a:spcBef>
                        <a:spcAft>
                          <a:spcPts val="0"/>
                        </a:spcAft>
                        <a:buNone/>
                      </a:pPr>
                      <a:r>
                        <a:rPr lang="en-US" sz="1200" u="none" strike="noStrike" cap="none"/>
                        <a:t>4. Customer leverages rewards points to complete first purchase</a:t>
                      </a:r>
                      <a:endParaRPr sz="1200" u="none" strike="noStrike" cap="none"/>
                    </a:p>
                  </a:txBody>
                  <a:tcPr marL="91450" marR="91450" marT="45725" marB="45725"/>
                </a:tc>
                <a:extLst>
                  <a:ext uri="{0D108BD9-81ED-4DB2-BD59-A6C34878D82A}">
                    <a16:rowId xmlns:a16="http://schemas.microsoft.com/office/drawing/2014/main" val="10004"/>
                  </a:ext>
                </a:extLst>
              </a:tr>
              <a:tr h="391425">
                <a:tc>
                  <a:txBody>
                    <a:bodyPr/>
                    <a:lstStyle/>
                    <a:p>
                      <a:pPr marL="0" marR="0" lvl="0" indent="0" algn="l" rtl="0">
                        <a:lnSpc>
                          <a:spcPct val="100000"/>
                        </a:lnSpc>
                        <a:spcBef>
                          <a:spcPts val="0"/>
                        </a:spcBef>
                        <a:spcAft>
                          <a:spcPts val="0"/>
                        </a:spcAft>
                        <a:buNone/>
                      </a:pPr>
                      <a:r>
                        <a:rPr lang="en-US" sz="1200" u="none" strike="noStrike" cap="none"/>
                        <a:t>5. Customer reviews experience in app</a:t>
                      </a:r>
                      <a:endParaRPr sz="1200" u="none" strike="noStrike" cap="none"/>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830" name="Google Shape;830;p21"/>
          <p:cNvGraphicFramePr/>
          <p:nvPr/>
        </p:nvGraphicFramePr>
        <p:xfrm>
          <a:off x="4696691" y="966724"/>
          <a:ext cx="3000000" cy="3000000"/>
        </p:xfrm>
        <a:graphic>
          <a:graphicData uri="http://schemas.openxmlformats.org/drawingml/2006/table">
            <a:tbl>
              <a:tblPr firstRow="1" bandRow="1">
                <a:noFill/>
                <a:tableStyleId>{ED245E00-1271-40C0-B288-04D8B2AC1CE6}</a:tableStyleId>
              </a:tblPr>
              <a:tblGrid>
                <a:gridCol w="4156375">
                  <a:extLst>
                    <a:ext uri="{9D8B030D-6E8A-4147-A177-3AD203B41FA5}">
                      <a16:colId xmlns:a16="http://schemas.microsoft.com/office/drawing/2014/main" val="20000"/>
                    </a:ext>
                  </a:extLst>
                </a:gridCol>
              </a:tblGrid>
              <a:tr h="352925">
                <a:tc>
                  <a:txBody>
                    <a:bodyPr/>
                    <a:lstStyle/>
                    <a:p>
                      <a:pPr marL="0" marR="0" lvl="0" indent="0" algn="l" rtl="0">
                        <a:lnSpc>
                          <a:spcPct val="100000"/>
                        </a:lnSpc>
                        <a:spcBef>
                          <a:spcPts val="0"/>
                        </a:spcBef>
                        <a:spcAft>
                          <a:spcPts val="0"/>
                        </a:spcAft>
                        <a:buNone/>
                      </a:pPr>
                      <a:r>
                        <a:rPr lang="en-US" sz="1400" u="none" strike="noStrike" cap="none"/>
                        <a:t>Customer logs in but does not purchase</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96125">
                <a:tc>
                  <a:txBody>
                    <a:bodyPr/>
                    <a:lstStyle/>
                    <a:p>
                      <a:pPr marL="0" marR="0" lvl="0" indent="0" algn="l" rtl="0">
                        <a:lnSpc>
                          <a:spcPct val="100000"/>
                        </a:lnSpc>
                        <a:spcBef>
                          <a:spcPts val="0"/>
                        </a:spcBef>
                        <a:spcAft>
                          <a:spcPts val="0"/>
                        </a:spcAft>
                        <a:buNone/>
                      </a:pPr>
                      <a:r>
                        <a:rPr lang="en-US" sz="1400" u="none" strike="noStrike" cap="none"/>
                        <a:t>1. Customer receives call from support team.</a:t>
                      </a:r>
                      <a:endParaRPr sz="1400" u="none" strike="noStrike" cap="none"/>
                    </a:p>
                  </a:txBody>
                  <a:tcPr marL="91450" marR="91450" marT="45725" marB="45725"/>
                </a:tc>
                <a:extLst>
                  <a:ext uri="{0D108BD9-81ED-4DB2-BD59-A6C34878D82A}">
                    <a16:rowId xmlns:a16="http://schemas.microsoft.com/office/drawing/2014/main" val="10001"/>
                  </a:ext>
                </a:extLst>
              </a:tr>
              <a:tr h="372800">
                <a:tc>
                  <a:txBody>
                    <a:bodyPr/>
                    <a:lstStyle/>
                    <a:p>
                      <a:pPr marL="0" marR="0" lvl="0" indent="0" algn="l" rtl="0">
                        <a:lnSpc>
                          <a:spcPct val="100000"/>
                        </a:lnSpc>
                        <a:spcBef>
                          <a:spcPts val="0"/>
                        </a:spcBef>
                        <a:spcAft>
                          <a:spcPts val="0"/>
                        </a:spcAft>
                        <a:buNone/>
                      </a:pPr>
                      <a:r>
                        <a:rPr lang="en-US" sz="1400" u="none" strike="noStrike" cap="none"/>
                        <a:t>2. Customer receives reminder email with an offer</a:t>
                      </a:r>
                      <a:endParaRPr sz="1400" u="none" strike="noStrike" cap="none"/>
                    </a:p>
                  </a:txBody>
                  <a:tcPr marL="91450" marR="91450" marT="45725" marB="45725"/>
                </a:tc>
                <a:extLst>
                  <a:ext uri="{0D108BD9-81ED-4DB2-BD59-A6C34878D82A}">
                    <a16:rowId xmlns:a16="http://schemas.microsoft.com/office/drawing/2014/main" val="10002"/>
                  </a:ext>
                </a:extLst>
              </a:tr>
              <a:tr h="353300">
                <a:tc>
                  <a:txBody>
                    <a:bodyPr/>
                    <a:lstStyle/>
                    <a:p>
                      <a:pPr marL="0" marR="0" lvl="0" indent="0" algn="l" rtl="0">
                        <a:lnSpc>
                          <a:spcPct val="100000"/>
                        </a:lnSpc>
                        <a:spcBef>
                          <a:spcPts val="0"/>
                        </a:spcBef>
                        <a:spcAft>
                          <a:spcPts val="0"/>
                        </a:spcAft>
                        <a:buNone/>
                      </a:pPr>
                      <a:r>
                        <a:rPr lang="en-US" sz="1400" u="none" strike="noStrike" cap="none"/>
                        <a:t>3. Customer places and order.</a:t>
                      </a:r>
                      <a:endParaRPr sz="1400" u="none" strike="noStrike" cap="none"/>
                    </a:p>
                  </a:txBody>
                  <a:tcPr marL="91450" marR="91450" marT="45725" marB="45725"/>
                </a:tc>
                <a:extLst>
                  <a:ext uri="{0D108BD9-81ED-4DB2-BD59-A6C34878D82A}">
                    <a16:rowId xmlns:a16="http://schemas.microsoft.com/office/drawing/2014/main" val="10003"/>
                  </a:ext>
                </a:extLst>
              </a:tr>
              <a:tr h="446800">
                <a:tc>
                  <a:txBody>
                    <a:bodyPr/>
                    <a:lstStyle/>
                    <a:p>
                      <a:pPr marL="0" marR="0" lvl="0" indent="0" algn="l" rtl="0">
                        <a:lnSpc>
                          <a:spcPct val="100000"/>
                        </a:lnSpc>
                        <a:spcBef>
                          <a:spcPts val="0"/>
                        </a:spcBef>
                        <a:spcAft>
                          <a:spcPts val="0"/>
                        </a:spcAft>
                        <a:buNone/>
                      </a:pPr>
                      <a:r>
                        <a:rPr lang="en-US" sz="1400" u="none" strike="noStrike" cap="none"/>
                        <a:t>4. Customer leaves a negative review.</a:t>
                      </a:r>
                      <a:endParaRPr sz="1400" u="none" strike="noStrike" cap="none"/>
                    </a:p>
                  </a:txBody>
                  <a:tcPr marL="91450" marR="91450" marT="45725" marB="45725"/>
                </a:tc>
                <a:extLst>
                  <a:ext uri="{0D108BD9-81ED-4DB2-BD59-A6C34878D82A}">
                    <a16:rowId xmlns:a16="http://schemas.microsoft.com/office/drawing/2014/main" val="10004"/>
                  </a:ext>
                </a:extLst>
              </a:tr>
              <a:tr h="401200">
                <a:tc>
                  <a:txBody>
                    <a:bodyPr/>
                    <a:lstStyle/>
                    <a:p>
                      <a:pPr marL="0" marR="0" lvl="0" indent="0" algn="l" rtl="0">
                        <a:lnSpc>
                          <a:spcPct val="100000"/>
                        </a:lnSpc>
                        <a:spcBef>
                          <a:spcPts val="0"/>
                        </a:spcBef>
                        <a:spcAft>
                          <a:spcPts val="0"/>
                        </a:spcAft>
                        <a:buNone/>
                      </a:pPr>
                      <a:r>
                        <a:rPr lang="en-US" sz="1400" u="none" strike="noStrike" cap="none"/>
                        <a:t>5. They receive a new email to raise a service case to resolve the issue.</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22"/>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Retention Strategy</a:t>
            </a:r>
            <a:endParaRPr/>
          </a:p>
        </p:txBody>
      </p:sp>
      <p:sp>
        <p:nvSpPr>
          <p:cNvPr id="836" name="Google Shape;836;p2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graphicFrame>
        <p:nvGraphicFramePr>
          <p:cNvPr id="837" name="Google Shape;837;p22"/>
          <p:cNvGraphicFramePr/>
          <p:nvPr/>
        </p:nvGraphicFramePr>
        <p:xfrm>
          <a:off x="4852555" y="966723"/>
          <a:ext cx="3000000" cy="3000000"/>
        </p:xfrm>
        <a:graphic>
          <a:graphicData uri="http://schemas.openxmlformats.org/drawingml/2006/table">
            <a:tbl>
              <a:tblPr firstRow="1" bandRow="1">
                <a:noFill/>
                <a:tableStyleId>{ED245E00-1271-40C0-B288-04D8B2AC1CE6}</a:tableStyleId>
              </a:tblPr>
              <a:tblGrid>
                <a:gridCol w="3847900">
                  <a:extLst>
                    <a:ext uri="{9D8B030D-6E8A-4147-A177-3AD203B41FA5}">
                      <a16:colId xmlns:a16="http://schemas.microsoft.com/office/drawing/2014/main" val="20000"/>
                    </a:ext>
                  </a:extLst>
                </a:gridCol>
              </a:tblGrid>
              <a:tr h="348800">
                <a:tc>
                  <a:txBody>
                    <a:bodyPr/>
                    <a:lstStyle/>
                    <a:p>
                      <a:pPr marL="0" marR="0" lvl="0" indent="0" algn="l" rtl="0">
                        <a:lnSpc>
                          <a:spcPct val="100000"/>
                        </a:lnSpc>
                        <a:spcBef>
                          <a:spcPts val="0"/>
                        </a:spcBef>
                        <a:spcAft>
                          <a:spcPts val="0"/>
                        </a:spcAft>
                        <a:buNone/>
                      </a:pPr>
                      <a:r>
                        <a:rPr lang="en-US" sz="1400" u="none" strike="noStrike" cap="none"/>
                        <a:t>High Level Goals for retention </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57400">
                <a:tc>
                  <a:txBody>
                    <a:bodyPr/>
                    <a:lstStyle/>
                    <a:p>
                      <a:pPr marL="0" marR="0" lvl="0" indent="0" algn="l" rtl="0">
                        <a:lnSpc>
                          <a:spcPct val="100000"/>
                        </a:lnSpc>
                        <a:spcBef>
                          <a:spcPts val="0"/>
                        </a:spcBef>
                        <a:spcAft>
                          <a:spcPts val="0"/>
                        </a:spcAft>
                        <a:buNone/>
                      </a:pPr>
                      <a:r>
                        <a:rPr lang="en-US" sz="1400" b="1" u="none" strike="noStrike" cap="none">
                          <a:latin typeface="Arial"/>
                          <a:ea typeface="Arial"/>
                          <a:cs typeface="Arial"/>
                          <a:sym typeface="Arial"/>
                        </a:rPr>
                        <a:t>Product Service Review </a:t>
                      </a:r>
                      <a:endParaRPr sz="1400" b="1"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249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Abandoned cart </a:t>
                      </a:r>
                      <a:endParaRPr/>
                    </a:p>
                  </a:txBody>
                  <a:tcPr marL="91450" marR="91450" marT="45725" marB="45725"/>
                </a:tc>
                <a:extLst>
                  <a:ext uri="{0D108BD9-81ED-4DB2-BD59-A6C34878D82A}">
                    <a16:rowId xmlns:a16="http://schemas.microsoft.com/office/drawing/2014/main" val="10002"/>
                  </a:ext>
                </a:extLst>
              </a:tr>
              <a:tr h="348800">
                <a:tc>
                  <a:txBody>
                    <a:bodyPr/>
                    <a:lstStyle/>
                    <a:p>
                      <a:pPr marL="0" marR="0" lvl="0" indent="0" algn="l" rtl="0">
                        <a:lnSpc>
                          <a:spcPct val="100000"/>
                        </a:lnSpc>
                        <a:spcBef>
                          <a:spcPts val="0"/>
                        </a:spcBef>
                        <a:spcAft>
                          <a:spcPts val="0"/>
                        </a:spcAft>
                        <a:buNone/>
                      </a:pPr>
                      <a:r>
                        <a:rPr lang="en-US" sz="1400" b="1" u="none" strike="noStrike" cap="none">
                          <a:latin typeface="Arial"/>
                          <a:ea typeface="Arial"/>
                          <a:cs typeface="Arial"/>
                          <a:sym typeface="Arial"/>
                        </a:rPr>
                        <a:t>Re-Engagement</a:t>
                      </a:r>
                      <a:endParaRPr sz="1400" b="1"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48800">
                <a:tc>
                  <a:txBody>
                    <a:bodyPr/>
                    <a:lstStyle/>
                    <a:p>
                      <a:pPr marL="0" marR="0" lvl="0" indent="0" algn="l" rtl="0">
                        <a:lnSpc>
                          <a:spcPct val="100000"/>
                        </a:lnSpc>
                        <a:spcBef>
                          <a:spcPts val="0"/>
                        </a:spcBef>
                        <a:spcAft>
                          <a:spcPts val="0"/>
                        </a:spcAft>
                        <a:buNone/>
                      </a:pPr>
                      <a:r>
                        <a:rPr lang="en-US" sz="1400" b="1" u="none" strike="noStrike" cap="none">
                          <a:latin typeface="Arial"/>
                          <a:ea typeface="Arial"/>
                          <a:cs typeface="Arial"/>
                          <a:sym typeface="Arial"/>
                        </a:rPr>
                        <a:t>Win Back</a:t>
                      </a:r>
                      <a:endParaRPr sz="1400" b="1"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348800">
                <a:tc>
                  <a:txBody>
                    <a:bodyPr/>
                    <a:lstStyle/>
                    <a:p>
                      <a:pPr marL="0" marR="0" lvl="0" indent="0" algn="l" rtl="0">
                        <a:lnSpc>
                          <a:spcPct val="100000"/>
                        </a:lnSpc>
                        <a:spcBef>
                          <a:spcPts val="0"/>
                        </a:spcBef>
                        <a:spcAft>
                          <a:spcPts val="0"/>
                        </a:spcAft>
                        <a:buNone/>
                      </a:pPr>
                      <a:r>
                        <a:rPr lang="en-US" sz="1400" b="1" u="none" strike="noStrike" cap="none">
                          <a:latin typeface="Arial"/>
                          <a:ea typeface="Arial"/>
                          <a:cs typeface="Arial"/>
                          <a:sym typeface="Arial"/>
                        </a:rPr>
                        <a:t>Birthday &amp; Anniversary Offers</a:t>
                      </a:r>
                      <a:endParaRPr sz="1400" b="1"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48800">
                <a:tc>
                  <a:txBody>
                    <a:bodyPr/>
                    <a:lstStyle/>
                    <a:p>
                      <a:pPr marL="0" marR="0" lvl="0" indent="0" algn="l" rtl="0">
                        <a:lnSpc>
                          <a:spcPct val="100000"/>
                        </a:lnSpc>
                        <a:spcBef>
                          <a:spcPts val="0"/>
                        </a:spcBef>
                        <a:spcAft>
                          <a:spcPts val="0"/>
                        </a:spcAft>
                        <a:buNone/>
                      </a:pPr>
                      <a:r>
                        <a:rPr lang="en-US" sz="1400" b="1" u="none" strike="noStrike" cap="none">
                          <a:latin typeface="Arial"/>
                          <a:ea typeface="Arial"/>
                          <a:cs typeface="Arial"/>
                          <a:sym typeface="Arial"/>
                        </a:rPr>
                        <a:t>Repeat purchases via new offers</a:t>
                      </a:r>
                      <a:endParaRPr sz="1400" b="1"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bl>
          </a:graphicData>
        </a:graphic>
      </p:graphicFrame>
      <p:graphicFrame>
        <p:nvGraphicFramePr>
          <p:cNvPr id="838" name="Google Shape;838;p22"/>
          <p:cNvGraphicFramePr/>
          <p:nvPr/>
        </p:nvGraphicFramePr>
        <p:xfrm>
          <a:off x="532951" y="966724"/>
          <a:ext cx="3000000" cy="3000000"/>
        </p:xfrm>
        <a:graphic>
          <a:graphicData uri="http://schemas.openxmlformats.org/drawingml/2006/table">
            <a:tbl>
              <a:tblPr firstRow="1" bandRow="1">
                <a:noFill/>
                <a:tableStyleId>{ED245E00-1271-40C0-B288-04D8B2AC1CE6}</a:tableStyleId>
              </a:tblPr>
              <a:tblGrid>
                <a:gridCol w="4080625">
                  <a:extLst>
                    <a:ext uri="{9D8B030D-6E8A-4147-A177-3AD203B41FA5}">
                      <a16:colId xmlns:a16="http://schemas.microsoft.com/office/drawing/2014/main" val="20000"/>
                    </a:ext>
                  </a:extLst>
                </a:gridCol>
              </a:tblGrid>
              <a:tr h="157350">
                <a:tc>
                  <a:txBody>
                    <a:bodyPr/>
                    <a:lstStyle/>
                    <a:p>
                      <a:pPr marL="0" marR="0" lvl="0" indent="0" algn="l" rtl="0">
                        <a:lnSpc>
                          <a:spcPct val="100000"/>
                        </a:lnSpc>
                        <a:spcBef>
                          <a:spcPts val="0"/>
                        </a:spcBef>
                        <a:spcAft>
                          <a:spcPts val="0"/>
                        </a:spcAft>
                        <a:buNone/>
                      </a:pPr>
                      <a:r>
                        <a:rPr lang="en-US" sz="1400" u="none" strike="noStrike" cap="none"/>
                        <a:t>What does our product stand for</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157350">
                <a:tc>
                  <a:txBody>
                    <a:bodyPr/>
                    <a:lstStyle/>
                    <a:p>
                      <a:pPr marL="0" marR="0" lvl="0" indent="0" algn="l" rtl="0">
                        <a:lnSpc>
                          <a:spcPct val="100000"/>
                        </a:lnSpc>
                        <a:spcBef>
                          <a:spcPts val="0"/>
                        </a:spcBef>
                        <a:spcAft>
                          <a:spcPts val="0"/>
                        </a:spcAft>
                        <a:buNone/>
                      </a:pPr>
                      <a:r>
                        <a:rPr lang="en-US" sz="1400" b="1" u="none" strike="noStrike" cap="none"/>
                        <a:t>WOW factor </a:t>
                      </a:r>
                      <a:r>
                        <a:rPr lang="en-US" sz="1400" u="none" strike="noStrike" cap="none"/>
                        <a:t>for the product will be personalization by understanding customers better. </a:t>
                      </a:r>
                      <a:endParaRPr sz="1400" u="none" strike="noStrike" cap="none"/>
                    </a:p>
                  </a:txBody>
                  <a:tcPr marL="91450" marR="91450" marT="45725" marB="45725"/>
                </a:tc>
                <a:extLst>
                  <a:ext uri="{0D108BD9-81ED-4DB2-BD59-A6C34878D82A}">
                    <a16:rowId xmlns:a16="http://schemas.microsoft.com/office/drawing/2014/main" val="10001"/>
                  </a:ext>
                </a:extLst>
              </a:tr>
              <a:tr h="157350">
                <a:tc>
                  <a:txBody>
                    <a:bodyPr/>
                    <a:lstStyle/>
                    <a:p>
                      <a:pPr marL="0" marR="0" lvl="0" indent="0" algn="l" rtl="0">
                        <a:lnSpc>
                          <a:spcPct val="100000"/>
                        </a:lnSpc>
                        <a:spcBef>
                          <a:spcPts val="0"/>
                        </a:spcBef>
                        <a:spcAft>
                          <a:spcPts val="0"/>
                        </a:spcAft>
                        <a:buNone/>
                      </a:pPr>
                      <a:r>
                        <a:rPr lang="en-US" sz="1400" b="1" u="none" strike="noStrike" cap="none"/>
                        <a:t>Our commitment to customers </a:t>
                      </a:r>
                      <a:r>
                        <a:rPr lang="en-US" sz="1400" u="none" strike="noStrike" cap="none"/>
                        <a:t>: Always fresh, Always pure, Always on time, Always hygienic.</a:t>
                      </a:r>
                      <a:endParaRPr sz="1400" u="none" strike="noStrike" cap="none"/>
                    </a:p>
                  </a:txBody>
                  <a:tcPr marL="91450" marR="91450" marT="45725" marB="45725"/>
                </a:tc>
                <a:extLst>
                  <a:ext uri="{0D108BD9-81ED-4DB2-BD59-A6C34878D82A}">
                    <a16:rowId xmlns:a16="http://schemas.microsoft.com/office/drawing/2014/main" val="10002"/>
                  </a:ext>
                </a:extLst>
              </a:tr>
              <a:tr h="157350">
                <a:tc>
                  <a:txBody>
                    <a:bodyPr/>
                    <a:lstStyle/>
                    <a:p>
                      <a:pPr marL="0" marR="0" lvl="0" indent="0" algn="l" rtl="0">
                        <a:lnSpc>
                          <a:spcPct val="100000"/>
                        </a:lnSpc>
                        <a:spcBef>
                          <a:spcPts val="0"/>
                        </a:spcBef>
                        <a:spcAft>
                          <a:spcPts val="0"/>
                        </a:spcAft>
                        <a:buNone/>
                      </a:pPr>
                      <a:r>
                        <a:rPr lang="en-US" sz="1400" b="1" u="none" strike="noStrike" cap="none"/>
                        <a:t>Our brand promise </a:t>
                      </a:r>
                      <a:r>
                        <a:rPr lang="en-US" sz="1400" u="none" strike="noStrike" cap="none"/>
                        <a:t>:  100% satisfaction guarantee. </a:t>
                      </a:r>
                      <a:endParaRPr sz="1400" u="none" strike="noStrike" cap="none"/>
                    </a:p>
                  </a:txBody>
                  <a:tcPr marL="91450" marR="91450" marT="45725" marB="45725"/>
                </a:tc>
                <a:extLst>
                  <a:ext uri="{0D108BD9-81ED-4DB2-BD59-A6C34878D82A}">
                    <a16:rowId xmlns:a16="http://schemas.microsoft.com/office/drawing/2014/main" val="10003"/>
                  </a:ext>
                </a:extLst>
              </a:tr>
              <a:tr h="157350">
                <a:tc>
                  <a:txBody>
                    <a:bodyPr/>
                    <a:lstStyle/>
                    <a:p>
                      <a:pPr marL="0" marR="0" lvl="0" indent="0" algn="l" rtl="0">
                        <a:lnSpc>
                          <a:spcPct val="100000"/>
                        </a:lnSpc>
                        <a:spcBef>
                          <a:spcPts val="0"/>
                        </a:spcBef>
                        <a:spcAft>
                          <a:spcPts val="0"/>
                        </a:spcAft>
                        <a:buNone/>
                      </a:pPr>
                      <a:r>
                        <a:rPr lang="en-US" sz="1400" b="1" u="none" strike="noStrike" cap="none"/>
                        <a:t>Ways to measure </a:t>
                      </a:r>
                      <a:r>
                        <a:rPr lang="en-US" sz="1400" u="none" strike="noStrike" cap="none"/>
                        <a:t>: Customer feedback. Internal audits. </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23"/>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Retention Strategy</a:t>
            </a:r>
            <a:endParaRPr/>
          </a:p>
        </p:txBody>
      </p:sp>
      <p:sp>
        <p:nvSpPr>
          <p:cNvPr id="844" name="Google Shape;844;p23"/>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500" b="0" i="0" u="none" strike="noStrike" cap="none">
                <a:solidFill>
                  <a:srgbClr val="000000"/>
                </a:solidFill>
                <a:latin typeface="Proxima Nova"/>
                <a:ea typeface="Proxima Nova"/>
                <a:cs typeface="Proxima Nova"/>
                <a:sym typeface="Proxima Nova"/>
              </a:rPr>
              <a:t> </a:t>
            </a:r>
            <a:endParaRPr sz="1500" b="0" i="0" u="none" strike="noStrike" cap="none">
              <a:solidFill>
                <a:srgbClr val="000000"/>
              </a:solidFill>
              <a:latin typeface="Proxima Nova"/>
              <a:ea typeface="Proxima Nova"/>
              <a:cs typeface="Proxima Nova"/>
              <a:sym typeface="Proxima Nova"/>
            </a:endParaRPr>
          </a:p>
        </p:txBody>
      </p:sp>
      <p:graphicFrame>
        <p:nvGraphicFramePr>
          <p:cNvPr id="845" name="Google Shape;845;p23"/>
          <p:cNvGraphicFramePr/>
          <p:nvPr/>
        </p:nvGraphicFramePr>
        <p:xfrm>
          <a:off x="810490" y="893617"/>
          <a:ext cx="3000000" cy="3000000"/>
        </p:xfrm>
        <a:graphic>
          <a:graphicData uri="http://schemas.openxmlformats.org/drawingml/2006/table">
            <a:tbl>
              <a:tblPr firstRow="1" bandRow="1">
                <a:noFill/>
                <a:tableStyleId>{ED245E00-1271-40C0-B288-04D8B2AC1CE6}</a:tableStyleId>
              </a:tblPr>
              <a:tblGrid>
                <a:gridCol w="7419100">
                  <a:extLst>
                    <a:ext uri="{9D8B030D-6E8A-4147-A177-3AD203B41FA5}">
                      <a16:colId xmlns:a16="http://schemas.microsoft.com/office/drawing/2014/main" val="20000"/>
                    </a:ext>
                  </a:extLst>
                </a:gridCol>
              </a:tblGrid>
              <a:tr h="353525">
                <a:tc>
                  <a:txBody>
                    <a:bodyPr/>
                    <a:lstStyle/>
                    <a:p>
                      <a:pPr marL="0" marR="0" lvl="0" indent="0" algn="l" rtl="0">
                        <a:lnSpc>
                          <a:spcPct val="100000"/>
                        </a:lnSpc>
                        <a:spcBef>
                          <a:spcPts val="0"/>
                        </a:spcBef>
                        <a:spcAft>
                          <a:spcPts val="0"/>
                        </a:spcAft>
                        <a:buNone/>
                      </a:pPr>
                      <a:r>
                        <a:rPr lang="en-US" sz="1400" u="none" strike="noStrike" cap="none"/>
                        <a:t>Engage – Forge a perfect path together</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53525">
                <a:tc>
                  <a:txBody>
                    <a:bodyPr/>
                    <a:lstStyle/>
                    <a:p>
                      <a:pPr marL="0" marR="0" lvl="0" indent="0" algn="l" rtl="0">
                        <a:lnSpc>
                          <a:spcPct val="100000"/>
                        </a:lnSpc>
                        <a:spcBef>
                          <a:spcPts val="0"/>
                        </a:spcBef>
                        <a:spcAft>
                          <a:spcPts val="0"/>
                        </a:spcAft>
                        <a:buNone/>
                      </a:pPr>
                      <a:r>
                        <a:rPr lang="en-US" sz="1200" u="none" strike="noStrike" cap="none"/>
                        <a:t>1. Customers birthday arrives</a:t>
                      </a:r>
                      <a:endParaRPr sz="1200" u="none" strike="noStrike" cap="none"/>
                    </a:p>
                  </a:txBody>
                  <a:tcPr marL="91450" marR="91450" marT="45725" marB="45725"/>
                </a:tc>
                <a:extLst>
                  <a:ext uri="{0D108BD9-81ED-4DB2-BD59-A6C34878D82A}">
                    <a16:rowId xmlns:a16="http://schemas.microsoft.com/office/drawing/2014/main" val="10001"/>
                  </a:ext>
                </a:extLst>
              </a:tr>
              <a:tr h="310925">
                <a:tc>
                  <a:txBody>
                    <a:bodyPr/>
                    <a:lstStyle/>
                    <a:p>
                      <a:pPr marL="0" marR="0" lvl="0" indent="0" algn="l" rtl="0">
                        <a:lnSpc>
                          <a:spcPct val="100000"/>
                        </a:lnSpc>
                        <a:spcBef>
                          <a:spcPts val="0"/>
                        </a:spcBef>
                        <a:spcAft>
                          <a:spcPts val="0"/>
                        </a:spcAft>
                        <a:buNone/>
                      </a:pPr>
                      <a:r>
                        <a:rPr lang="en-US" sz="1200" u="none" strike="noStrike" cap="none"/>
                        <a:t>2. Customer receives a birthday offer and does not redeem it.</a:t>
                      </a:r>
                      <a:endParaRPr sz="1200" u="none" strike="noStrike" cap="none"/>
                    </a:p>
                  </a:txBody>
                  <a:tcPr marL="91450" marR="91450" marT="45725" marB="45725"/>
                </a:tc>
                <a:extLst>
                  <a:ext uri="{0D108BD9-81ED-4DB2-BD59-A6C34878D82A}">
                    <a16:rowId xmlns:a16="http://schemas.microsoft.com/office/drawing/2014/main" val="10002"/>
                  </a:ext>
                </a:extLst>
              </a:tr>
              <a:tr h="323025">
                <a:tc>
                  <a:txBody>
                    <a:bodyPr/>
                    <a:lstStyle/>
                    <a:p>
                      <a:pPr marL="0" marR="0" lvl="0" indent="0" algn="l" rtl="0">
                        <a:lnSpc>
                          <a:spcPct val="100000"/>
                        </a:lnSpc>
                        <a:spcBef>
                          <a:spcPts val="0"/>
                        </a:spcBef>
                        <a:spcAft>
                          <a:spcPts val="0"/>
                        </a:spcAft>
                        <a:buNone/>
                      </a:pPr>
                      <a:r>
                        <a:rPr lang="en-US" sz="1200" u="none" strike="noStrike" cap="none"/>
                        <a:t>3. Customer doesn't redeem the anniversary offer. They receive a new offer email and redeem it.  </a:t>
                      </a:r>
                      <a:endParaRPr sz="1200" u="none" strike="noStrike" cap="none"/>
                    </a:p>
                  </a:txBody>
                  <a:tcPr marL="91450" marR="91450" marT="45725" marB="45725"/>
                </a:tc>
                <a:extLst>
                  <a:ext uri="{0D108BD9-81ED-4DB2-BD59-A6C34878D82A}">
                    <a16:rowId xmlns:a16="http://schemas.microsoft.com/office/drawing/2014/main" val="10003"/>
                  </a:ext>
                </a:extLst>
              </a:tr>
              <a:tr h="332800">
                <a:tc>
                  <a:txBody>
                    <a:bodyPr/>
                    <a:lstStyle/>
                    <a:p>
                      <a:pPr marL="0" marR="0" lvl="0" indent="0" algn="l" rtl="0">
                        <a:lnSpc>
                          <a:spcPct val="100000"/>
                        </a:lnSpc>
                        <a:spcBef>
                          <a:spcPts val="0"/>
                        </a:spcBef>
                        <a:spcAft>
                          <a:spcPts val="0"/>
                        </a:spcAft>
                        <a:buNone/>
                      </a:pPr>
                      <a:r>
                        <a:rPr lang="en-US" sz="1200" u="none" strike="noStrike" cap="none"/>
                        <a:t>4. Customer logs off and leaves item in their cart while shopping online. </a:t>
                      </a:r>
                      <a:endParaRPr sz="1200" u="none" strike="noStrike" cap="none"/>
                    </a:p>
                  </a:txBody>
                  <a:tcPr marL="91450" marR="91450" marT="45725" marB="45725"/>
                </a:tc>
                <a:extLst>
                  <a:ext uri="{0D108BD9-81ED-4DB2-BD59-A6C34878D82A}">
                    <a16:rowId xmlns:a16="http://schemas.microsoft.com/office/drawing/2014/main" val="10004"/>
                  </a:ext>
                </a:extLst>
              </a:tr>
              <a:tr h="371975">
                <a:tc>
                  <a:txBody>
                    <a:bodyPr/>
                    <a:lstStyle/>
                    <a:p>
                      <a:pPr marL="0" marR="0" lvl="0" indent="0" algn="l" rtl="0">
                        <a:lnSpc>
                          <a:spcPct val="100000"/>
                        </a:lnSpc>
                        <a:spcBef>
                          <a:spcPts val="0"/>
                        </a:spcBef>
                        <a:spcAft>
                          <a:spcPts val="0"/>
                        </a:spcAft>
                        <a:buNone/>
                      </a:pPr>
                      <a:r>
                        <a:rPr lang="en-US" sz="1200" u="none" strike="noStrike" cap="none"/>
                        <a:t>5. Customer receives social media ads showing their abandoned cart items. </a:t>
                      </a:r>
                      <a:endParaRPr sz="1200" u="none" strike="noStrike" cap="none"/>
                    </a:p>
                  </a:txBody>
                  <a:tcPr marL="91450" marR="91450" marT="45725" marB="45725"/>
                </a:tc>
                <a:extLst>
                  <a:ext uri="{0D108BD9-81ED-4DB2-BD59-A6C34878D82A}">
                    <a16:rowId xmlns:a16="http://schemas.microsoft.com/office/drawing/2014/main" val="10005"/>
                  </a:ext>
                </a:extLst>
              </a:tr>
              <a:tr h="353525">
                <a:tc>
                  <a:txBody>
                    <a:bodyPr/>
                    <a:lstStyle/>
                    <a:p>
                      <a:pPr marL="0" marR="0" lvl="0" indent="0" algn="l" rtl="0">
                        <a:lnSpc>
                          <a:spcPct val="100000"/>
                        </a:lnSpc>
                        <a:spcBef>
                          <a:spcPts val="0"/>
                        </a:spcBef>
                        <a:spcAft>
                          <a:spcPts val="0"/>
                        </a:spcAft>
                        <a:buNone/>
                      </a:pPr>
                      <a:r>
                        <a:rPr lang="en-US" sz="1200" u="none" strike="noStrike" cap="none"/>
                        <a:t>6. Customer receives a follow-up email about their abandoned cart. </a:t>
                      </a:r>
                      <a:endParaRPr sz="1200" u="none" strike="noStrike" cap="none"/>
                    </a:p>
                  </a:txBody>
                  <a:tcPr marL="91450" marR="91450" marT="45725" marB="45725"/>
                </a:tc>
                <a:extLst>
                  <a:ext uri="{0D108BD9-81ED-4DB2-BD59-A6C34878D82A}">
                    <a16:rowId xmlns:a16="http://schemas.microsoft.com/office/drawing/2014/main" val="10006"/>
                  </a:ext>
                </a:extLst>
              </a:tr>
              <a:tr h="353525">
                <a:tc>
                  <a:txBody>
                    <a:bodyPr/>
                    <a:lstStyle/>
                    <a:p>
                      <a:pPr marL="0" marR="0" lvl="0" indent="0" algn="l" rtl="0">
                        <a:lnSpc>
                          <a:spcPct val="100000"/>
                        </a:lnSpc>
                        <a:spcBef>
                          <a:spcPts val="0"/>
                        </a:spcBef>
                        <a:spcAft>
                          <a:spcPts val="0"/>
                        </a:spcAft>
                        <a:buNone/>
                      </a:pPr>
                      <a:r>
                        <a:rPr lang="en-US" sz="1200" u="none" strike="noStrike" cap="none"/>
                        <a:t>7. Customer receives a phone call from customer support team to ask if they need any information.</a:t>
                      </a:r>
                      <a:endParaRPr sz="1200" u="none" strike="noStrike" cap="none"/>
                    </a:p>
                  </a:txBody>
                  <a:tcPr marL="91450" marR="91450" marT="45725" marB="45725"/>
                </a:tc>
                <a:extLst>
                  <a:ext uri="{0D108BD9-81ED-4DB2-BD59-A6C34878D82A}">
                    <a16:rowId xmlns:a16="http://schemas.microsoft.com/office/drawing/2014/main" val="10007"/>
                  </a:ext>
                </a:extLst>
              </a:tr>
              <a:tr h="353525">
                <a:tc>
                  <a:txBody>
                    <a:bodyPr/>
                    <a:lstStyle/>
                    <a:p>
                      <a:pPr marL="0" marR="0" lvl="0" indent="0" algn="l" rtl="0">
                        <a:lnSpc>
                          <a:spcPct val="100000"/>
                        </a:lnSpc>
                        <a:spcBef>
                          <a:spcPts val="0"/>
                        </a:spcBef>
                        <a:spcAft>
                          <a:spcPts val="0"/>
                        </a:spcAft>
                        <a:buNone/>
                      </a:pPr>
                      <a:r>
                        <a:rPr lang="en-US" sz="1200" u="none" strike="noStrike" cap="none"/>
                        <a:t>8. Customer logs back and completes the purchase.</a:t>
                      </a:r>
                      <a:endParaRPr sz="1200" u="none" strike="noStrike" cap="none"/>
                    </a:p>
                  </a:txBody>
                  <a:tcPr marL="91450" marR="91450" marT="45725" marB="45725"/>
                </a:tc>
                <a:extLst>
                  <a:ext uri="{0D108BD9-81ED-4DB2-BD59-A6C34878D82A}">
                    <a16:rowId xmlns:a16="http://schemas.microsoft.com/office/drawing/2014/main" val="10008"/>
                  </a:ext>
                </a:extLst>
              </a:tr>
              <a:tr h="353525">
                <a:tc>
                  <a:txBody>
                    <a:bodyPr/>
                    <a:lstStyle/>
                    <a:p>
                      <a:pPr marL="0" marR="0" lvl="0" indent="0" algn="l" rtl="0">
                        <a:lnSpc>
                          <a:spcPct val="100000"/>
                        </a:lnSpc>
                        <a:spcBef>
                          <a:spcPts val="0"/>
                        </a:spcBef>
                        <a:spcAft>
                          <a:spcPts val="0"/>
                        </a:spcAft>
                        <a:buNone/>
                      </a:pPr>
                      <a:r>
                        <a:rPr lang="en-US" sz="1200" u="none" strike="noStrike" cap="none"/>
                        <a:t>9. Customer receives a thank you email with shipment tracking information / details of purchase. </a:t>
                      </a:r>
                      <a:endParaRPr sz="1200" u="none" strike="noStrike" cap="none"/>
                    </a:p>
                  </a:txBody>
                  <a:tcPr marL="91450" marR="91450" marT="45725" marB="45725"/>
                </a:tc>
                <a:extLst>
                  <a:ext uri="{0D108BD9-81ED-4DB2-BD59-A6C34878D82A}">
                    <a16:rowId xmlns:a16="http://schemas.microsoft.com/office/drawing/2014/main" val="10009"/>
                  </a:ext>
                </a:extLst>
              </a:tr>
              <a:tr h="353525">
                <a:tc>
                  <a:txBody>
                    <a:bodyPr/>
                    <a:lstStyle/>
                    <a:p>
                      <a:pPr marL="0" marR="0" lvl="0" indent="0" algn="l" rtl="0">
                        <a:lnSpc>
                          <a:spcPct val="100000"/>
                        </a:lnSpc>
                        <a:spcBef>
                          <a:spcPts val="0"/>
                        </a:spcBef>
                        <a:spcAft>
                          <a:spcPts val="0"/>
                        </a:spcAft>
                        <a:buNone/>
                      </a:pPr>
                      <a:r>
                        <a:rPr lang="en-US" sz="1200" u="none" strike="noStrike" cap="none"/>
                        <a:t>10. After food delivery customer receives an email to add a rating for the food and service</a:t>
                      </a:r>
                      <a:endParaRPr sz="1200" u="none" strike="noStrike" cap="none"/>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Retention Strategy</a:t>
            </a:r>
            <a:endParaRPr/>
          </a:p>
        </p:txBody>
      </p:sp>
      <p:graphicFrame>
        <p:nvGraphicFramePr>
          <p:cNvPr id="851" name="Google Shape;851;p24"/>
          <p:cNvGraphicFramePr/>
          <p:nvPr/>
        </p:nvGraphicFramePr>
        <p:xfrm>
          <a:off x="987135" y="997529"/>
          <a:ext cx="3000000" cy="3000000"/>
        </p:xfrm>
        <a:graphic>
          <a:graphicData uri="http://schemas.openxmlformats.org/drawingml/2006/table">
            <a:tbl>
              <a:tblPr firstRow="1" bandRow="1">
                <a:noFill/>
                <a:tableStyleId>{ED245E00-1271-40C0-B288-04D8B2AC1CE6}</a:tableStyleId>
              </a:tblPr>
              <a:tblGrid>
                <a:gridCol w="3865425">
                  <a:extLst>
                    <a:ext uri="{9D8B030D-6E8A-4147-A177-3AD203B41FA5}">
                      <a16:colId xmlns:a16="http://schemas.microsoft.com/office/drawing/2014/main" val="20000"/>
                    </a:ext>
                  </a:extLst>
                </a:gridCol>
                <a:gridCol w="3065325">
                  <a:extLst>
                    <a:ext uri="{9D8B030D-6E8A-4147-A177-3AD203B41FA5}">
                      <a16:colId xmlns:a16="http://schemas.microsoft.com/office/drawing/2014/main" val="20001"/>
                    </a:ext>
                  </a:extLst>
                </a:gridCol>
              </a:tblGrid>
              <a:tr h="346175">
                <a:tc>
                  <a:txBody>
                    <a:bodyPr/>
                    <a:lstStyle/>
                    <a:p>
                      <a:pPr marL="0" marR="0" lvl="0" indent="0" algn="l" rtl="0">
                        <a:lnSpc>
                          <a:spcPct val="100000"/>
                        </a:lnSpc>
                        <a:spcBef>
                          <a:spcPts val="0"/>
                        </a:spcBef>
                        <a:spcAft>
                          <a:spcPts val="0"/>
                        </a:spcAft>
                        <a:buNone/>
                      </a:pPr>
                      <a:r>
                        <a:rPr lang="en-US" sz="1400" u="none" strike="noStrike" cap="none"/>
                        <a:t>Retain – Win back wandering customers</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Metrics</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18925">
                <a:tc>
                  <a:txBody>
                    <a:bodyPr/>
                    <a:lstStyle/>
                    <a:p>
                      <a:pPr marL="0" marR="0" lvl="0" indent="0" algn="l" rtl="0">
                        <a:lnSpc>
                          <a:spcPct val="100000"/>
                        </a:lnSpc>
                        <a:spcBef>
                          <a:spcPts val="0"/>
                        </a:spcBef>
                        <a:spcAft>
                          <a:spcPts val="0"/>
                        </a:spcAft>
                        <a:buNone/>
                      </a:pPr>
                      <a:r>
                        <a:rPr lang="en-US" sz="1200" u="none" strike="noStrike" cap="none"/>
                        <a:t>Proactive product communication</a:t>
                      </a:r>
                      <a:endParaRPr sz="1200" u="none" strike="noStrike" cap="none"/>
                    </a:p>
                  </a:txBody>
                  <a:tcPr marL="91450" marR="91450" marT="45725" marB="45725"/>
                </a:tc>
                <a:tc rowSpan="4">
                  <a:txBody>
                    <a:bodyPr/>
                    <a:lstStyle/>
                    <a:p>
                      <a:pPr marL="0" marR="0" lvl="0" indent="0" algn="l" rtl="0">
                        <a:lnSpc>
                          <a:spcPct val="100000"/>
                        </a:lnSpc>
                        <a:spcBef>
                          <a:spcPts val="0"/>
                        </a:spcBef>
                        <a:spcAft>
                          <a:spcPts val="0"/>
                        </a:spcAft>
                        <a:buNone/>
                      </a:pPr>
                      <a:r>
                        <a:rPr lang="en-US" sz="1200" u="none" strike="noStrike" cap="none"/>
                        <a:t>N – Day Retention </a:t>
                      </a:r>
                      <a:endParaRPr/>
                    </a:p>
                    <a:p>
                      <a:pPr marL="0" marR="0" lvl="0" indent="0" algn="l" rtl="0">
                        <a:lnSpc>
                          <a:spcPct val="100000"/>
                        </a:lnSpc>
                        <a:spcBef>
                          <a:spcPts val="0"/>
                        </a:spcBef>
                        <a:spcAft>
                          <a:spcPts val="0"/>
                        </a:spcAft>
                        <a:buNone/>
                      </a:pPr>
                      <a:endParaRPr sz="1200" u="none" strike="noStrike" cap="none"/>
                    </a:p>
                    <a:p>
                      <a:pPr marL="0" marR="0" lvl="0" indent="0" algn="l" rtl="0">
                        <a:lnSpc>
                          <a:spcPct val="100000"/>
                        </a:lnSpc>
                        <a:spcBef>
                          <a:spcPts val="0"/>
                        </a:spcBef>
                        <a:spcAft>
                          <a:spcPts val="0"/>
                        </a:spcAft>
                        <a:buNone/>
                      </a:pPr>
                      <a:r>
                        <a:rPr lang="en-US" sz="1200" u="none" strike="noStrike" cap="none"/>
                        <a:t>Monthly Active Users </a:t>
                      </a:r>
                      <a:endParaRPr/>
                    </a:p>
                    <a:p>
                      <a:pPr marL="0" marR="0" lvl="0" indent="0" algn="l" rtl="0">
                        <a:lnSpc>
                          <a:spcPct val="100000"/>
                        </a:lnSpc>
                        <a:spcBef>
                          <a:spcPts val="0"/>
                        </a:spcBef>
                        <a:spcAft>
                          <a:spcPts val="0"/>
                        </a:spcAft>
                        <a:buNone/>
                      </a:pPr>
                      <a:endParaRPr sz="1200" u="none" strike="noStrike" cap="none"/>
                    </a:p>
                    <a:p>
                      <a:pPr marL="0" marR="0" lvl="0" indent="0" algn="l" rtl="0">
                        <a:lnSpc>
                          <a:spcPct val="100000"/>
                        </a:lnSpc>
                        <a:spcBef>
                          <a:spcPts val="0"/>
                        </a:spcBef>
                        <a:spcAft>
                          <a:spcPts val="0"/>
                        </a:spcAft>
                        <a:buNone/>
                      </a:pPr>
                      <a:r>
                        <a:rPr lang="en-US" sz="1200" u="none" strike="noStrike" cap="none"/>
                        <a:t>Session frequency</a:t>
                      </a:r>
                      <a:endParaRPr/>
                    </a:p>
                    <a:p>
                      <a:pPr marL="0" marR="0" lvl="0" indent="0" algn="l" rtl="0">
                        <a:lnSpc>
                          <a:spcPct val="100000"/>
                        </a:lnSpc>
                        <a:spcBef>
                          <a:spcPts val="0"/>
                        </a:spcBef>
                        <a:spcAft>
                          <a:spcPts val="0"/>
                        </a:spcAft>
                        <a:buNone/>
                      </a:pPr>
                      <a:endParaRPr sz="1200" u="none" strike="noStrike" cap="none"/>
                    </a:p>
                  </a:txBody>
                  <a:tcPr marL="91450" marR="91450" marT="45725" marB="45725"/>
                </a:tc>
                <a:extLst>
                  <a:ext uri="{0D108BD9-81ED-4DB2-BD59-A6C34878D82A}">
                    <a16:rowId xmlns:a16="http://schemas.microsoft.com/office/drawing/2014/main" val="10001"/>
                  </a:ext>
                </a:extLst>
              </a:tr>
              <a:tr h="335900">
                <a:tc>
                  <a:txBody>
                    <a:bodyPr/>
                    <a:lstStyle/>
                    <a:p>
                      <a:pPr marL="0" marR="0" lvl="0" indent="0" algn="l" rtl="0">
                        <a:lnSpc>
                          <a:spcPct val="100000"/>
                        </a:lnSpc>
                        <a:spcBef>
                          <a:spcPts val="0"/>
                        </a:spcBef>
                        <a:spcAft>
                          <a:spcPts val="0"/>
                        </a:spcAft>
                        <a:buNone/>
                      </a:pPr>
                      <a:r>
                        <a:rPr lang="en-US" sz="1200" u="none" strike="noStrike" cap="none"/>
                        <a:t>Loyalty Campaigns</a:t>
                      </a:r>
                      <a:endParaRPr sz="1200" u="none" strike="noStrike" cap="none"/>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318800">
                <a:tc>
                  <a:txBody>
                    <a:bodyPr/>
                    <a:lstStyle/>
                    <a:p>
                      <a:pPr marL="0" marR="0" lvl="0" indent="0" algn="l" rtl="0">
                        <a:lnSpc>
                          <a:spcPct val="100000"/>
                        </a:lnSpc>
                        <a:spcBef>
                          <a:spcPts val="0"/>
                        </a:spcBef>
                        <a:spcAft>
                          <a:spcPts val="0"/>
                        </a:spcAft>
                        <a:buNone/>
                      </a:pPr>
                      <a:r>
                        <a:rPr lang="en-US" sz="1200" u="none" strike="noStrike" cap="none"/>
                        <a:t>Push Notifications</a:t>
                      </a:r>
                      <a:endParaRPr sz="1200" u="none" strike="noStrike" cap="none"/>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r h="415500">
                <a:tc>
                  <a:txBody>
                    <a:bodyPr/>
                    <a:lstStyle/>
                    <a:p>
                      <a:pPr marL="0" marR="0" lvl="0" indent="0" algn="l" rtl="0">
                        <a:lnSpc>
                          <a:spcPct val="100000"/>
                        </a:lnSpc>
                        <a:spcBef>
                          <a:spcPts val="0"/>
                        </a:spcBef>
                        <a:spcAft>
                          <a:spcPts val="0"/>
                        </a:spcAft>
                        <a:buNone/>
                      </a:pPr>
                      <a:r>
                        <a:rPr lang="en-US" sz="1200" u="none" strike="noStrike" cap="none"/>
                        <a:t>Re - Engagement Ads</a:t>
                      </a:r>
                      <a:endParaRPr sz="1200" u="none" strike="noStrike" cap="none"/>
                    </a:p>
                  </a:txBody>
                  <a:tcPr marL="91450" marR="91450" marT="45725" marB="45725"/>
                </a:tc>
                <a:tc v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25"/>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Referral Strategy</a:t>
            </a:r>
            <a:endParaRPr/>
          </a:p>
        </p:txBody>
      </p:sp>
      <p:graphicFrame>
        <p:nvGraphicFramePr>
          <p:cNvPr id="857" name="Google Shape;857;p25"/>
          <p:cNvGraphicFramePr/>
          <p:nvPr/>
        </p:nvGraphicFramePr>
        <p:xfrm>
          <a:off x="841662" y="966725"/>
          <a:ext cx="3000000" cy="3000000"/>
        </p:xfrm>
        <a:graphic>
          <a:graphicData uri="http://schemas.openxmlformats.org/drawingml/2006/table">
            <a:tbl>
              <a:tblPr firstRow="1" bandRow="1">
                <a:noFill/>
                <a:tableStyleId>{ED245E00-1271-40C0-B288-04D8B2AC1CE6}</a:tableStyleId>
              </a:tblPr>
              <a:tblGrid>
                <a:gridCol w="3512125">
                  <a:extLst>
                    <a:ext uri="{9D8B030D-6E8A-4147-A177-3AD203B41FA5}">
                      <a16:colId xmlns:a16="http://schemas.microsoft.com/office/drawing/2014/main" val="20000"/>
                    </a:ext>
                  </a:extLst>
                </a:gridCol>
                <a:gridCol w="4166750">
                  <a:extLst>
                    <a:ext uri="{9D8B030D-6E8A-4147-A177-3AD203B41FA5}">
                      <a16:colId xmlns:a16="http://schemas.microsoft.com/office/drawing/2014/main" val="20001"/>
                    </a:ext>
                  </a:extLst>
                </a:gridCol>
              </a:tblGrid>
              <a:tr h="415275">
                <a:tc>
                  <a:txBody>
                    <a:bodyPr/>
                    <a:lstStyle/>
                    <a:p>
                      <a:pPr marL="0" marR="0" lvl="0" indent="0" algn="l" rtl="0">
                        <a:lnSpc>
                          <a:spcPct val="100000"/>
                        </a:lnSpc>
                        <a:spcBef>
                          <a:spcPts val="0"/>
                        </a:spcBef>
                        <a:spcAft>
                          <a:spcPts val="0"/>
                        </a:spcAft>
                        <a:buNone/>
                      </a:pPr>
                      <a:r>
                        <a:rPr lang="en-US" sz="1400" u="none" strike="noStrike" cap="none"/>
                        <a:t>Growth Drivers</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 Metrics</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55525">
                <a:tc>
                  <a:txBody>
                    <a:bodyPr/>
                    <a:lstStyle/>
                    <a:p>
                      <a:pPr marL="0" marR="0" lvl="0" indent="0" algn="l" rtl="0">
                        <a:lnSpc>
                          <a:spcPct val="100000"/>
                        </a:lnSpc>
                        <a:spcBef>
                          <a:spcPts val="0"/>
                        </a:spcBef>
                        <a:spcAft>
                          <a:spcPts val="0"/>
                        </a:spcAft>
                        <a:buNone/>
                      </a:pPr>
                      <a:r>
                        <a:rPr lang="en-US" sz="1200" u="none" strike="noStrike" cap="none"/>
                        <a:t>Rating Prompts</a:t>
                      </a:r>
                      <a:endParaRPr sz="1200" u="none" strike="noStrike" cap="none"/>
                    </a:p>
                  </a:txBody>
                  <a:tcPr marL="91450" marR="91450" marT="45725" marB="45725"/>
                </a:tc>
                <a:tc rowSpan="4">
                  <a:txBody>
                    <a:bodyPr/>
                    <a:lstStyle/>
                    <a:p>
                      <a:pPr marL="0" marR="0" lvl="0" indent="0" algn="l" rtl="0">
                        <a:lnSpc>
                          <a:spcPct val="100000"/>
                        </a:lnSpc>
                        <a:spcBef>
                          <a:spcPts val="0"/>
                        </a:spcBef>
                        <a:spcAft>
                          <a:spcPts val="0"/>
                        </a:spcAft>
                        <a:buNone/>
                      </a:pPr>
                      <a:r>
                        <a:rPr lang="en-US" sz="1200" u="none" strike="noStrike" cap="none"/>
                        <a:t>Referrals, </a:t>
                      </a:r>
                      <a:endParaRPr/>
                    </a:p>
                    <a:p>
                      <a:pPr marL="0" marR="0" lvl="0" indent="0" algn="l" rtl="0">
                        <a:lnSpc>
                          <a:spcPct val="100000"/>
                        </a:lnSpc>
                        <a:spcBef>
                          <a:spcPts val="0"/>
                        </a:spcBef>
                        <a:spcAft>
                          <a:spcPts val="0"/>
                        </a:spcAft>
                        <a:buNone/>
                      </a:pPr>
                      <a:endParaRPr sz="1200" u="none" strike="noStrike" cap="none"/>
                    </a:p>
                    <a:p>
                      <a:pPr marL="0" marR="0" lvl="0" indent="0" algn="l" rtl="0">
                        <a:lnSpc>
                          <a:spcPct val="100000"/>
                        </a:lnSpc>
                        <a:spcBef>
                          <a:spcPts val="0"/>
                        </a:spcBef>
                        <a:spcAft>
                          <a:spcPts val="0"/>
                        </a:spcAft>
                        <a:buNone/>
                      </a:pPr>
                      <a:r>
                        <a:rPr lang="en-US" sz="1200" u="none" strike="noStrike" cap="none"/>
                        <a:t>App Store Ratings &amp; Reviews, </a:t>
                      </a:r>
                      <a:endParaRPr/>
                    </a:p>
                    <a:p>
                      <a:pPr marL="0" marR="0" lvl="0" indent="0" algn="l" rtl="0">
                        <a:lnSpc>
                          <a:spcPct val="100000"/>
                        </a:lnSpc>
                        <a:spcBef>
                          <a:spcPts val="0"/>
                        </a:spcBef>
                        <a:spcAft>
                          <a:spcPts val="0"/>
                        </a:spcAft>
                        <a:buNone/>
                      </a:pPr>
                      <a:endParaRPr sz="1200" u="none" strike="noStrike" cap="none"/>
                    </a:p>
                    <a:p>
                      <a:pPr marL="0" marR="0" lvl="0" indent="0" algn="l" rtl="0">
                        <a:lnSpc>
                          <a:spcPct val="100000"/>
                        </a:lnSpc>
                        <a:spcBef>
                          <a:spcPts val="0"/>
                        </a:spcBef>
                        <a:spcAft>
                          <a:spcPts val="0"/>
                        </a:spcAft>
                        <a:buNone/>
                      </a:pPr>
                      <a:r>
                        <a:rPr lang="en-US" sz="1200" u="none" strike="noStrike" cap="none"/>
                        <a:t>Social Buzz</a:t>
                      </a:r>
                      <a:endParaRPr/>
                    </a:p>
                    <a:p>
                      <a:pPr marL="0" marR="0" lvl="0" indent="0" algn="l" rtl="0">
                        <a:lnSpc>
                          <a:spcPct val="100000"/>
                        </a:lnSpc>
                        <a:spcBef>
                          <a:spcPts val="0"/>
                        </a:spcBef>
                        <a:spcAft>
                          <a:spcPts val="0"/>
                        </a:spcAft>
                        <a:buNone/>
                      </a:pPr>
                      <a:endParaRPr sz="1200" u="none" strike="noStrike" cap="none"/>
                    </a:p>
                  </a:txBody>
                  <a:tcPr marL="91450" marR="91450" marT="45725" marB="45725"/>
                </a:tc>
                <a:extLst>
                  <a:ext uri="{0D108BD9-81ED-4DB2-BD59-A6C34878D82A}">
                    <a16:rowId xmlns:a16="http://schemas.microsoft.com/office/drawing/2014/main" val="10001"/>
                  </a:ext>
                </a:extLst>
              </a:tr>
              <a:tr h="355525">
                <a:tc>
                  <a:txBody>
                    <a:bodyPr/>
                    <a:lstStyle/>
                    <a:p>
                      <a:pPr marL="0" marR="0" lvl="0" indent="0" algn="l" rtl="0">
                        <a:lnSpc>
                          <a:spcPct val="100000"/>
                        </a:lnSpc>
                        <a:spcBef>
                          <a:spcPts val="0"/>
                        </a:spcBef>
                        <a:spcAft>
                          <a:spcPts val="0"/>
                        </a:spcAft>
                        <a:buNone/>
                      </a:pPr>
                      <a:r>
                        <a:rPr lang="en-US" sz="1200" u="none" strike="noStrike" cap="none"/>
                        <a:t>One click sharing</a:t>
                      </a:r>
                      <a:endParaRPr sz="1200" u="none" strike="noStrike" cap="none"/>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355525">
                <a:tc>
                  <a:txBody>
                    <a:bodyPr/>
                    <a:lstStyle/>
                    <a:p>
                      <a:pPr marL="0" marR="0" lvl="0" indent="0" algn="l" rtl="0">
                        <a:lnSpc>
                          <a:spcPct val="100000"/>
                        </a:lnSpc>
                        <a:spcBef>
                          <a:spcPts val="0"/>
                        </a:spcBef>
                        <a:spcAft>
                          <a:spcPts val="0"/>
                        </a:spcAft>
                        <a:buNone/>
                      </a:pPr>
                      <a:r>
                        <a:rPr lang="en-US" sz="1200" u="none" strike="noStrike" cap="none"/>
                        <a:t>Social/Contact list Integration</a:t>
                      </a:r>
                      <a:endParaRPr sz="1200" u="none" strike="noStrike" cap="none"/>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r h="355525">
                <a:tc>
                  <a:txBody>
                    <a:bodyPr/>
                    <a:lstStyle/>
                    <a:p>
                      <a:pPr marL="0" marR="0" lvl="0" indent="0" algn="l" rtl="0">
                        <a:lnSpc>
                          <a:spcPct val="100000"/>
                        </a:lnSpc>
                        <a:spcBef>
                          <a:spcPts val="0"/>
                        </a:spcBef>
                        <a:spcAft>
                          <a:spcPts val="0"/>
                        </a:spcAft>
                        <a:buNone/>
                      </a:pPr>
                      <a:r>
                        <a:rPr lang="en-US" sz="1200" u="none" strike="noStrike" cap="none"/>
                        <a:t>Incentivized sharing</a:t>
                      </a:r>
                      <a:endParaRPr sz="1200" u="none" strike="noStrike" cap="none"/>
                    </a:p>
                  </a:txBody>
                  <a:tcPr marL="91450" marR="91450" marT="45725" marB="45725"/>
                </a:tc>
                <a:tc vMerge="1">
                  <a:txBody>
                    <a:bodyPr/>
                    <a:lstStyle/>
                    <a:p>
                      <a:endParaRPr lang="en-US"/>
                    </a:p>
                  </a:txBody>
                  <a:tcPr/>
                </a:tc>
                <a:extLst>
                  <a:ext uri="{0D108BD9-81ED-4DB2-BD59-A6C34878D82A}">
                    <a16:rowId xmlns:a16="http://schemas.microsoft.com/office/drawing/2014/main" val="10004"/>
                  </a:ext>
                </a:extLst>
              </a:tr>
              <a:tr h="355525">
                <a:tc>
                  <a:txBody>
                    <a:bodyPr/>
                    <a:lstStyle/>
                    <a:p>
                      <a:pPr marL="0" marR="0" lvl="0" indent="0" algn="l" rtl="0">
                        <a:lnSpc>
                          <a:spcPct val="100000"/>
                        </a:lnSpc>
                        <a:spcBef>
                          <a:spcPts val="0"/>
                        </a:spcBef>
                        <a:spcAft>
                          <a:spcPts val="0"/>
                        </a:spcAft>
                        <a:buNone/>
                      </a:pPr>
                      <a:r>
                        <a:rPr lang="en-US" sz="1200" u="none" strike="noStrike" cap="none"/>
                        <a:t>AI based prediction</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2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26"/>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Revenue Strategy</a:t>
            </a:r>
            <a:endParaRPr sz="3000"/>
          </a:p>
        </p:txBody>
      </p:sp>
      <p:sp>
        <p:nvSpPr>
          <p:cNvPr id="863" name="Google Shape;863;p26"/>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graphicFrame>
        <p:nvGraphicFramePr>
          <p:cNvPr id="864" name="Google Shape;864;p26"/>
          <p:cNvGraphicFramePr/>
          <p:nvPr/>
        </p:nvGraphicFramePr>
        <p:xfrm>
          <a:off x="1524000" y="1091047"/>
          <a:ext cx="3000000" cy="3000000"/>
        </p:xfrm>
        <a:graphic>
          <a:graphicData uri="http://schemas.openxmlformats.org/drawingml/2006/table">
            <a:tbl>
              <a:tblPr firstRow="1" bandRow="1">
                <a:noFill/>
                <a:tableStyleId>{ED245E00-1271-40C0-B288-04D8B2AC1CE6}</a:tableStyleId>
              </a:tblPr>
              <a:tblGrid>
                <a:gridCol w="2060875">
                  <a:extLst>
                    <a:ext uri="{9D8B030D-6E8A-4147-A177-3AD203B41FA5}">
                      <a16:colId xmlns:a16="http://schemas.microsoft.com/office/drawing/2014/main" val="20000"/>
                    </a:ext>
                  </a:extLst>
                </a:gridCol>
                <a:gridCol w="4035125">
                  <a:extLst>
                    <a:ext uri="{9D8B030D-6E8A-4147-A177-3AD203B41FA5}">
                      <a16:colId xmlns:a16="http://schemas.microsoft.com/office/drawing/2014/main" val="20001"/>
                    </a:ext>
                  </a:extLst>
                </a:gridCol>
              </a:tblGrid>
              <a:tr h="296950">
                <a:tc>
                  <a:txBody>
                    <a:bodyPr/>
                    <a:lstStyle/>
                    <a:p>
                      <a:pPr marL="0" marR="0" lvl="0" indent="0" algn="l" rtl="0">
                        <a:lnSpc>
                          <a:spcPct val="100000"/>
                        </a:lnSpc>
                        <a:spcBef>
                          <a:spcPts val="0"/>
                        </a:spcBef>
                        <a:spcAft>
                          <a:spcPts val="0"/>
                        </a:spcAft>
                        <a:buNone/>
                      </a:pPr>
                      <a:r>
                        <a:rPr lang="en-US" sz="1400" u="none" strike="noStrike" cap="none"/>
                        <a:t>Growth Drivers</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347300">
                <a:tc>
                  <a:txBody>
                    <a:bodyPr/>
                    <a:lstStyle/>
                    <a:p>
                      <a:pPr marL="0" marR="0" lvl="0" indent="0" algn="l" rtl="0">
                        <a:lnSpc>
                          <a:spcPct val="100000"/>
                        </a:lnSpc>
                        <a:spcBef>
                          <a:spcPts val="0"/>
                        </a:spcBef>
                        <a:spcAft>
                          <a:spcPts val="0"/>
                        </a:spcAft>
                        <a:buNone/>
                      </a:pPr>
                      <a:r>
                        <a:rPr lang="en-US" sz="1400" u="none" strike="noStrike" cap="none"/>
                        <a:t>Sales &amp; Promotions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1"/>
                  </a:ext>
                </a:extLst>
              </a:tr>
              <a:tr h="347300">
                <a:tc>
                  <a:txBody>
                    <a:bodyPr/>
                    <a:lstStyle/>
                    <a:p>
                      <a:pPr marL="0" marR="0" lvl="0" indent="0" algn="l" rtl="0">
                        <a:lnSpc>
                          <a:spcPct val="100000"/>
                        </a:lnSpc>
                        <a:spcBef>
                          <a:spcPts val="0"/>
                        </a:spcBef>
                        <a:spcAft>
                          <a:spcPts val="0"/>
                        </a:spcAft>
                        <a:buNone/>
                      </a:pPr>
                      <a:r>
                        <a:rPr lang="en-US" sz="1400" u="none" strike="noStrike" cap="none"/>
                        <a:t>Personalization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Support for local language</a:t>
                      </a:r>
                      <a:endParaRPr/>
                    </a:p>
                    <a:p>
                      <a:pPr marL="0" marR="0" lvl="0" indent="0" algn="l" rtl="0">
                        <a:lnSpc>
                          <a:spcPct val="100000"/>
                        </a:lnSpc>
                        <a:spcBef>
                          <a:spcPts val="0"/>
                        </a:spcBef>
                        <a:spcAft>
                          <a:spcPts val="0"/>
                        </a:spcAft>
                        <a:buNone/>
                      </a:pPr>
                      <a:r>
                        <a:rPr lang="en-US" sz="1400" u="none" strike="noStrike" cap="none"/>
                        <a:t>Customization of food. </a:t>
                      </a:r>
                      <a:endParaRPr/>
                    </a:p>
                  </a:txBody>
                  <a:tcPr marL="91450" marR="91450" marT="45725" marB="45725"/>
                </a:tc>
                <a:extLst>
                  <a:ext uri="{0D108BD9-81ED-4DB2-BD59-A6C34878D82A}">
                    <a16:rowId xmlns:a16="http://schemas.microsoft.com/office/drawing/2014/main" val="10002"/>
                  </a:ext>
                </a:extLst>
              </a:tr>
              <a:tr h="347300">
                <a:tc>
                  <a:txBody>
                    <a:bodyPr/>
                    <a:lstStyle/>
                    <a:p>
                      <a:pPr marL="0" marR="0" lvl="0" indent="0" algn="l" rtl="0">
                        <a:lnSpc>
                          <a:spcPct val="100000"/>
                        </a:lnSpc>
                        <a:spcBef>
                          <a:spcPts val="0"/>
                        </a:spcBef>
                        <a:spcAft>
                          <a:spcPts val="0"/>
                        </a:spcAft>
                        <a:buNone/>
                      </a:pPr>
                      <a:r>
                        <a:rPr lang="en-US" sz="1400" u="none" strike="noStrike" cap="none"/>
                        <a:t>Frequent updates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More cuisines ,  More geography</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27"/>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00"/>
                </a:solidFill>
                <a:latin typeface="Proxima Nova"/>
                <a:ea typeface="Proxima Nova"/>
                <a:cs typeface="Proxima Nova"/>
                <a:sym typeface="Proxima Nova"/>
              </a:rPr>
              <a:t>Part 3</a:t>
            </a:r>
            <a:endParaRPr sz="3000" b="0" i="0" u="none" strike="noStrike" cap="none">
              <a:solidFill>
                <a:srgbClr val="FFFF00"/>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FFFF"/>
                </a:solidFill>
                <a:latin typeface="Proxima Nova"/>
                <a:ea typeface="Proxima Nova"/>
                <a:cs typeface="Proxima Nova"/>
                <a:sym typeface="Proxima Nova"/>
              </a:rPr>
              <a:t>Product Roadmap</a:t>
            </a:r>
            <a:endParaRPr sz="32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28"/>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Submission Template</a:t>
            </a:r>
            <a:endParaRPr sz="3000"/>
          </a:p>
        </p:txBody>
      </p:sp>
      <p:sp>
        <p:nvSpPr>
          <p:cNvPr id="875" name="Google Shape;875;p2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Proxima Nova"/>
                <a:ea typeface="Proxima Nova"/>
                <a:cs typeface="Proxima Nova"/>
                <a:sym typeface="Proxima Nova"/>
              </a:rPr>
              <a:t>Note: </a:t>
            </a:r>
            <a:endParaRPr sz="1500" b="1"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a:p>
            <a:pPr marL="457200" marR="0" lvl="0" indent="-323850" algn="l" rtl="0">
              <a:lnSpc>
                <a:spcPct val="100000"/>
              </a:lnSpc>
              <a:spcBef>
                <a:spcPts val="0"/>
              </a:spcBef>
              <a:spcAft>
                <a:spcPts val="0"/>
              </a:spcAft>
              <a:buClr>
                <a:srgbClr val="000000"/>
              </a:buClr>
              <a:buSzPts val="1500"/>
              <a:buFont typeface="Proxima Nova"/>
              <a:buAutoNum type="arabicPeriod"/>
            </a:pPr>
            <a:r>
              <a:rPr lang="en-US" sz="1500" b="0" i="0" u="none" strike="noStrike" cap="none">
                <a:solidFill>
                  <a:srgbClr val="000000"/>
                </a:solidFill>
                <a:latin typeface="Proxima Nova"/>
                <a:ea typeface="Proxima Nova"/>
                <a:cs typeface="Proxima Nova"/>
                <a:sym typeface="Proxima Nova"/>
              </a:rPr>
              <a:t>Use the template provided on the platform to create a product roadmap</a:t>
            </a:r>
            <a:endParaRPr sz="1500" b="0" i="0" u="none" strike="noStrike" cap="none">
              <a:solidFill>
                <a:srgbClr val="000000"/>
              </a:solidFill>
              <a:latin typeface="Proxima Nova"/>
              <a:ea typeface="Proxima Nova"/>
              <a:cs typeface="Proxima Nova"/>
              <a:sym typeface="Proxima Nova"/>
            </a:endParaRPr>
          </a:p>
          <a:p>
            <a:pPr marL="457200" marR="0" lvl="0" indent="-323850" algn="l" rtl="0">
              <a:lnSpc>
                <a:spcPct val="100000"/>
              </a:lnSpc>
              <a:spcBef>
                <a:spcPts val="0"/>
              </a:spcBef>
              <a:spcAft>
                <a:spcPts val="0"/>
              </a:spcAft>
              <a:buClr>
                <a:srgbClr val="000000"/>
              </a:buClr>
              <a:buSzPts val="1500"/>
              <a:buFont typeface="Proxima Nova"/>
              <a:buAutoNum type="arabicPeriod"/>
            </a:pPr>
            <a:r>
              <a:rPr lang="en-US" sz="1500" b="0" i="0" u="none" strike="noStrike" cap="none">
                <a:solidFill>
                  <a:schemeClr val="dk1"/>
                </a:solidFill>
                <a:latin typeface="Proxima Nova"/>
                <a:ea typeface="Proxima Nova"/>
                <a:cs typeface="Proxima Nova"/>
                <a:sym typeface="Proxima Nova"/>
              </a:rPr>
              <a:t>You are free to edit / add columns as needed to the template provided </a:t>
            </a:r>
            <a:endParaRPr sz="15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29"/>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00"/>
                </a:solidFill>
                <a:latin typeface="Proxima Nova"/>
                <a:ea typeface="Proxima Nova"/>
                <a:cs typeface="Proxima Nova"/>
                <a:sym typeface="Proxima Nova"/>
              </a:rPr>
              <a:t>Part 4</a:t>
            </a:r>
            <a:endParaRPr sz="3000" b="0" i="0" u="none" strike="noStrike" cap="none">
              <a:solidFill>
                <a:srgbClr val="FFFF00"/>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FFFF"/>
                </a:solidFill>
                <a:latin typeface="Proxima Nova"/>
                <a:ea typeface="Proxima Nova"/>
                <a:cs typeface="Proxima Nova"/>
                <a:sym typeface="Proxima Nova"/>
              </a:rPr>
              <a:t>Product Backlog and Sprint Backlog</a:t>
            </a:r>
            <a:endParaRPr sz="32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00"/>
                </a:solidFill>
                <a:latin typeface="Proxima Nova"/>
                <a:ea typeface="Proxima Nova"/>
                <a:cs typeface="Proxima Nova"/>
                <a:sym typeface="Proxima Nova"/>
              </a:rPr>
              <a:t>Part 1 </a:t>
            </a:r>
            <a:endParaRPr sz="4000" b="0" i="0" u="none" strike="noStrike" cap="none">
              <a:solidFill>
                <a:srgbClr val="FFFF00"/>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Proxima Nova"/>
                <a:ea typeface="Proxima Nova"/>
                <a:cs typeface="Proxima Nova"/>
                <a:sym typeface="Proxima Nova"/>
              </a:rPr>
              <a:t>Product Analytics</a:t>
            </a:r>
            <a:endParaRPr sz="30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0"/>
          <p:cNvSpPr txBox="1">
            <a:spLocks noGrp="1"/>
          </p:cNvSpPr>
          <p:nvPr>
            <p:ph type="title"/>
          </p:nvPr>
        </p:nvSpPr>
        <p:spPr>
          <a:xfrm>
            <a:off x="242304" y="111966"/>
            <a:ext cx="497393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Submission Template</a:t>
            </a:r>
            <a:endParaRPr/>
          </a:p>
        </p:txBody>
      </p:sp>
      <p:sp>
        <p:nvSpPr>
          <p:cNvPr id="886" name="Google Shape;886;p30"/>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Proxima Nova"/>
                <a:ea typeface="Proxima Nova"/>
                <a:cs typeface="Proxima Nova"/>
                <a:sym typeface="Proxima Nova"/>
              </a:rPr>
              <a:t>Note: </a:t>
            </a:r>
            <a:endParaRPr sz="1500" b="1"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a:p>
            <a:pPr marL="457200" marR="0" lvl="0" indent="-323850" algn="l" rtl="0">
              <a:lnSpc>
                <a:spcPct val="100000"/>
              </a:lnSpc>
              <a:spcBef>
                <a:spcPts val="0"/>
              </a:spcBef>
              <a:spcAft>
                <a:spcPts val="0"/>
              </a:spcAft>
              <a:buClr>
                <a:srgbClr val="000000"/>
              </a:buClr>
              <a:buSzPts val="1500"/>
              <a:buFont typeface="Proxima Nova"/>
              <a:buAutoNum type="arabicPeriod"/>
            </a:pPr>
            <a:r>
              <a:rPr lang="en-US" sz="1500" b="0" i="0" u="none" strike="noStrike" cap="none">
                <a:solidFill>
                  <a:srgbClr val="000000"/>
                </a:solidFill>
                <a:latin typeface="Proxima Nova"/>
                <a:ea typeface="Proxima Nova"/>
                <a:cs typeface="Proxima Nova"/>
                <a:sym typeface="Proxima Nova"/>
              </a:rPr>
              <a:t>Use the template provided on the platform to create a product backlog and sprint backlog document.</a:t>
            </a:r>
            <a:endParaRPr sz="1500" b="0" i="0" u="none" strike="noStrike" cap="none">
              <a:solidFill>
                <a:srgbClr val="000000"/>
              </a:solidFill>
              <a:latin typeface="Proxima Nova"/>
              <a:ea typeface="Proxima Nova"/>
              <a:cs typeface="Proxima Nova"/>
              <a:sym typeface="Proxima Nova"/>
            </a:endParaRPr>
          </a:p>
          <a:p>
            <a:pPr marL="457200" marR="0" lvl="0" indent="-323850" algn="l" rtl="0">
              <a:lnSpc>
                <a:spcPct val="100000"/>
              </a:lnSpc>
              <a:spcBef>
                <a:spcPts val="0"/>
              </a:spcBef>
              <a:spcAft>
                <a:spcPts val="0"/>
              </a:spcAft>
              <a:buClr>
                <a:srgbClr val="000000"/>
              </a:buClr>
              <a:buSzPts val="1500"/>
              <a:buFont typeface="Proxima Nova"/>
              <a:buAutoNum type="arabicPeriod"/>
            </a:pPr>
            <a:r>
              <a:rPr lang="en-US" sz="1500" b="0" i="0" u="none" strike="noStrike" cap="none">
                <a:solidFill>
                  <a:srgbClr val="000000"/>
                </a:solidFill>
                <a:latin typeface="Proxima Nova"/>
                <a:ea typeface="Proxima Nova"/>
                <a:cs typeface="Proxima Nova"/>
                <a:sym typeface="Proxima Nova"/>
              </a:rPr>
              <a:t>You are free to edit / add columns as needed to the template provided </a:t>
            </a: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1"/>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00"/>
                </a:solidFill>
                <a:latin typeface="Proxima Nova"/>
                <a:ea typeface="Proxima Nova"/>
                <a:cs typeface="Proxima Nova"/>
                <a:sym typeface="Proxima Nova"/>
              </a:rPr>
              <a:t>Part 5</a:t>
            </a:r>
            <a:endParaRPr sz="3000" b="0" i="0" u="none" strike="noStrike" cap="none">
              <a:solidFill>
                <a:srgbClr val="FFFF00"/>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FFFF"/>
                </a:solidFill>
                <a:latin typeface="Proxima Nova"/>
                <a:ea typeface="Proxima Nova"/>
                <a:cs typeface="Proxima Nova"/>
                <a:sym typeface="Proxima Nova"/>
              </a:rPr>
              <a:t>Product Requirements Document</a:t>
            </a:r>
            <a:endParaRPr sz="32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2"/>
          <p:cNvSpPr txBox="1">
            <a:spLocks noGrp="1"/>
          </p:cNvSpPr>
          <p:nvPr>
            <p:ph type="title"/>
          </p:nvPr>
        </p:nvSpPr>
        <p:spPr>
          <a:xfrm>
            <a:off x="242304" y="111966"/>
            <a:ext cx="471416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Submission Template</a:t>
            </a:r>
            <a:endParaRPr sz="3000"/>
          </a:p>
        </p:txBody>
      </p:sp>
      <p:sp>
        <p:nvSpPr>
          <p:cNvPr id="897" name="Google Shape;897;p3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Proxima Nova"/>
                <a:ea typeface="Proxima Nova"/>
                <a:cs typeface="Proxima Nova"/>
                <a:sym typeface="Proxima Nova"/>
              </a:rPr>
              <a:t>Note: </a:t>
            </a:r>
            <a:endParaRPr sz="1500" b="1"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a:p>
            <a:pPr marL="457200" marR="0" lvl="0" indent="-323850" algn="l" rtl="0">
              <a:lnSpc>
                <a:spcPct val="100000"/>
              </a:lnSpc>
              <a:spcBef>
                <a:spcPts val="0"/>
              </a:spcBef>
              <a:spcAft>
                <a:spcPts val="0"/>
              </a:spcAft>
              <a:buClr>
                <a:srgbClr val="000000"/>
              </a:buClr>
              <a:buSzPts val="1500"/>
              <a:buFont typeface="Proxima Nova"/>
              <a:buAutoNum type="arabicPeriod"/>
            </a:pPr>
            <a:r>
              <a:rPr lang="en-US" sz="1500" b="0" i="0" u="none" strike="noStrike" cap="none">
                <a:solidFill>
                  <a:srgbClr val="000000"/>
                </a:solidFill>
                <a:latin typeface="Proxima Nova"/>
                <a:ea typeface="Proxima Nova"/>
                <a:cs typeface="Proxima Nova"/>
                <a:sym typeface="Proxima Nova"/>
              </a:rPr>
              <a:t>Use the template provided on the platform to create a well-structured, exhaustive and comprehensive PRD.</a:t>
            </a:r>
            <a:endParaRPr sz="1500" b="0" i="0" u="none" strike="noStrike" cap="none">
              <a:solidFill>
                <a:srgbClr val="000000"/>
              </a:solidFill>
              <a:latin typeface="Proxima Nova"/>
              <a:ea typeface="Proxima Nova"/>
              <a:cs typeface="Proxima Nova"/>
              <a:sym typeface="Proxima Nova"/>
            </a:endParaRPr>
          </a:p>
          <a:p>
            <a:pPr marL="457200" marR="0" lvl="0" indent="-323850" algn="l" rtl="0">
              <a:lnSpc>
                <a:spcPct val="100000"/>
              </a:lnSpc>
              <a:spcBef>
                <a:spcPts val="0"/>
              </a:spcBef>
              <a:spcAft>
                <a:spcPts val="0"/>
              </a:spcAft>
              <a:buClr>
                <a:srgbClr val="000000"/>
              </a:buClr>
              <a:buSzPts val="1500"/>
              <a:buFont typeface="Proxima Nova"/>
              <a:buAutoNum type="arabicPeriod"/>
            </a:pPr>
            <a:r>
              <a:rPr lang="en-US" sz="1500" b="0" i="0" u="none" strike="noStrike" cap="none">
                <a:solidFill>
                  <a:schemeClr val="dk1"/>
                </a:solidFill>
                <a:latin typeface="Proxima Nova"/>
                <a:ea typeface="Proxima Nova"/>
                <a:cs typeface="Proxima Nova"/>
                <a:sym typeface="Proxima Nova"/>
              </a:rPr>
              <a:t>You are free to edit / add columns as needed to the template provided </a:t>
            </a: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3"/>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00"/>
                </a:solidFill>
                <a:latin typeface="Proxima Nova"/>
                <a:ea typeface="Proxima Nova"/>
                <a:cs typeface="Proxima Nova"/>
                <a:sym typeface="Proxima Nova"/>
              </a:rPr>
              <a:t>Part 6</a:t>
            </a:r>
            <a:endParaRPr sz="3000" b="0" i="0" u="none" strike="noStrike" cap="none">
              <a:solidFill>
                <a:srgbClr val="FFFF00"/>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FFFF"/>
                </a:solidFill>
                <a:latin typeface="Proxima Nova"/>
                <a:ea typeface="Proxima Nova"/>
                <a:cs typeface="Proxima Nova"/>
                <a:sym typeface="Proxima Nova"/>
              </a:rPr>
              <a:t>GTM Strategy</a:t>
            </a:r>
            <a:endParaRPr sz="32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4"/>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Achieving Product-Market Fit</a:t>
            </a:r>
            <a:endParaRPr sz="3000"/>
          </a:p>
        </p:txBody>
      </p:sp>
      <p:sp>
        <p:nvSpPr>
          <p:cNvPr id="908" name="Google Shape;908;p34"/>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09" name="Google Shape;909;p34"/>
          <p:cNvSpPr txBox="1"/>
          <p:nvPr/>
        </p:nvSpPr>
        <p:spPr>
          <a:xfrm>
            <a:off x="401825" y="694050"/>
            <a:ext cx="8167500" cy="425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The key indicators of achieving product-market fit are as follows:</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Customers garnering desired value from product.</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Word of mouth about product is spreading.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Customer retention is increasing.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Press coverage of your product increases</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Collaboration requests start coming in.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Relevant KPIs and their trends can be utilized as effective signs to identify achieving the product-market fit. Some of the trends have been mentioned below</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Customers garnering desired value from product.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i="1">
                <a:latin typeface="Proxima Nova"/>
                <a:ea typeface="Proxima Nova"/>
                <a:cs typeface="Proxima Nova"/>
                <a:sym typeface="Proxima Nova"/>
              </a:rPr>
              <a:t>Upward trending activation metrics such as Monthly Active Users, Average Session Durations</a:t>
            </a:r>
            <a:endParaRPr sz="1500" i="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Word of mouth about product is spreading.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i="1">
                <a:latin typeface="Proxima Nova"/>
                <a:ea typeface="Proxima Nova"/>
                <a:cs typeface="Proxima Nova"/>
                <a:sym typeface="Proxima Nova"/>
              </a:rPr>
              <a:t>Upward trending referral metrics such as Virality Score &amp; CSAT score.</a:t>
            </a:r>
            <a:endParaRPr sz="1500" i="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Customer retention is increasing.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i="1">
                <a:latin typeface="Proxima Nova"/>
                <a:ea typeface="Proxima Nova"/>
                <a:cs typeface="Proxima Nova"/>
                <a:sym typeface="Proxima Nova"/>
              </a:rPr>
              <a:t>Downward trending Churn Rates, Upward trending Monthly Active Users</a:t>
            </a:r>
            <a:endParaRPr sz="1500" i="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gac5e9c412b_0_4"/>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Achieving Product-Market Fit</a:t>
            </a:r>
            <a:endParaRPr sz="3000"/>
          </a:p>
        </p:txBody>
      </p:sp>
      <p:sp>
        <p:nvSpPr>
          <p:cNvPr id="915" name="Google Shape;915;gac5e9c412b_0_4"/>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16" name="Google Shape;916;gac5e9c412b_0_4"/>
          <p:cNvSpPr txBox="1"/>
          <p:nvPr/>
        </p:nvSpPr>
        <p:spPr>
          <a:xfrm>
            <a:off x="401825" y="694050"/>
            <a:ext cx="8167500" cy="425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Press coverage of your product increases</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i="1">
                <a:latin typeface="Proxima Nova"/>
                <a:ea typeface="Proxima Nova"/>
                <a:cs typeface="Proxima Nova"/>
                <a:sym typeface="Proxima Nova"/>
              </a:rPr>
              <a:t>Upward trending acquisition metrics owing to increasing press coverage </a:t>
            </a:r>
            <a:endParaRPr sz="1500" i="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In addition, overarching positive feedback acquired via various channels such as user interviews, review forums, feedback from direct sales channels, feedback via customer support channels – will help confirm whether the product has attained the correct product-market fit.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5"/>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Product Positioning</a:t>
            </a:r>
            <a:endParaRPr sz="3000"/>
          </a:p>
        </p:txBody>
      </p:sp>
      <p:sp>
        <p:nvSpPr>
          <p:cNvPr id="922" name="Google Shape;922;p35"/>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23" name="Google Shape;923;p35"/>
          <p:cNvSpPr txBox="1"/>
          <p:nvPr/>
        </p:nvSpPr>
        <p:spPr>
          <a:xfrm>
            <a:off x="242300" y="966725"/>
            <a:ext cx="84582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“Always home-made. Always fresh. Always healthy. Your meal at your time of choosing.”</a:t>
            </a:r>
            <a:r>
              <a:rPr lang="en-US" sz="1500">
                <a:latin typeface="Proxima Nova"/>
                <a:ea typeface="Proxima Nova"/>
                <a:cs typeface="Proxima Nova"/>
                <a:sym typeface="Proxima Nova"/>
              </a:rPr>
              <a:t> – this is the tagline that the product adheres to and simultaneously conveys its core value proposition to users while also positioning the product apart from its competitors. </a:t>
            </a: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 The food aggregator space is already congested, highly competitive and flooded with options.                                    The product positioning through the tagline above is meant to attract and cater to an audience that </a:t>
            </a: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is overwhelmed by the options offered by traditional food aggregators</a:t>
            </a: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desires healthy home-made food to restaurant-made food</a:t>
            </a: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desires routine and certainty regarding the time of meal delivery</a:t>
            </a: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prefers to plan meals on a long-term basis rather than on whims</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This type of audience exists in a considerable number in Urban cities. The strategic product positioning would help garner necessary traction without competing directly in a crowded market. </a:t>
            </a: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457200" marR="0" lvl="0" indent="0" algn="l" rtl="0">
              <a:lnSpc>
                <a:spcPct val="100000"/>
              </a:lnSpc>
              <a:spcBef>
                <a:spcPts val="0"/>
              </a:spcBef>
              <a:spcAft>
                <a:spcPts val="0"/>
              </a:spcAft>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6"/>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Pricing Strategy</a:t>
            </a:r>
            <a:endParaRPr sz="3000"/>
          </a:p>
        </p:txBody>
      </p:sp>
      <p:sp>
        <p:nvSpPr>
          <p:cNvPr id="929" name="Google Shape;929;p36"/>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30" name="Google Shape;930;p36"/>
          <p:cNvSpPr txBox="1"/>
          <p:nvPr/>
        </p:nvSpPr>
        <p:spPr>
          <a:xfrm>
            <a:off x="532950" y="966725"/>
            <a:ext cx="8167500" cy="36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The pricing strategy is a subscription-based model which is structured as follows</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Trial Plan – 1 meal</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3-Meal Plan – 7 Day validity</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5- Meal Plan – 10 Day validity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The subscription-based model has been chosen strategically to differentiate the product from pricing models of on-demand food apps such as Swiggy and Zomato and create a separate niche within which the product can operate with secure revenues and margins.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The Trial Plan offers curious users an opportunity to sample various offerings and arrive at an informed decision prior to enrolling into a long-term subscription plan.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The subscription-model offers multiple advantages, few of which are listed below</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Assured revenue pipeline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Predictable order pipeline</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Opportunity to nominalise costs associated with logistics and supply chain</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o	Opportunity for optimising operations and convey greater value to end customer.</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gac5e9c412b_0_17"/>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Pricing Strategy</a:t>
            </a:r>
            <a:endParaRPr sz="3000"/>
          </a:p>
        </p:txBody>
      </p:sp>
      <p:sp>
        <p:nvSpPr>
          <p:cNvPr id="936" name="Google Shape;936;gac5e9c412b_0_17"/>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37" name="Google Shape;937;gac5e9c412b_0_17"/>
          <p:cNvSpPr txBox="1"/>
          <p:nvPr/>
        </p:nvSpPr>
        <p:spPr>
          <a:xfrm>
            <a:off x="532950" y="966725"/>
            <a:ext cx="8167500" cy="36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With an evolving user base the existing subscription-model can evolve into a tiered pricing model based on customer preferences and the type of cohorts that would emerge from the user base.</a:t>
            </a:r>
            <a:endParaRPr sz="1500">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37"/>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Sales &amp; Marketing Strategy</a:t>
            </a:r>
            <a:endParaRPr sz="3000"/>
          </a:p>
        </p:txBody>
      </p:sp>
      <p:sp>
        <p:nvSpPr>
          <p:cNvPr id="943" name="Google Shape;943;p37"/>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44" name="Google Shape;944;p37"/>
          <p:cNvSpPr txBox="1"/>
          <p:nvPr/>
        </p:nvSpPr>
        <p:spPr>
          <a:xfrm>
            <a:off x="532950" y="966725"/>
            <a:ext cx="8167500" cy="384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b="1">
                <a:latin typeface="Proxima Nova"/>
                <a:ea typeface="Proxima Nova"/>
                <a:cs typeface="Proxima Nova"/>
                <a:sym typeface="Proxima Nova"/>
              </a:rPr>
              <a:t>Marketing Channels</a:t>
            </a: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Paid advertising on Social-Media</a:t>
            </a:r>
            <a:r>
              <a:rPr lang="en-US" sz="1500">
                <a:latin typeface="Proxima Nova"/>
                <a:ea typeface="Proxima Nova"/>
                <a:cs typeface="Proxima Nova"/>
                <a:sym typeface="Proxima Nova"/>
              </a:rPr>
              <a:t>: Paid advertisements on popular social media channels such as Facebook, Twitter &amp; Instagram would provide a lot of publicity to the product, the brand and its value proposition and pave way for initial traction.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Social Media-Based Content Marketing</a:t>
            </a:r>
            <a:r>
              <a:rPr lang="en-US" sz="1500">
                <a:latin typeface="Proxima Nova"/>
                <a:ea typeface="Proxima Nova"/>
                <a:cs typeface="Proxima Nova"/>
                <a:sym typeface="Proxima Nova"/>
              </a:rPr>
              <a:t>: Establish the company’s social media channels on LinkedIn, Facebook, Twitter and Instagram. Utilise these channels to spread the word about the product and its offerings. In addition, utilise these channels to for content marketing to keep users engaged as well as to provide updates on festive offers, deals and discounts.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Referral Channels:</a:t>
            </a:r>
            <a:r>
              <a:rPr lang="en-US" sz="1500">
                <a:latin typeface="Proxima Nova"/>
                <a:ea typeface="Proxima Nova"/>
                <a:cs typeface="Proxima Nova"/>
                <a:sym typeface="Proxima Nova"/>
              </a:rPr>
              <a:t>  In earlier times, the best restaurants and food services had garnered a reputation for themselves mainly through word-of-mouth referrals. A similar pathway has now been created via web and mobile applications that encourages users to refer the product to other prospective users. User testimonials and reviews can also be channelled effectively to market for the product’s reliability and dependability. Referral programs are also supremely effective owing to their low CAC and high reliability.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1">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
          <p:cNvSpPr txBox="1">
            <a:spLocks noGrp="1"/>
          </p:cNvSpPr>
          <p:nvPr>
            <p:ph type="title"/>
          </p:nvPr>
        </p:nvSpPr>
        <p:spPr>
          <a:xfrm>
            <a:off x="279497" y="111975"/>
            <a:ext cx="6289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Recap - AARRR Framework</a:t>
            </a:r>
            <a:endParaRPr sz="3000"/>
          </a:p>
        </p:txBody>
      </p:sp>
      <p:sp>
        <p:nvSpPr>
          <p:cNvPr id="641" name="Google Shape;641;p4"/>
          <p:cNvSpPr txBox="1"/>
          <p:nvPr/>
        </p:nvSpPr>
        <p:spPr>
          <a:xfrm>
            <a:off x="7007833" y="12656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Clr>
                <a:srgbClr val="000000"/>
              </a:buClr>
              <a:buSzPts val="2400"/>
              <a:buFont typeface="Arial"/>
              <a:buNone/>
            </a:pPr>
            <a:r>
              <a:rPr lang="en-US" sz="2400" b="1" i="0" u="none" strike="noStrike" cap="none">
                <a:solidFill>
                  <a:schemeClr val="dk1"/>
                </a:solidFill>
                <a:latin typeface="Proxima Nova"/>
                <a:ea typeface="Proxima Nova"/>
                <a:cs typeface="Proxima Nova"/>
                <a:sym typeface="Proxima Nova"/>
              </a:rPr>
              <a:t>Referral </a:t>
            </a:r>
            <a:endParaRPr sz="2400" b="1" i="0" u="none" strike="noStrike" cap="none">
              <a:solidFill>
                <a:schemeClr val="dk1"/>
              </a:solidFill>
              <a:latin typeface="Proxima Nova"/>
              <a:ea typeface="Proxima Nova"/>
              <a:cs typeface="Proxima Nova"/>
              <a:sym typeface="Proxima Nova"/>
            </a:endParaRPr>
          </a:p>
        </p:txBody>
      </p:sp>
      <p:grpSp>
        <p:nvGrpSpPr>
          <p:cNvPr id="642" name="Google Shape;642;p4"/>
          <p:cNvGrpSpPr/>
          <p:nvPr/>
        </p:nvGrpSpPr>
        <p:grpSpPr>
          <a:xfrm rot="10800000">
            <a:off x="7129194" y="2164346"/>
            <a:ext cx="1507275" cy="1824175"/>
            <a:chOff x="1089590" y="2114854"/>
            <a:chExt cx="2009700" cy="2432233"/>
          </a:xfrm>
        </p:grpSpPr>
        <p:sp>
          <p:nvSpPr>
            <p:cNvPr id="643" name="Google Shape;643;p4"/>
            <p:cNvSpPr/>
            <p:nvPr/>
          </p:nvSpPr>
          <p:spPr>
            <a:xfrm>
              <a:off x="1947567" y="2330665"/>
              <a:ext cx="303900" cy="237900"/>
            </a:xfrm>
            <a:prstGeom prst="triangle">
              <a:avLst>
                <a:gd name="adj" fmla="val 50000"/>
              </a:avLst>
            </a:prstGeom>
            <a:solidFill>
              <a:srgbClr val="CE6EC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44" name="Google Shape;644;p4"/>
            <p:cNvSpPr/>
            <p:nvPr/>
          </p:nvSpPr>
          <p:spPr>
            <a:xfrm rot="10800000">
              <a:off x="1089590" y="2537387"/>
              <a:ext cx="2009700" cy="20097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45" name="Google Shape;645;p4"/>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46" name="Google Shape;646;p4"/>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47" name="Google Shape;647;p4"/>
            <p:cNvSpPr/>
            <p:nvPr/>
          </p:nvSpPr>
          <p:spPr>
            <a:xfrm rot="10800000">
              <a:off x="2014685" y="2114854"/>
              <a:ext cx="159000" cy="1590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648" name="Google Shape;648;p4"/>
          <p:cNvSpPr/>
          <p:nvPr/>
        </p:nvSpPr>
        <p:spPr>
          <a:xfrm>
            <a:off x="7078774" y="2078625"/>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49" name="Google Shape;649;p4"/>
          <p:cNvSpPr/>
          <p:nvPr/>
        </p:nvSpPr>
        <p:spPr>
          <a:xfrm rot="5400000">
            <a:off x="7081852" y="2091377"/>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50" name="Google Shape;650;p4"/>
          <p:cNvSpPr/>
          <p:nvPr/>
        </p:nvSpPr>
        <p:spPr>
          <a:xfrm rot="10800000">
            <a:off x="7046686" y="2094842"/>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grpSp>
        <p:nvGrpSpPr>
          <p:cNvPr id="651" name="Google Shape;651;p4"/>
          <p:cNvGrpSpPr/>
          <p:nvPr/>
        </p:nvGrpSpPr>
        <p:grpSpPr>
          <a:xfrm>
            <a:off x="7837522" y="2019776"/>
            <a:ext cx="117951" cy="117951"/>
            <a:chOff x="2308991" y="5309569"/>
            <a:chExt cx="110400" cy="110400"/>
          </a:xfrm>
        </p:grpSpPr>
        <p:sp>
          <p:nvSpPr>
            <p:cNvPr id="652" name="Google Shape;652;p4"/>
            <p:cNvSpPr/>
            <p:nvPr/>
          </p:nvSpPr>
          <p:spPr>
            <a:xfrm rot="10800000" flipH="1">
              <a:off x="2308991" y="5309569"/>
              <a:ext cx="110400" cy="110400"/>
            </a:xfrm>
            <a:prstGeom prst="flowChartConnector">
              <a:avLst/>
            </a:prstGeom>
            <a:solidFill>
              <a:srgbClr val="FFFFFF"/>
            </a:solidFill>
            <a:ln w="19050" cap="flat" cmpd="sng">
              <a:solidFill>
                <a:srgbClr val="CE6EC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53" name="Google Shape;653;p4"/>
            <p:cNvSpPr/>
            <p:nvPr/>
          </p:nvSpPr>
          <p:spPr>
            <a:xfrm rot="10800000" flipH="1">
              <a:off x="2332889" y="5333669"/>
              <a:ext cx="62400" cy="624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grpSp>
        <p:nvGrpSpPr>
          <p:cNvPr id="654" name="Google Shape;654;p4"/>
          <p:cNvGrpSpPr/>
          <p:nvPr/>
        </p:nvGrpSpPr>
        <p:grpSpPr>
          <a:xfrm rot="10800000">
            <a:off x="7130665" y="2161335"/>
            <a:ext cx="1507275" cy="1824175"/>
            <a:chOff x="1089590" y="2114854"/>
            <a:chExt cx="2009700" cy="2432233"/>
          </a:xfrm>
        </p:grpSpPr>
        <p:sp>
          <p:nvSpPr>
            <p:cNvPr id="655" name="Google Shape;655;p4"/>
            <p:cNvSpPr/>
            <p:nvPr/>
          </p:nvSpPr>
          <p:spPr>
            <a:xfrm>
              <a:off x="1947567" y="2330665"/>
              <a:ext cx="303900" cy="237900"/>
            </a:xfrm>
            <a:prstGeom prst="triangle">
              <a:avLst>
                <a:gd name="adj" fmla="val 50000"/>
              </a:avLst>
            </a:prstGeom>
            <a:solidFill>
              <a:srgbClr val="EE283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56" name="Google Shape;656;p4"/>
            <p:cNvSpPr/>
            <p:nvPr/>
          </p:nvSpPr>
          <p:spPr>
            <a:xfrm rot="10800000">
              <a:off x="1089590" y="2537387"/>
              <a:ext cx="2009700" cy="2009700"/>
            </a:xfrm>
            <a:prstGeom prst="flowChartConnector">
              <a:avLst/>
            </a:prstGeom>
            <a:solidFill>
              <a:srgbClr val="EE283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57" name="Google Shape;657;p4"/>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58" name="Google Shape;658;p4"/>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59" name="Google Shape;659;p4"/>
            <p:cNvSpPr/>
            <p:nvPr/>
          </p:nvSpPr>
          <p:spPr>
            <a:xfrm rot="10800000">
              <a:off x="2014685" y="2114854"/>
              <a:ext cx="159000" cy="159000"/>
            </a:xfrm>
            <a:prstGeom prst="flowChartConnector">
              <a:avLst/>
            </a:prstGeom>
            <a:solidFill>
              <a:srgbClr val="EE283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660" name="Google Shape;660;p4"/>
          <p:cNvSpPr/>
          <p:nvPr/>
        </p:nvSpPr>
        <p:spPr>
          <a:xfrm rot="-5400000">
            <a:off x="5382254" y="2149108"/>
            <a:ext cx="818387" cy="825922"/>
          </a:xfrm>
          <a:custGeom>
            <a:avLst/>
            <a:gdLst/>
            <a:ahLst/>
            <a:cxnLst/>
            <a:rect l="l" t="t" r="r" b="b"/>
            <a:pathLst>
              <a:path w="1091182" h="1101230" extrusionOk="0">
                <a:moveTo>
                  <a:pt x="0" y="10048"/>
                </a:moveTo>
                <a:cubicBezTo>
                  <a:pt x="602643" y="10048"/>
                  <a:pt x="1091182" y="498587"/>
                  <a:pt x="1091182" y="1101230"/>
                </a:cubicBezTo>
                <a:lnTo>
                  <a:pt x="1" y="1101230"/>
                </a:lnTo>
                <a:cubicBezTo>
                  <a:pt x="1" y="737503"/>
                  <a:pt x="0" y="373775"/>
                  <a:pt x="0" y="10048"/>
                </a:cubicBezTo>
                <a:close/>
              </a:path>
              <a:path w="1091182" h="1101230" fill="none" extrusionOk="0">
                <a:moveTo>
                  <a:pt x="85411" y="0"/>
                </a:moveTo>
                <a:cubicBezTo>
                  <a:pt x="587571" y="20096"/>
                  <a:pt x="1091182" y="498587"/>
                  <a:pt x="1091182" y="1101230"/>
                </a:cubicBezTo>
              </a:path>
            </a:pathLst>
          </a:custGeom>
          <a:noFill/>
          <a:ln w="63500" cap="rnd" cmpd="sng">
            <a:solidFill>
              <a:srgbClr val="0EC1C1"/>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61" name="Google Shape;661;p4"/>
          <p:cNvSpPr/>
          <p:nvPr/>
        </p:nvSpPr>
        <p:spPr>
          <a:xfrm>
            <a:off x="5397195" y="2151528"/>
            <a:ext cx="1636800" cy="1636800"/>
          </a:xfrm>
          <a:prstGeom prst="arc">
            <a:avLst>
              <a:gd name="adj1" fmla="val 16200000"/>
              <a:gd name="adj2" fmla="val 0"/>
            </a:avLst>
          </a:prstGeom>
          <a:noFill/>
          <a:ln w="63500" cap="rnd" cmpd="sng">
            <a:solidFill>
              <a:srgbClr val="0EC1C1"/>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62" name="Google Shape;662;p4"/>
          <p:cNvSpPr/>
          <p:nvPr/>
        </p:nvSpPr>
        <p:spPr>
          <a:xfrm>
            <a:off x="5558105" y="2718675"/>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Clr>
                <a:srgbClr val="000000"/>
              </a:buClr>
              <a:buSzPts val="1400"/>
              <a:buFont typeface="Arial"/>
              <a:buNone/>
            </a:pPr>
            <a:r>
              <a:rPr lang="en-US" sz="1400" b="1" i="0" u="none" strike="noStrike" cap="none">
                <a:solidFill>
                  <a:srgbClr val="3F3F3F"/>
                </a:solidFill>
                <a:latin typeface="Proxima Nova"/>
                <a:ea typeface="Proxima Nova"/>
                <a:cs typeface="Proxima Nova"/>
                <a:sym typeface="Proxima Nova"/>
              </a:rPr>
              <a:t>Find the core</a:t>
            </a:r>
            <a:endParaRPr sz="1100" b="0" i="0" u="none" strike="noStrike" cap="none">
              <a:solidFill>
                <a:srgbClr val="000000"/>
              </a:solidFill>
              <a:latin typeface="Proxima Nova"/>
              <a:ea typeface="Proxima Nova"/>
              <a:cs typeface="Proxima Nova"/>
              <a:sym typeface="Proxima Nova"/>
            </a:endParaRPr>
          </a:p>
          <a:p>
            <a:pPr marL="0" marR="0" lvl="0" indent="0" algn="ctr" rtl="0">
              <a:lnSpc>
                <a:spcPct val="107000"/>
              </a:lnSpc>
              <a:spcBef>
                <a:spcPts val="200"/>
              </a:spcBef>
              <a:spcAft>
                <a:spcPts val="0"/>
              </a:spcAft>
              <a:buClr>
                <a:srgbClr val="000000"/>
              </a:buClr>
              <a:buSzPts val="1400"/>
              <a:buFont typeface="Arial"/>
              <a:buNone/>
            </a:pPr>
            <a:r>
              <a:rPr lang="en-US" sz="1400" b="1" i="0" u="none" strike="noStrike" cap="none">
                <a:solidFill>
                  <a:srgbClr val="3F3F3F"/>
                </a:solidFill>
                <a:latin typeface="Proxima Nova"/>
                <a:ea typeface="Proxima Nova"/>
                <a:cs typeface="Proxima Nova"/>
                <a:sym typeface="Proxima Nova"/>
              </a:rPr>
              <a:t>Concept</a:t>
            </a:r>
            <a:endParaRPr sz="800" b="1" i="0" u="none" strike="noStrike" cap="none">
              <a:solidFill>
                <a:srgbClr val="3F3F3F"/>
              </a:solidFill>
              <a:latin typeface="Proxima Nova"/>
              <a:ea typeface="Proxima Nova"/>
              <a:cs typeface="Proxima Nova"/>
              <a:sym typeface="Proxima Nova"/>
            </a:endParaRPr>
          </a:p>
        </p:txBody>
      </p:sp>
      <p:sp>
        <p:nvSpPr>
          <p:cNvPr id="663" name="Google Shape;663;p4"/>
          <p:cNvSpPr/>
          <p:nvPr/>
        </p:nvSpPr>
        <p:spPr>
          <a:xfrm rot="10800000">
            <a:off x="5378015" y="2129277"/>
            <a:ext cx="1636800" cy="1636800"/>
          </a:xfrm>
          <a:prstGeom prst="arc">
            <a:avLst>
              <a:gd name="adj1" fmla="val 16200000"/>
              <a:gd name="adj2" fmla="val 0"/>
            </a:avLst>
          </a:prstGeom>
          <a:noFill/>
          <a:ln w="63500" cap="rnd" cmpd="sng">
            <a:solidFill>
              <a:srgbClr val="23AE73"/>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grpSp>
        <p:nvGrpSpPr>
          <p:cNvPr id="664" name="Google Shape;664;p4"/>
          <p:cNvGrpSpPr/>
          <p:nvPr/>
        </p:nvGrpSpPr>
        <p:grpSpPr>
          <a:xfrm rot="10800000">
            <a:off x="5368357" y="2161035"/>
            <a:ext cx="1507275" cy="1824175"/>
            <a:chOff x="1089590" y="2114854"/>
            <a:chExt cx="2009700" cy="2432233"/>
          </a:xfrm>
        </p:grpSpPr>
        <p:sp>
          <p:nvSpPr>
            <p:cNvPr id="665" name="Google Shape;665;p4"/>
            <p:cNvSpPr/>
            <p:nvPr/>
          </p:nvSpPr>
          <p:spPr>
            <a:xfrm>
              <a:off x="1947567" y="2330665"/>
              <a:ext cx="303900" cy="237900"/>
            </a:xfrm>
            <a:prstGeom prst="triangle">
              <a:avLst>
                <a:gd name="adj" fmla="val 50000"/>
              </a:avLst>
            </a:prstGeom>
            <a:solidFill>
              <a:srgbClr val="23AE7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66" name="Google Shape;666;p4"/>
            <p:cNvSpPr/>
            <p:nvPr/>
          </p:nvSpPr>
          <p:spPr>
            <a:xfrm rot="10800000">
              <a:off x="1089590" y="2537387"/>
              <a:ext cx="2009700" cy="2009700"/>
            </a:xfrm>
            <a:prstGeom prst="flowChartConnector">
              <a:avLst/>
            </a:prstGeom>
            <a:solidFill>
              <a:srgbClr val="23AE7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67" name="Google Shape;667;p4"/>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68" name="Google Shape;668;p4"/>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69" name="Google Shape;669;p4"/>
            <p:cNvSpPr/>
            <p:nvPr/>
          </p:nvSpPr>
          <p:spPr>
            <a:xfrm rot="10800000">
              <a:off x="2014685" y="2114854"/>
              <a:ext cx="159000" cy="159000"/>
            </a:xfrm>
            <a:prstGeom prst="flowChartConnector">
              <a:avLst/>
            </a:prstGeom>
            <a:solidFill>
              <a:srgbClr val="23AE7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670" name="Google Shape;670;p4"/>
          <p:cNvSpPr/>
          <p:nvPr/>
        </p:nvSpPr>
        <p:spPr>
          <a:xfrm>
            <a:off x="5535479" y="2449955"/>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Clr>
                <a:srgbClr val="000000"/>
              </a:buClr>
              <a:buSzPts val="5400"/>
              <a:buFont typeface="Arial"/>
              <a:buNone/>
            </a:pPr>
            <a:r>
              <a:rPr lang="en-US" sz="5400" b="1" i="0" u="none" strike="noStrike" cap="none">
                <a:solidFill>
                  <a:srgbClr val="3F3F3F"/>
                </a:solidFill>
                <a:latin typeface="Proxima Nova"/>
                <a:ea typeface="Proxima Nova"/>
                <a:cs typeface="Proxima Nova"/>
                <a:sym typeface="Proxima Nova"/>
              </a:rPr>
              <a:t>R</a:t>
            </a:r>
            <a:endParaRPr sz="1400" b="1" i="0" u="none" strike="noStrike" cap="none">
              <a:solidFill>
                <a:srgbClr val="3F3F3F"/>
              </a:solidFill>
              <a:latin typeface="Proxima Nova"/>
              <a:ea typeface="Proxima Nova"/>
              <a:cs typeface="Proxima Nova"/>
              <a:sym typeface="Proxima Nova"/>
            </a:endParaRPr>
          </a:p>
        </p:txBody>
      </p:sp>
      <p:sp>
        <p:nvSpPr>
          <p:cNvPr id="671" name="Google Shape;671;p4"/>
          <p:cNvSpPr txBox="1"/>
          <p:nvPr/>
        </p:nvSpPr>
        <p:spPr>
          <a:xfrm>
            <a:off x="3735588" y="1260576"/>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Clr>
                <a:srgbClr val="000000"/>
              </a:buClr>
              <a:buSzPts val="2400"/>
              <a:buFont typeface="Arial"/>
              <a:buNone/>
            </a:pPr>
            <a:r>
              <a:rPr lang="en-US" sz="2400" b="1" i="0" u="none" strike="noStrike" cap="none">
                <a:solidFill>
                  <a:schemeClr val="dk1"/>
                </a:solidFill>
                <a:latin typeface="Proxima Nova"/>
                <a:ea typeface="Proxima Nova"/>
                <a:cs typeface="Proxima Nova"/>
                <a:sym typeface="Proxima Nova"/>
              </a:rPr>
              <a:t>Retention</a:t>
            </a:r>
            <a:endParaRPr sz="2400" b="1" i="0" u="none" strike="noStrike" cap="none">
              <a:solidFill>
                <a:schemeClr val="dk1"/>
              </a:solidFill>
              <a:latin typeface="Proxima Nova"/>
              <a:ea typeface="Proxima Nova"/>
              <a:cs typeface="Proxima Nova"/>
              <a:sym typeface="Proxima Nova"/>
            </a:endParaRPr>
          </a:p>
        </p:txBody>
      </p:sp>
      <p:grpSp>
        <p:nvGrpSpPr>
          <p:cNvPr id="672" name="Google Shape;672;p4"/>
          <p:cNvGrpSpPr/>
          <p:nvPr/>
        </p:nvGrpSpPr>
        <p:grpSpPr>
          <a:xfrm>
            <a:off x="3796436" y="1911017"/>
            <a:ext cx="1507275" cy="1824175"/>
            <a:chOff x="1089590" y="2114854"/>
            <a:chExt cx="2009700" cy="2432233"/>
          </a:xfrm>
        </p:grpSpPr>
        <p:sp>
          <p:nvSpPr>
            <p:cNvPr id="673" name="Google Shape;673;p4"/>
            <p:cNvSpPr/>
            <p:nvPr/>
          </p:nvSpPr>
          <p:spPr>
            <a:xfrm>
              <a:off x="1947567" y="2330665"/>
              <a:ext cx="303900" cy="237900"/>
            </a:xfrm>
            <a:prstGeom prst="triangle">
              <a:avLst>
                <a:gd name="adj" fmla="val 50000"/>
              </a:avLst>
            </a:prstGeom>
            <a:solidFill>
              <a:srgbClr val="5A5A5A"/>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74" name="Google Shape;674;p4"/>
            <p:cNvSpPr/>
            <p:nvPr/>
          </p:nvSpPr>
          <p:spPr>
            <a:xfrm rot="10800000">
              <a:off x="1089590" y="2537387"/>
              <a:ext cx="2009700" cy="2009700"/>
            </a:xfrm>
            <a:prstGeom prst="flowChartConnector">
              <a:avLst/>
            </a:prstGeom>
            <a:solidFill>
              <a:srgbClr val="5A5A5A"/>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75" name="Google Shape;675;p4"/>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76" name="Google Shape;676;p4"/>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77" name="Google Shape;677;p4"/>
            <p:cNvSpPr/>
            <p:nvPr/>
          </p:nvSpPr>
          <p:spPr>
            <a:xfrm rot="10800000">
              <a:off x="2014685" y="2114854"/>
              <a:ext cx="159000" cy="159000"/>
            </a:xfrm>
            <a:prstGeom prst="flowChartConnector">
              <a:avLst/>
            </a:prstGeom>
            <a:solidFill>
              <a:srgbClr val="5A5A5A"/>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678" name="Google Shape;678;p4"/>
          <p:cNvSpPr/>
          <p:nvPr/>
        </p:nvSpPr>
        <p:spPr>
          <a:xfrm rot="-5400000">
            <a:off x="3728672" y="2139374"/>
            <a:ext cx="818387" cy="818386"/>
          </a:xfrm>
          <a:custGeom>
            <a:avLst/>
            <a:gdLst/>
            <a:ahLst/>
            <a:cxnLst/>
            <a:rect l="l" t="t" r="r" b="b"/>
            <a:pathLst>
              <a:path w="1091182" h="1091182" extrusionOk="0">
                <a:moveTo>
                  <a:pt x="0" y="0"/>
                </a:moveTo>
                <a:cubicBezTo>
                  <a:pt x="602643" y="0"/>
                  <a:pt x="1091182" y="488539"/>
                  <a:pt x="1091182" y="1091182"/>
                </a:cubicBezTo>
                <a:lnTo>
                  <a:pt x="1" y="1091182"/>
                </a:lnTo>
                <a:cubicBezTo>
                  <a:pt x="1" y="727455"/>
                  <a:pt x="0" y="363727"/>
                  <a:pt x="0" y="0"/>
                </a:cubicBezTo>
                <a:close/>
              </a:path>
              <a:path w="1091182" h="1091182" fill="none" extrusionOk="0">
                <a:moveTo>
                  <a:pt x="100977" y="5609"/>
                </a:moveTo>
                <a:cubicBezTo>
                  <a:pt x="703620" y="5609"/>
                  <a:pt x="1091182" y="488539"/>
                  <a:pt x="1091182" y="1091182"/>
                </a:cubicBezTo>
              </a:path>
            </a:pathLst>
          </a:custGeom>
          <a:noFill/>
          <a:ln w="63500" cap="rnd" cmpd="sng">
            <a:solidFill>
              <a:srgbClr val="5A5A5A"/>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79" name="Google Shape;679;p4"/>
          <p:cNvSpPr/>
          <p:nvPr/>
        </p:nvSpPr>
        <p:spPr>
          <a:xfrm>
            <a:off x="3739844" y="2138025"/>
            <a:ext cx="1636800" cy="1636800"/>
          </a:xfrm>
          <a:prstGeom prst="arc">
            <a:avLst>
              <a:gd name="adj1" fmla="val 16200000"/>
              <a:gd name="adj2" fmla="val 0"/>
            </a:avLst>
          </a:prstGeom>
          <a:noFill/>
          <a:ln w="63500" cap="rnd" cmpd="sng">
            <a:solidFill>
              <a:srgbClr val="5A5A5A"/>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80" name="Google Shape;680;p4"/>
          <p:cNvSpPr/>
          <p:nvPr/>
        </p:nvSpPr>
        <p:spPr>
          <a:xfrm>
            <a:off x="3917658" y="2449948"/>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Clr>
                <a:srgbClr val="000000"/>
              </a:buClr>
              <a:buSzPts val="5400"/>
              <a:buFont typeface="Arial"/>
              <a:buNone/>
            </a:pPr>
            <a:r>
              <a:rPr lang="en-US" sz="5400" b="1" i="0" u="none" strike="noStrike" cap="none">
                <a:solidFill>
                  <a:srgbClr val="3F3F3F"/>
                </a:solidFill>
                <a:latin typeface="Proxima Nova"/>
                <a:ea typeface="Proxima Nova"/>
                <a:cs typeface="Proxima Nova"/>
                <a:sym typeface="Proxima Nova"/>
              </a:rPr>
              <a:t>R</a:t>
            </a:r>
            <a:endParaRPr sz="5400" b="1" i="0" u="none" strike="noStrike" cap="none">
              <a:solidFill>
                <a:srgbClr val="3F3F3F"/>
              </a:solidFill>
              <a:latin typeface="Proxima Nova"/>
              <a:ea typeface="Proxima Nova"/>
              <a:cs typeface="Proxima Nova"/>
              <a:sym typeface="Proxima Nova"/>
            </a:endParaRPr>
          </a:p>
          <a:p>
            <a:pPr marL="0" marR="0" lvl="0" indent="0" algn="ctr" rtl="0">
              <a:lnSpc>
                <a:spcPct val="107000"/>
              </a:lnSpc>
              <a:spcBef>
                <a:spcPts val="200"/>
              </a:spcBef>
              <a:spcAft>
                <a:spcPts val="0"/>
              </a:spcAft>
              <a:buClr>
                <a:srgbClr val="000000"/>
              </a:buClr>
              <a:buSzPts val="1400"/>
              <a:buFont typeface="Arial"/>
              <a:buNone/>
            </a:pPr>
            <a:endParaRPr sz="1400" b="1" i="0" u="none" strike="noStrike" cap="none">
              <a:solidFill>
                <a:srgbClr val="3F3F3F"/>
              </a:solidFill>
              <a:latin typeface="Proxima Nova"/>
              <a:ea typeface="Proxima Nova"/>
              <a:cs typeface="Proxima Nova"/>
              <a:sym typeface="Proxima Nova"/>
            </a:endParaRPr>
          </a:p>
        </p:txBody>
      </p:sp>
      <p:sp>
        <p:nvSpPr>
          <p:cNvPr id="681" name="Google Shape;681;p4"/>
          <p:cNvSpPr txBox="1"/>
          <p:nvPr/>
        </p:nvSpPr>
        <p:spPr>
          <a:xfrm>
            <a:off x="2107476" y="40759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Clr>
                <a:srgbClr val="000000"/>
              </a:buClr>
              <a:buSzPts val="2400"/>
              <a:buFont typeface="Arial"/>
              <a:buNone/>
            </a:pPr>
            <a:r>
              <a:rPr lang="en-US" sz="2400" b="1" i="0" u="none" strike="noStrike" cap="none">
                <a:solidFill>
                  <a:schemeClr val="dk1"/>
                </a:solidFill>
                <a:latin typeface="Proxima Nova"/>
                <a:ea typeface="Proxima Nova"/>
                <a:cs typeface="Proxima Nova"/>
                <a:sym typeface="Proxima Nova"/>
              </a:rPr>
              <a:t>Activation</a:t>
            </a:r>
            <a:endParaRPr sz="2400" b="1" i="0" u="none" strike="noStrike" cap="none">
              <a:solidFill>
                <a:schemeClr val="dk1"/>
              </a:solidFill>
              <a:latin typeface="Proxima Nova"/>
              <a:ea typeface="Proxima Nova"/>
              <a:cs typeface="Proxima Nova"/>
              <a:sym typeface="Proxima Nova"/>
            </a:endParaRPr>
          </a:p>
        </p:txBody>
      </p:sp>
      <p:sp>
        <p:nvSpPr>
          <p:cNvPr id="682" name="Google Shape;682;p4"/>
          <p:cNvSpPr/>
          <p:nvPr/>
        </p:nvSpPr>
        <p:spPr>
          <a:xfrm rot="5400000">
            <a:off x="2088431" y="2126501"/>
            <a:ext cx="1636800" cy="1636800"/>
          </a:xfrm>
          <a:prstGeom prst="arc">
            <a:avLst>
              <a:gd name="adj1" fmla="val 16200000"/>
              <a:gd name="adj2" fmla="val 0"/>
            </a:avLst>
          </a:prstGeom>
          <a:noFill/>
          <a:ln w="63500" cap="rnd" cmpd="sng">
            <a:solidFill>
              <a:srgbClr val="4890E4"/>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83" name="Google Shape;683;p4"/>
          <p:cNvSpPr/>
          <p:nvPr/>
        </p:nvSpPr>
        <p:spPr>
          <a:xfrm rot="10800000">
            <a:off x="2099604" y="2125125"/>
            <a:ext cx="1636800" cy="1636800"/>
          </a:xfrm>
          <a:prstGeom prst="arc">
            <a:avLst>
              <a:gd name="adj1" fmla="val 16200000"/>
              <a:gd name="adj2" fmla="val 0"/>
            </a:avLst>
          </a:prstGeom>
          <a:noFill/>
          <a:ln w="63500" cap="rnd" cmpd="sng">
            <a:solidFill>
              <a:srgbClr val="4890E4"/>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grpSp>
        <p:nvGrpSpPr>
          <p:cNvPr id="684" name="Google Shape;684;p4"/>
          <p:cNvGrpSpPr/>
          <p:nvPr/>
        </p:nvGrpSpPr>
        <p:grpSpPr>
          <a:xfrm rot="10800000">
            <a:off x="2156245" y="2164346"/>
            <a:ext cx="1507275" cy="1824175"/>
            <a:chOff x="1089590" y="2114854"/>
            <a:chExt cx="2009700" cy="2432233"/>
          </a:xfrm>
        </p:grpSpPr>
        <p:sp>
          <p:nvSpPr>
            <p:cNvPr id="685" name="Google Shape;685;p4"/>
            <p:cNvSpPr/>
            <p:nvPr/>
          </p:nvSpPr>
          <p:spPr>
            <a:xfrm>
              <a:off x="1947567" y="2330665"/>
              <a:ext cx="303900" cy="237900"/>
            </a:xfrm>
            <a:prstGeom prst="triangle">
              <a:avLst>
                <a:gd name="adj" fmla="val 50000"/>
              </a:avLst>
            </a:prstGeom>
            <a:solidFill>
              <a:srgbClr val="4890E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86" name="Google Shape;686;p4"/>
            <p:cNvSpPr/>
            <p:nvPr/>
          </p:nvSpPr>
          <p:spPr>
            <a:xfrm rot="10800000">
              <a:off x="1089590" y="2537387"/>
              <a:ext cx="2009700" cy="2009700"/>
            </a:xfrm>
            <a:prstGeom prst="flowChartConnector">
              <a:avLst/>
            </a:prstGeom>
            <a:solidFill>
              <a:srgbClr val="4890E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87" name="Google Shape;687;p4"/>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88" name="Google Shape;688;p4"/>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89" name="Google Shape;689;p4"/>
            <p:cNvSpPr/>
            <p:nvPr/>
          </p:nvSpPr>
          <p:spPr>
            <a:xfrm rot="10800000">
              <a:off x="2014685" y="2114854"/>
              <a:ext cx="159000" cy="159000"/>
            </a:xfrm>
            <a:prstGeom prst="flowChartConnector">
              <a:avLst/>
            </a:prstGeom>
            <a:solidFill>
              <a:srgbClr val="4890E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690" name="Google Shape;690;p4"/>
          <p:cNvSpPr/>
          <p:nvPr/>
        </p:nvSpPr>
        <p:spPr>
          <a:xfrm flipH="1">
            <a:off x="2270147" y="2460208"/>
            <a:ext cx="1279500" cy="8676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Clr>
                <a:srgbClr val="000000"/>
              </a:buClr>
              <a:buSzPts val="5400"/>
              <a:buFont typeface="Arial"/>
              <a:buNone/>
            </a:pPr>
            <a:r>
              <a:rPr lang="en-US" sz="5400" b="1" i="0" u="none" strike="noStrike" cap="none">
                <a:solidFill>
                  <a:srgbClr val="3F3F3F"/>
                </a:solidFill>
                <a:latin typeface="Proxima Nova"/>
                <a:ea typeface="Proxima Nova"/>
                <a:cs typeface="Proxima Nova"/>
                <a:sym typeface="Proxima Nova"/>
              </a:rPr>
              <a:t>A</a:t>
            </a:r>
            <a:endParaRPr sz="5400" b="1" i="0" u="none" strike="noStrike" cap="none">
              <a:solidFill>
                <a:srgbClr val="3F3F3F"/>
              </a:solidFill>
              <a:latin typeface="Proxima Nova"/>
              <a:ea typeface="Proxima Nova"/>
              <a:cs typeface="Proxima Nova"/>
              <a:sym typeface="Proxima Nova"/>
            </a:endParaRPr>
          </a:p>
        </p:txBody>
      </p:sp>
      <p:grpSp>
        <p:nvGrpSpPr>
          <p:cNvPr id="691" name="Google Shape;691;p4"/>
          <p:cNvGrpSpPr/>
          <p:nvPr/>
        </p:nvGrpSpPr>
        <p:grpSpPr>
          <a:xfrm>
            <a:off x="499705" y="1908390"/>
            <a:ext cx="1507275" cy="1824175"/>
            <a:chOff x="1089590" y="2114854"/>
            <a:chExt cx="2009700" cy="2432233"/>
          </a:xfrm>
        </p:grpSpPr>
        <p:sp>
          <p:nvSpPr>
            <p:cNvPr id="692" name="Google Shape;692;p4"/>
            <p:cNvSpPr/>
            <p:nvPr/>
          </p:nvSpPr>
          <p:spPr>
            <a:xfrm>
              <a:off x="1947567" y="2330665"/>
              <a:ext cx="303900" cy="237900"/>
            </a:xfrm>
            <a:prstGeom prst="triangle">
              <a:avLst>
                <a:gd name="adj" fmla="val 50000"/>
              </a:avLst>
            </a:prstGeom>
            <a:solidFill>
              <a:srgbClr val="F4AB3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93" name="Google Shape;693;p4"/>
            <p:cNvSpPr/>
            <p:nvPr/>
          </p:nvSpPr>
          <p:spPr>
            <a:xfrm rot="10800000">
              <a:off x="1089590" y="2537387"/>
              <a:ext cx="2009700" cy="20097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94" name="Google Shape;694;p4"/>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95" name="Google Shape;695;p4"/>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696" name="Google Shape;696;p4"/>
            <p:cNvSpPr/>
            <p:nvPr/>
          </p:nvSpPr>
          <p:spPr>
            <a:xfrm rot="10800000">
              <a:off x="2014685" y="2114854"/>
              <a:ext cx="159000" cy="1590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697" name="Google Shape;697;p4"/>
          <p:cNvSpPr/>
          <p:nvPr/>
        </p:nvSpPr>
        <p:spPr>
          <a:xfrm rot="10800000">
            <a:off x="425348" y="2174180"/>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98" name="Google Shape;698;p4"/>
          <p:cNvSpPr/>
          <p:nvPr/>
        </p:nvSpPr>
        <p:spPr>
          <a:xfrm rot="-5400000">
            <a:off x="431940" y="2136720"/>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sp>
        <p:nvSpPr>
          <p:cNvPr id="699" name="Google Shape;699;p4"/>
          <p:cNvSpPr/>
          <p:nvPr/>
        </p:nvSpPr>
        <p:spPr>
          <a:xfrm>
            <a:off x="443113" y="2135399"/>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roxima Nova"/>
              <a:ea typeface="Proxima Nova"/>
              <a:cs typeface="Proxima Nova"/>
              <a:sym typeface="Proxima Nova"/>
            </a:endParaRPr>
          </a:p>
        </p:txBody>
      </p:sp>
      <p:grpSp>
        <p:nvGrpSpPr>
          <p:cNvPr id="700" name="Google Shape;700;p4"/>
          <p:cNvGrpSpPr/>
          <p:nvPr/>
        </p:nvGrpSpPr>
        <p:grpSpPr>
          <a:xfrm>
            <a:off x="1208055" y="3772325"/>
            <a:ext cx="117951" cy="117951"/>
            <a:chOff x="2308991" y="5309569"/>
            <a:chExt cx="110400" cy="110400"/>
          </a:xfrm>
        </p:grpSpPr>
        <p:sp>
          <p:nvSpPr>
            <p:cNvPr id="701" name="Google Shape;701;p4"/>
            <p:cNvSpPr/>
            <p:nvPr/>
          </p:nvSpPr>
          <p:spPr>
            <a:xfrm rot="10800000" flipH="1">
              <a:off x="2308991" y="5309569"/>
              <a:ext cx="110400" cy="110400"/>
            </a:xfrm>
            <a:prstGeom prst="flowChartConnector">
              <a:avLst/>
            </a:prstGeom>
            <a:solidFill>
              <a:srgbClr val="FFFFFF"/>
            </a:solidFill>
            <a:ln w="19050" cap="flat" cmpd="sng">
              <a:solidFill>
                <a:srgbClr val="F4AB3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702" name="Google Shape;702;p4"/>
            <p:cNvSpPr/>
            <p:nvPr/>
          </p:nvSpPr>
          <p:spPr>
            <a:xfrm rot="10800000" flipH="1">
              <a:off x="2332889" y="5333669"/>
              <a:ext cx="62400" cy="624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grpSp>
      <p:sp>
        <p:nvSpPr>
          <p:cNvPr id="703" name="Google Shape;703;p4"/>
          <p:cNvSpPr/>
          <p:nvPr/>
        </p:nvSpPr>
        <p:spPr>
          <a:xfrm>
            <a:off x="603386" y="2449937"/>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Clr>
                <a:srgbClr val="000000"/>
              </a:buClr>
              <a:buSzPts val="5400"/>
              <a:buFont typeface="Arial"/>
              <a:buNone/>
            </a:pPr>
            <a:r>
              <a:rPr lang="en-US" sz="5400" b="1" i="0" u="none" strike="noStrike" cap="none">
                <a:solidFill>
                  <a:srgbClr val="3F3F3F"/>
                </a:solidFill>
                <a:latin typeface="Proxima Nova"/>
                <a:ea typeface="Proxima Nova"/>
                <a:cs typeface="Proxima Nova"/>
                <a:sym typeface="Proxima Nova"/>
              </a:rPr>
              <a:t>A</a:t>
            </a:r>
            <a:endParaRPr sz="5400" b="1" i="0" u="none" strike="noStrike" cap="none">
              <a:solidFill>
                <a:srgbClr val="3F3F3F"/>
              </a:solidFill>
              <a:latin typeface="Proxima Nova"/>
              <a:ea typeface="Proxima Nova"/>
              <a:cs typeface="Proxima Nova"/>
              <a:sym typeface="Proxima Nova"/>
            </a:endParaRPr>
          </a:p>
        </p:txBody>
      </p:sp>
      <p:sp>
        <p:nvSpPr>
          <p:cNvPr id="704" name="Google Shape;704;p4"/>
          <p:cNvSpPr/>
          <p:nvPr/>
        </p:nvSpPr>
        <p:spPr>
          <a:xfrm>
            <a:off x="7233922" y="2449975"/>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Clr>
                <a:srgbClr val="000000"/>
              </a:buClr>
              <a:buSzPts val="5400"/>
              <a:buFont typeface="Arial"/>
              <a:buNone/>
            </a:pPr>
            <a:r>
              <a:rPr lang="en-US" sz="5400" b="1" i="0" u="none" strike="noStrike" cap="none">
                <a:solidFill>
                  <a:srgbClr val="3F3F3F"/>
                </a:solidFill>
                <a:latin typeface="Proxima Nova"/>
                <a:ea typeface="Proxima Nova"/>
                <a:cs typeface="Proxima Nova"/>
                <a:sym typeface="Proxima Nova"/>
              </a:rPr>
              <a:t>R</a:t>
            </a:r>
            <a:endParaRPr sz="1400" b="1" i="0" u="none" strike="noStrike" cap="none">
              <a:solidFill>
                <a:srgbClr val="3F3F3F"/>
              </a:solidFill>
              <a:latin typeface="Proxima Nova"/>
              <a:ea typeface="Proxima Nova"/>
              <a:cs typeface="Proxima Nova"/>
              <a:sym typeface="Proxima Nova"/>
            </a:endParaRPr>
          </a:p>
        </p:txBody>
      </p:sp>
      <p:sp>
        <p:nvSpPr>
          <p:cNvPr id="705" name="Google Shape;705;p4"/>
          <p:cNvSpPr txBox="1"/>
          <p:nvPr/>
        </p:nvSpPr>
        <p:spPr>
          <a:xfrm>
            <a:off x="443118" y="1265703"/>
            <a:ext cx="18225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Clr>
                <a:srgbClr val="000000"/>
              </a:buClr>
              <a:buSzPts val="2400"/>
              <a:buFont typeface="Arial"/>
              <a:buNone/>
            </a:pPr>
            <a:r>
              <a:rPr lang="en-US" sz="2400" b="1" i="0" u="none" strike="noStrike" cap="none">
                <a:solidFill>
                  <a:schemeClr val="dk1"/>
                </a:solidFill>
                <a:latin typeface="Proxima Nova"/>
                <a:ea typeface="Proxima Nova"/>
                <a:cs typeface="Proxima Nova"/>
                <a:sym typeface="Proxima Nova"/>
              </a:rPr>
              <a:t>Acquisition</a:t>
            </a:r>
            <a:endParaRPr sz="2400" b="1" i="0" u="none" strike="noStrike" cap="none">
              <a:solidFill>
                <a:schemeClr val="dk1"/>
              </a:solidFill>
              <a:latin typeface="Proxima Nova"/>
              <a:ea typeface="Proxima Nova"/>
              <a:cs typeface="Proxima Nova"/>
              <a:sym typeface="Proxima Nova"/>
            </a:endParaRPr>
          </a:p>
        </p:txBody>
      </p:sp>
      <p:sp>
        <p:nvSpPr>
          <p:cNvPr id="706" name="Google Shape;706;p4"/>
          <p:cNvSpPr txBox="1"/>
          <p:nvPr/>
        </p:nvSpPr>
        <p:spPr>
          <a:xfrm>
            <a:off x="5393221" y="40759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Clr>
                <a:srgbClr val="000000"/>
              </a:buClr>
              <a:buSzPts val="2400"/>
              <a:buFont typeface="Arial"/>
              <a:buNone/>
            </a:pPr>
            <a:r>
              <a:rPr lang="en-US" sz="2400" b="1" i="0" u="none" strike="noStrike" cap="none">
                <a:solidFill>
                  <a:schemeClr val="dk1"/>
                </a:solidFill>
                <a:latin typeface="Proxima Nova"/>
                <a:ea typeface="Proxima Nova"/>
                <a:cs typeface="Proxima Nova"/>
                <a:sym typeface="Proxima Nova"/>
              </a:rPr>
              <a:t>Revenue </a:t>
            </a:r>
            <a:endParaRPr sz="2400" b="1" i="0" u="none" strike="noStrike" cap="none">
              <a:solidFill>
                <a:schemeClr val="dk1"/>
              </a:solidFill>
              <a:latin typeface="Proxima Nova"/>
              <a:ea typeface="Proxima Nova"/>
              <a:cs typeface="Proxima Nova"/>
              <a:sym typeface="Proxima Nova"/>
            </a:endParaRPr>
          </a:p>
        </p:txBody>
      </p:sp>
      <p:sp>
        <p:nvSpPr>
          <p:cNvPr id="707" name="Google Shape;707;p4"/>
          <p:cNvSpPr/>
          <p:nvPr/>
        </p:nvSpPr>
        <p:spPr>
          <a:xfrm>
            <a:off x="1194403" y="1908463"/>
            <a:ext cx="117900" cy="117900"/>
          </a:xfrm>
          <a:prstGeom prst="flowChartConnector">
            <a:avLst/>
          </a:prstGeom>
          <a:solidFill>
            <a:srgbClr val="FFD966"/>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gac5e9c412b_0_27"/>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Sales &amp; Marketing Strategy</a:t>
            </a:r>
            <a:endParaRPr sz="3000"/>
          </a:p>
        </p:txBody>
      </p:sp>
      <p:sp>
        <p:nvSpPr>
          <p:cNvPr id="950" name="Google Shape;950;gac5e9c412b_0_27"/>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51" name="Google Shape;951;gac5e9c412b_0_27"/>
          <p:cNvSpPr txBox="1"/>
          <p:nvPr/>
        </p:nvSpPr>
        <p:spPr>
          <a:xfrm>
            <a:off x="532950" y="966725"/>
            <a:ext cx="8167500" cy="384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Email marketing:</a:t>
            </a:r>
            <a:r>
              <a:rPr lang="en-US" sz="1500">
                <a:latin typeface="Proxima Nova"/>
                <a:ea typeface="Proxima Nova"/>
                <a:cs typeface="Proxima Nova"/>
                <a:sym typeface="Proxima Nova"/>
              </a:rPr>
              <a:t> This method would prove effective after amassing a considerable user-base beyond the initial traction period. However, email marketing is also one of the most effective methods because the user base being catered to already have developed a sense of loyalty with the product and this method of marketing further cements these users as repeat customers and advocates.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gac5e9c412b_0_34"/>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Sales &amp; Marketing Strategy</a:t>
            </a:r>
            <a:endParaRPr sz="3000"/>
          </a:p>
        </p:txBody>
      </p:sp>
      <p:sp>
        <p:nvSpPr>
          <p:cNvPr id="957" name="Google Shape;957;gac5e9c412b_0_34"/>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58" name="Google Shape;958;gac5e9c412b_0_34"/>
          <p:cNvSpPr txBox="1"/>
          <p:nvPr/>
        </p:nvSpPr>
        <p:spPr>
          <a:xfrm>
            <a:off x="532950" y="966725"/>
            <a:ext cx="8167500" cy="384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a:latin typeface="Proxima Nova"/>
                <a:ea typeface="Proxima Nova"/>
                <a:cs typeface="Proxima Nova"/>
                <a:sym typeface="Proxima Nova"/>
              </a:rPr>
              <a:t>Sales Channels</a:t>
            </a: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Via Mobile &amp; Web Application:</a:t>
            </a:r>
            <a:r>
              <a:rPr lang="en-US" sz="1500">
                <a:latin typeface="Proxima Nova"/>
                <a:ea typeface="Proxima Nova"/>
                <a:cs typeface="Proxima Nova"/>
                <a:sym typeface="Proxima Nova"/>
              </a:rPr>
              <a:t> Although the product is primarily driven through a mobile application, technology exists to make the application easily compatible to browser-based web views as well. This feasibility must be leveraged to the maximum extent to draw sales both through mobile as well as desktop users. Interested prospects and users must have a convenient means to sign up and place orders in a few clicks. Other tech implementations such as chatbots would also add great value through the application to engage users and attract more sales.</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Via Kiosk-Based Direct Sales at Activity Hubs:</a:t>
            </a:r>
            <a:r>
              <a:rPr lang="en-US" sz="1500">
                <a:latin typeface="Proxima Nova"/>
                <a:ea typeface="Proxima Nova"/>
                <a:cs typeface="Proxima Nova"/>
                <a:sym typeface="Proxima Nova"/>
              </a:rPr>
              <a:t>  Corporate offices and other major activity hubs which house a large chunk of the target population are ideal places to garner sales in bulk. Considering the centralised nature of these activity hubs, logistics and supply chain can also be managed much better and the associated cost benefits could be passed on to customers.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gac5e9c412b_0_4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Sales &amp; Marketing Strategy</a:t>
            </a:r>
            <a:endParaRPr sz="3000"/>
          </a:p>
        </p:txBody>
      </p:sp>
      <p:sp>
        <p:nvSpPr>
          <p:cNvPr id="964" name="Google Shape;964;gac5e9c412b_0_4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65" name="Google Shape;965;gac5e9c412b_0_42"/>
          <p:cNvSpPr txBox="1"/>
          <p:nvPr/>
        </p:nvSpPr>
        <p:spPr>
          <a:xfrm>
            <a:off x="532950" y="966725"/>
            <a:ext cx="8167500" cy="384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a:latin typeface="Proxima Nova"/>
                <a:ea typeface="Proxima Nova"/>
                <a:cs typeface="Proxima Nova"/>
                <a:sym typeface="Proxima Nova"/>
              </a:rPr>
              <a:t>● </a:t>
            </a:r>
            <a:r>
              <a:rPr lang="en-US" sz="1500" b="1">
                <a:latin typeface="Proxima Nova"/>
                <a:ea typeface="Proxima Nova"/>
                <a:cs typeface="Proxima Nova"/>
                <a:sym typeface="Proxima Nova"/>
              </a:rPr>
              <a:t>Via Social Media Content:</a:t>
            </a:r>
            <a:r>
              <a:rPr lang="en-US" sz="1500">
                <a:latin typeface="Proxima Nova"/>
                <a:ea typeface="Proxima Nova"/>
                <a:cs typeface="Proxima Nova"/>
                <a:sym typeface="Proxima Nova"/>
              </a:rPr>
              <a:t> Besides marketing, social media channels can also be used effectively as sales channels. Precise, targeted content coupled with backlinks and call to actions can be used to route an interested user immediately from the collateral to the application and there onwards to registering a sale.  Social media apps also provide users with the additional capability to indicate their preferences regarding the type of content they would like to view. Hence, good social media content will also serve as an effective sales channel.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gac5e9c412b_0_58"/>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Product Launch Plan</a:t>
            </a:r>
            <a:endParaRPr sz="3000"/>
          </a:p>
        </p:txBody>
      </p:sp>
      <p:sp>
        <p:nvSpPr>
          <p:cNvPr id="971" name="Google Shape;971;gac5e9c412b_0_5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72" name="Google Shape;972;gac5e9c412b_0_58"/>
          <p:cNvSpPr txBox="1"/>
          <p:nvPr/>
        </p:nvSpPr>
        <p:spPr>
          <a:xfrm>
            <a:off x="532950" y="743625"/>
            <a:ext cx="8167500" cy="386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a:latin typeface="Proxima Nova"/>
                <a:ea typeface="Proxima Nova"/>
                <a:cs typeface="Proxima Nova"/>
                <a:sym typeface="Proxima Nova"/>
              </a:rPr>
              <a:t>Pre-Launch Phase</a:t>
            </a:r>
            <a:r>
              <a:rPr lang="en-US" sz="1500">
                <a:latin typeface="Proxima Nova"/>
                <a:ea typeface="Proxima Nova"/>
                <a:cs typeface="Proxima Nova"/>
                <a:sym typeface="Proxima Nova"/>
              </a:rPr>
              <a: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Chose a launch date after collaborating with different teams - product, engineering, sales, marketing et al – and draft out a detailed launch plan with timelines.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Review the content earmarked for product messaging collaterals. Ensure that the content is consistent, error-free and positions the product in a manner aimed directly at addressing the target customer’s pain point and need and offers immediate value.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Ready social media channels and necessary budget spends for the launch.</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Prepare an elevator pitch and train customer-facing representatives to deliver it flawlessly to potential customers arriving through any channels.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Prepare a concise FAQ document with vital product details to ensure preliminary customer queries don’t go unanswered.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Identify and confirm various KPIs to be tracked actively on the launch day. Ensure that product and engineering teams collaborate to develop dashboards to track the KPIs.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gac5e9c412b_0_5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Product Launch Plan</a:t>
            </a:r>
            <a:endParaRPr sz="3000"/>
          </a:p>
        </p:txBody>
      </p:sp>
      <p:sp>
        <p:nvSpPr>
          <p:cNvPr id="978" name="Google Shape;978;gac5e9c412b_0_5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79" name="Google Shape;979;gac5e9c412b_0_52"/>
          <p:cNvSpPr txBox="1"/>
          <p:nvPr/>
        </p:nvSpPr>
        <p:spPr>
          <a:xfrm>
            <a:off x="532950" y="656900"/>
            <a:ext cx="8167500" cy="448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b="1">
                <a:latin typeface="Proxima Nova"/>
                <a:ea typeface="Proxima Nova"/>
                <a:cs typeface="Proxima Nova"/>
                <a:sym typeface="Proxima Nova"/>
              </a:rPr>
              <a:t>Launch Day</a:t>
            </a: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 Publish content on all the company’s social media handles announcing the launch of the product.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Ensure coverage of the product launch, key features et al on various PR &amp; media channels.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Increase audience engagement via offers, freebies, and claimable discounts on launch day.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Actively track all the KPIs identified during pre-launch and ensure the trend is positive, immediately address any trends that seem negative.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Keep product, engineering and support teams on standby to ensure any bugs that might surface and prove detrimental to user onboarding are immediately addressed via workarounds.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Secure feedback from all the customers who have done launch-day sign-ups - to garner initial experience, to identify areas of strength and areas needing improvement. Ensure the feedback is comprehensive and covers all aspects starting from onboarding up to order placement.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8"/>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sz="3000"/>
              <a:t>Product Launch Plan</a:t>
            </a:r>
            <a:endParaRPr sz="3000"/>
          </a:p>
        </p:txBody>
      </p:sp>
      <p:sp>
        <p:nvSpPr>
          <p:cNvPr id="985" name="Google Shape;985;p3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
        <p:nvSpPr>
          <p:cNvPr id="986" name="Google Shape;986;p3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b="1">
                <a:latin typeface="Proxima Nova"/>
                <a:ea typeface="Proxima Nova"/>
                <a:cs typeface="Proxima Nova"/>
                <a:sym typeface="Proxima Nova"/>
              </a:rPr>
              <a:t>Post-Launch Phase: </a:t>
            </a: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b="1">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Review the KPIs with respective teams and identify immediate issues that need to be addressed – bring in product and engineering teams to ensure they are remedied at the earliest.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Utilise product launch learnings to prioritize sales and marketing channels based on efficacy observed.</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Analyse feedback received from customers to garner insights. Develop an action plan, earmark relevant buckets, and allot tasks to respective departments to ensure learnings from launch are immediately set into new developments at the earliest.</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100"/>
              <a:buFont typeface="Arial"/>
              <a:buNone/>
            </a:pPr>
            <a:r>
              <a:rPr lang="en-US" sz="1500">
                <a:latin typeface="Proxima Nova"/>
                <a:ea typeface="Proxima Nova"/>
                <a:cs typeface="Proxima Nova"/>
                <a:sym typeface="Proxima Nova"/>
              </a:rPr>
              <a:t>○ Explore and implement additional tools and methodologies to garner more user feedback with an aim to constantly improve the user journey on the product.  </a:t>
            </a:r>
            <a:endParaRPr sz="150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1">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9"/>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US" sz="3000"/>
              <a:t>Disclaimer</a:t>
            </a:r>
            <a:endParaRPr sz="3000"/>
          </a:p>
        </p:txBody>
      </p:sp>
      <p:sp>
        <p:nvSpPr>
          <p:cNvPr id="993" name="Google Shape;993;p39"/>
          <p:cNvSpPr txBox="1"/>
          <p:nvPr/>
        </p:nvSpPr>
        <p:spPr>
          <a:xfrm>
            <a:off x="0" y="600075"/>
            <a:ext cx="9144000" cy="4543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a:solidFill>
                  <a:srgbClr val="454545"/>
                </a:solidFill>
                <a:highlight>
                  <a:srgbClr val="FFFFFF"/>
                </a:highlight>
                <a:latin typeface="Proxima Nova"/>
                <a:ea typeface="Proxima Nova"/>
                <a:cs typeface="Proxima Nova"/>
                <a:sym typeface="Proxima Nova"/>
              </a:rPr>
              <a:t>All content and material on the upGrad website is copyrighted material, either belonging to upGrad or its bonafide contributors and is purely for the dissemination of education. You are permitted to access print and download extracts from this site purely for your own education only and on the following basis:-</a:t>
            </a:r>
            <a:endParaRPr sz="1500" b="0" i="0" u="none" strike="noStrike" cap="none">
              <a:solidFill>
                <a:srgbClr val="454545"/>
              </a:solidFill>
              <a:highlight>
                <a:srgbClr val="FFFFFF"/>
              </a:highlight>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endParaRPr sz="1500" b="0" i="0" u="none" strike="noStrike" cap="none">
              <a:solidFill>
                <a:srgbClr val="454545"/>
              </a:solidFill>
              <a:highlight>
                <a:srgbClr val="FFFFFF"/>
              </a:highlight>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You can download this document from the website for self use only.</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Any copies of this document, in part or full, saved to disc or to any other storage medium may only be used for   subsequent, self viewing purposes or to print an individual extract or copy for non commercial personal use only.</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No graphics, images or photographs from any accompanying text in this document will be used separately for unauthorised purposes.</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No material in this document will be modified, adapted or altered in any way.</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No part of this document or upGrad content may be reproduced or stored in any other web site or included in any public or private electronic retrieval system or service without upGrad’s prior written permission.</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90000"/>
              </a:lnSpc>
              <a:spcBef>
                <a:spcPts val="0"/>
              </a:spcBef>
              <a:spcAft>
                <a:spcPts val="0"/>
              </a:spcAft>
              <a:buClr>
                <a:schemeClr val="dk1"/>
              </a:buClr>
              <a:buSzPts val="1100"/>
              <a:buFont typeface="Arial"/>
              <a:buNone/>
            </a:pPr>
            <a:r>
              <a:rPr lang="en-US" sz="1500" b="0" i="0" u="none" strike="noStrike" cap="none">
                <a:solidFill>
                  <a:srgbClr val="454545"/>
                </a:solidFill>
                <a:latin typeface="Proxima Nova"/>
                <a:ea typeface="Proxima Nova"/>
                <a:cs typeface="Proxima Nova"/>
                <a:sym typeface="Proxima Nova"/>
              </a:rPr>
              <a:t>● Any rights not expressly granted in these terms are reserved.</a:t>
            </a:r>
            <a:endParaRPr sz="1500" b="0" i="0" u="none" strike="noStrike" cap="none">
              <a:solidFill>
                <a:srgbClr val="454545"/>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Acquisition Metrics</a:t>
            </a:r>
            <a:endParaRPr/>
          </a:p>
        </p:txBody>
      </p:sp>
      <p:graphicFrame>
        <p:nvGraphicFramePr>
          <p:cNvPr id="713" name="Google Shape;713;p5"/>
          <p:cNvGraphicFramePr/>
          <p:nvPr/>
        </p:nvGraphicFramePr>
        <p:xfrm>
          <a:off x="800100" y="1070263"/>
          <a:ext cx="3000000" cy="3000000"/>
        </p:xfrm>
        <a:graphic>
          <a:graphicData uri="http://schemas.openxmlformats.org/drawingml/2006/table">
            <a:tbl>
              <a:tblPr firstRow="1" bandRow="1">
                <a:noFill/>
                <a:tableStyleId>{ED245E00-1271-40C0-B288-04D8B2AC1CE6}</a:tableStyleId>
              </a:tblPr>
              <a:tblGrid>
                <a:gridCol w="3018175">
                  <a:extLst>
                    <a:ext uri="{9D8B030D-6E8A-4147-A177-3AD203B41FA5}">
                      <a16:colId xmlns:a16="http://schemas.microsoft.com/office/drawing/2014/main" val="20000"/>
                    </a:ext>
                  </a:extLst>
                </a:gridCol>
                <a:gridCol w="4380150">
                  <a:extLst>
                    <a:ext uri="{9D8B030D-6E8A-4147-A177-3AD203B41FA5}">
                      <a16:colId xmlns:a16="http://schemas.microsoft.com/office/drawing/2014/main" val="20001"/>
                    </a:ext>
                  </a:extLst>
                </a:gridCol>
              </a:tblGrid>
              <a:tr h="305175">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Metric</a:t>
                      </a:r>
                      <a:endParaRPr sz="1400" u="none" strike="noStrike" cap="none">
                        <a:latin typeface="Proxima Nova"/>
                        <a:ea typeface="Proxima Nova"/>
                        <a:cs typeface="Proxima Nova"/>
                        <a:sym typeface="Proxima Nova"/>
                      </a:endParaRPr>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Reason for choosing</a:t>
                      </a:r>
                      <a:endParaRPr sz="1400" u="none" strike="noStrike" cap="none">
                        <a:latin typeface="Proxima Nova"/>
                        <a:ea typeface="Proxima Nova"/>
                        <a:cs typeface="Proxima Nova"/>
                        <a:sym typeface="Proxima Nova"/>
                      </a:endParaRPr>
                    </a:p>
                  </a:txBody>
                  <a:tcPr marL="91450" marR="91450" marT="45725" marB="45725">
                    <a:solidFill>
                      <a:srgbClr val="F5333F"/>
                    </a:solidFill>
                  </a:tcPr>
                </a:tc>
                <a:extLst>
                  <a:ext uri="{0D108BD9-81ED-4DB2-BD59-A6C34878D82A}">
                    <a16:rowId xmlns:a16="http://schemas.microsoft.com/office/drawing/2014/main" val="10000"/>
                  </a:ext>
                </a:extLst>
              </a:tr>
              <a:tr h="356250">
                <a:tc>
                  <a:txBody>
                    <a:bodyPr/>
                    <a:lstStyle/>
                    <a:p>
                      <a:pPr marL="0" marR="0" lvl="0" indent="0" algn="l" rtl="0">
                        <a:lnSpc>
                          <a:spcPct val="100000"/>
                        </a:lnSpc>
                        <a:spcBef>
                          <a:spcPts val="0"/>
                        </a:spcBef>
                        <a:spcAft>
                          <a:spcPts val="0"/>
                        </a:spcAft>
                        <a:buNone/>
                      </a:pPr>
                      <a:r>
                        <a:rPr lang="en-US" sz="1200" u="none" strike="noStrike" cap="none"/>
                        <a:t>Cost per Lead (CPL) </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Money spent to identify potential customers</a:t>
                      </a:r>
                      <a:endParaRPr sz="1200" u="none" strike="noStrike" cap="none"/>
                    </a:p>
                  </a:txBody>
                  <a:tcPr marL="91450" marR="91450" marT="45725" marB="45725"/>
                </a:tc>
                <a:extLst>
                  <a:ext uri="{0D108BD9-81ED-4DB2-BD59-A6C34878D82A}">
                    <a16:rowId xmlns:a16="http://schemas.microsoft.com/office/drawing/2014/main" val="10001"/>
                  </a:ext>
                </a:extLst>
              </a:tr>
              <a:tr h="3562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Customer Acquisition Cost</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To measure cost of acquiring customers</a:t>
                      </a:r>
                      <a:endParaRPr sz="1200" u="none" strike="noStrike" cap="none"/>
                    </a:p>
                  </a:txBody>
                  <a:tcPr marL="91450" marR="91450" marT="45725" marB="45725"/>
                </a:tc>
                <a:extLst>
                  <a:ext uri="{0D108BD9-81ED-4DB2-BD59-A6C34878D82A}">
                    <a16:rowId xmlns:a16="http://schemas.microsoft.com/office/drawing/2014/main" val="10002"/>
                  </a:ext>
                </a:extLst>
              </a:tr>
              <a:tr h="356250">
                <a:tc>
                  <a:txBody>
                    <a:bodyPr/>
                    <a:lstStyle/>
                    <a:p>
                      <a:pPr marL="0" marR="0" lvl="0" indent="0" algn="l" rtl="0">
                        <a:lnSpc>
                          <a:spcPct val="100000"/>
                        </a:lnSpc>
                        <a:spcBef>
                          <a:spcPts val="0"/>
                        </a:spcBef>
                        <a:spcAft>
                          <a:spcPts val="0"/>
                        </a:spcAft>
                        <a:buNone/>
                      </a:pPr>
                      <a:r>
                        <a:rPr lang="en-US" sz="1200" u="none" strike="noStrike" cap="none"/>
                        <a:t>Conversion rate in app store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check the effectiveness of content in app store</a:t>
                      </a:r>
                      <a:endParaRPr sz="1200" u="none" strike="noStrike" cap="none"/>
                    </a:p>
                  </a:txBody>
                  <a:tcPr marL="91450" marR="91450" marT="45725" marB="45725"/>
                </a:tc>
                <a:extLst>
                  <a:ext uri="{0D108BD9-81ED-4DB2-BD59-A6C34878D82A}">
                    <a16:rowId xmlns:a16="http://schemas.microsoft.com/office/drawing/2014/main" val="10003"/>
                  </a:ext>
                </a:extLst>
              </a:tr>
              <a:tr h="364775">
                <a:tc>
                  <a:txBody>
                    <a:bodyPr/>
                    <a:lstStyle/>
                    <a:p>
                      <a:pPr marL="0" marR="0" lvl="0" indent="0" algn="l" rtl="0">
                        <a:lnSpc>
                          <a:spcPct val="100000"/>
                        </a:lnSpc>
                        <a:spcBef>
                          <a:spcPts val="0"/>
                        </a:spcBef>
                        <a:spcAft>
                          <a:spcPts val="0"/>
                        </a:spcAft>
                        <a:buNone/>
                      </a:pPr>
                      <a:r>
                        <a:rPr lang="en-US" sz="1200" u="none" strike="noStrike" cap="none"/>
                        <a:t>Total # of new users per month</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measure success of marketing effort</a:t>
                      </a:r>
                      <a:endParaRPr sz="1200" u="none" strike="noStrike" cap="none"/>
                    </a:p>
                  </a:txBody>
                  <a:tcPr marL="91450" marR="91450" marT="45725" marB="45725"/>
                </a:tc>
                <a:extLst>
                  <a:ext uri="{0D108BD9-81ED-4DB2-BD59-A6C34878D82A}">
                    <a16:rowId xmlns:a16="http://schemas.microsoft.com/office/drawing/2014/main" val="10004"/>
                  </a:ext>
                </a:extLst>
              </a:tr>
              <a:tr h="364775">
                <a:tc>
                  <a:txBody>
                    <a:bodyPr/>
                    <a:lstStyle/>
                    <a:p>
                      <a:pPr marL="0" marR="0" lvl="0" indent="0" algn="l" rtl="0">
                        <a:lnSpc>
                          <a:spcPct val="100000"/>
                        </a:lnSpc>
                        <a:spcBef>
                          <a:spcPts val="0"/>
                        </a:spcBef>
                        <a:spcAft>
                          <a:spcPts val="0"/>
                        </a:spcAft>
                        <a:buNone/>
                      </a:pPr>
                      <a:r>
                        <a:rPr lang="en-US" sz="1200" u="none" strike="noStrike" cap="none"/>
                        <a:t>Total users acquired by channel  </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measure effectiveness of channel used. </a:t>
                      </a:r>
                      <a:endParaRPr sz="1200" u="none" strike="noStrike" cap="none"/>
                    </a:p>
                  </a:txBody>
                  <a:tcPr marL="91450" marR="91450" marT="45725" marB="45725"/>
                </a:tc>
                <a:extLst>
                  <a:ext uri="{0D108BD9-81ED-4DB2-BD59-A6C34878D82A}">
                    <a16:rowId xmlns:a16="http://schemas.microsoft.com/office/drawing/2014/main" val="10005"/>
                  </a:ext>
                </a:extLst>
              </a:tr>
              <a:tr h="364775">
                <a:tc>
                  <a:txBody>
                    <a:bodyPr/>
                    <a:lstStyle/>
                    <a:p>
                      <a:pPr marL="0" marR="0" lvl="0" indent="0" algn="l" rtl="0">
                        <a:lnSpc>
                          <a:spcPct val="100000"/>
                        </a:lnSpc>
                        <a:spcBef>
                          <a:spcPts val="0"/>
                        </a:spcBef>
                        <a:spcAft>
                          <a:spcPts val="0"/>
                        </a:spcAft>
                        <a:buNone/>
                      </a:pPr>
                      <a:r>
                        <a:rPr lang="en-US" sz="1200" u="none" strike="noStrike" cap="none"/>
                        <a:t>Bounce Rate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identify pain points for customers.</a:t>
                      </a:r>
                      <a:endParaRPr sz="1200" u="none" strike="noStrike" cap="none"/>
                    </a:p>
                  </a:txBody>
                  <a:tcPr marL="91450" marR="91450" marT="45725" marB="45725"/>
                </a:tc>
                <a:extLst>
                  <a:ext uri="{0D108BD9-81ED-4DB2-BD59-A6C34878D82A}">
                    <a16:rowId xmlns:a16="http://schemas.microsoft.com/office/drawing/2014/main" val="10006"/>
                  </a:ext>
                </a:extLst>
              </a:tr>
              <a:tr h="364775">
                <a:tc>
                  <a:txBody>
                    <a:bodyPr/>
                    <a:lstStyle/>
                    <a:p>
                      <a:pPr marL="0" marR="0" lvl="0" indent="0" algn="l" rtl="0">
                        <a:lnSpc>
                          <a:spcPct val="100000"/>
                        </a:lnSpc>
                        <a:spcBef>
                          <a:spcPts val="0"/>
                        </a:spcBef>
                        <a:spcAft>
                          <a:spcPts val="0"/>
                        </a:spcAft>
                        <a:buNone/>
                      </a:pP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2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Activation Metrics</a:t>
            </a:r>
            <a:endParaRPr/>
          </a:p>
        </p:txBody>
      </p:sp>
      <p:graphicFrame>
        <p:nvGraphicFramePr>
          <p:cNvPr id="719" name="Google Shape;719;p6"/>
          <p:cNvGraphicFramePr/>
          <p:nvPr/>
        </p:nvGraphicFramePr>
        <p:xfrm>
          <a:off x="789709" y="1080654"/>
          <a:ext cx="3000000" cy="3000000"/>
        </p:xfrm>
        <a:graphic>
          <a:graphicData uri="http://schemas.openxmlformats.org/drawingml/2006/table">
            <a:tbl>
              <a:tblPr firstRow="1" bandRow="1">
                <a:noFill/>
                <a:tableStyleId>{ED245E00-1271-40C0-B288-04D8B2AC1CE6}</a:tableStyleId>
              </a:tblPr>
              <a:tblGrid>
                <a:gridCol w="2485025">
                  <a:extLst>
                    <a:ext uri="{9D8B030D-6E8A-4147-A177-3AD203B41FA5}">
                      <a16:colId xmlns:a16="http://schemas.microsoft.com/office/drawing/2014/main" val="20000"/>
                    </a:ext>
                  </a:extLst>
                </a:gridCol>
                <a:gridCol w="4902900">
                  <a:extLst>
                    <a:ext uri="{9D8B030D-6E8A-4147-A177-3AD203B41FA5}">
                      <a16:colId xmlns:a16="http://schemas.microsoft.com/office/drawing/2014/main" val="20001"/>
                    </a:ext>
                  </a:extLst>
                </a:gridCol>
              </a:tblGrid>
              <a:tr h="353300">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Metric</a:t>
                      </a:r>
                      <a:endParaRPr sz="1400" u="none" strike="noStrike" cap="none">
                        <a:latin typeface="Proxima Nova"/>
                        <a:ea typeface="Proxima Nova"/>
                        <a:cs typeface="Proxima Nova"/>
                        <a:sym typeface="Proxima Nova"/>
                      </a:endParaRPr>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Reason for choosing</a:t>
                      </a:r>
                      <a:endParaRPr sz="1400" u="none" strike="noStrike" cap="none">
                        <a:latin typeface="Proxima Nova"/>
                        <a:ea typeface="Proxima Nova"/>
                        <a:cs typeface="Proxima Nova"/>
                        <a:sym typeface="Proxima Nova"/>
                      </a:endParaRPr>
                    </a:p>
                  </a:txBody>
                  <a:tcPr marL="91450" marR="91450" marT="45725" marB="45725">
                    <a:solidFill>
                      <a:srgbClr val="F5333F"/>
                    </a:solidFill>
                  </a:tcPr>
                </a:tc>
                <a:extLst>
                  <a:ext uri="{0D108BD9-81ED-4DB2-BD59-A6C34878D82A}">
                    <a16:rowId xmlns:a16="http://schemas.microsoft.com/office/drawing/2014/main" val="10000"/>
                  </a:ext>
                </a:extLst>
              </a:tr>
              <a:tr h="353300">
                <a:tc>
                  <a:txBody>
                    <a:bodyPr/>
                    <a:lstStyle/>
                    <a:p>
                      <a:pPr marL="0" marR="0" lvl="0" indent="0" algn="l" rtl="0">
                        <a:lnSpc>
                          <a:spcPct val="100000"/>
                        </a:lnSpc>
                        <a:spcBef>
                          <a:spcPts val="0"/>
                        </a:spcBef>
                        <a:spcAft>
                          <a:spcPts val="0"/>
                        </a:spcAft>
                        <a:buNone/>
                      </a:pPr>
                      <a:r>
                        <a:rPr lang="en-US" sz="1200" u="none" strike="noStrike" cap="none"/>
                        <a:t>Monthly registration rate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identify pain points during registration</a:t>
                      </a:r>
                      <a:endParaRPr sz="1200" u="none" strike="noStrike" cap="none"/>
                    </a:p>
                  </a:txBody>
                  <a:tcPr marL="91450" marR="91450" marT="45725" marB="45725"/>
                </a:tc>
                <a:extLst>
                  <a:ext uri="{0D108BD9-81ED-4DB2-BD59-A6C34878D82A}">
                    <a16:rowId xmlns:a16="http://schemas.microsoft.com/office/drawing/2014/main" val="10001"/>
                  </a:ext>
                </a:extLst>
              </a:tr>
              <a:tr h="353300">
                <a:tc>
                  <a:txBody>
                    <a:bodyPr/>
                    <a:lstStyle/>
                    <a:p>
                      <a:pPr marL="0" marR="0" lvl="0" indent="0" algn="l" rtl="0">
                        <a:lnSpc>
                          <a:spcPct val="100000"/>
                        </a:lnSpc>
                        <a:spcBef>
                          <a:spcPts val="0"/>
                        </a:spcBef>
                        <a:spcAft>
                          <a:spcPts val="0"/>
                        </a:spcAft>
                        <a:buNone/>
                      </a:pPr>
                      <a:r>
                        <a:rPr lang="en-US" sz="1200" u="none" strike="noStrike" cap="none"/>
                        <a:t>Screens per session</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find the point of drop off.</a:t>
                      </a:r>
                      <a:endParaRPr sz="1200" u="none" strike="noStrike" cap="none"/>
                    </a:p>
                  </a:txBody>
                  <a:tcPr marL="91450" marR="91450" marT="45725" marB="45725"/>
                </a:tc>
                <a:extLst>
                  <a:ext uri="{0D108BD9-81ED-4DB2-BD59-A6C34878D82A}">
                    <a16:rowId xmlns:a16="http://schemas.microsoft.com/office/drawing/2014/main" val="10002"/>
                  </a:ext>
                </a:extLst>
              </a:tr>
              <a:tr h="353300">
                <a:tc>
                  <a:txBody>
                    <a:bodyPr/>
                    <a:lstStyle/>
                    <a:p>
                      <a:pPr marL="0" marR="0" lvl="0" indent="0" algn="l" rtl="0">
                        <a:lnSpc>
                          <a:spcPct val="100000"/>
                        </a:lnSpc>
                        <a:spcBef>
                          <a:spcPts val="0"/>
                        </a:spcBef>
                        <a:spcAft>
                          <a:spcPts val="0"/>
                        </a:spcAft>
                        <a:buNone/>
                      </a:pPr>
                      <a:r>
                        <a:rPr lang="en-US" sz="1200" u="none" strike="noStrike" cap="none"/>
                        <a:t>Session length</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find if customers find UI / UX of app is engaging</a:t>
                      </a:r>
                      <a:endParaRPr sz="1200" u="none" strike="noStrike" cap="none"/>
                    </a:p>
                  </a:txBody>
                  <a:tcPr marL="91450" marR="91450" marT="45725" marB="45725"/>
                </a:tc>
                <a:extLst>
                  <a:ext uri="{0D108BD9-81ED-4DB2-BD59-A6C34878D82A}">
                    <a16:rowId xmlns:a16="http://schemas.microsoft.com/office/drawing/2014/main" val="10003"/>
                  </a:ext>
                </a:extLst>
              </a:tr>
              <a:tr h="353300">
                <a:tc>
                  <a:txBody>
                    <a:bodyPr/>
                    <a:lstStyle/>
                    <a:p>
                      <a:pPr marL="0" marR="0" lvl="0" indent="0" algn="l" rtl="0">
                        <a:lnSpc>
                          <a:spcPct val="100000"/>
                        </a:lnSpc>
                        <a:spcBef>
                          <a:spcPts val="0"/>
                        </a:spcBef>
                        <a:spcAft>
                          <a:spcPts val="0"/>
                        </a:spcAft>
                        <a:buNone/>
                      </a:pPr>
                      <a:r>
                        <a:rPr lang="en-US" sz="1200" u="none" strike="noStrike" cap="none"/>
                        <a:t># First bookings</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know how many customers visiting the app book</a:t>
                      </a:r>
                      <a:endParaRPr sz="1200" u="none" strike="noStrike" cap="none"/>
                    </a:p>
                  </a:txBody>
                  <a:tcPr marL="91450" marR="91450" marT="45725" marB="45725"/>
                </a:tc>
                <a:extLst>
                  <a:ext uri="{0D108BD9-81ED-4DB2-BD59-A6C34878D82A}">
                    <a16:rowId xmlns:a16="http://schemas.microsoft.com/office/drawing/2014/main" val="10004"/>
                  </a:ext>
                </a:extLst>
              </a:tr>
              <a:tr h="353300">
                <a:tc>
                  <a:txBody>
                    <a:bodyPr/>
                    <a:lstStyle/>
                    <a:p>
                      <a:pPr marL="0" marR="0" lvl="0" indent="0" algn="l" rtl="0">
                        <a:lnSpc>
                          <a:spcPct val="100000"/>
                        </a:lnSpc>
                        <a:spcBef>
                          <a:spcPts val="0"/>
                        </a:spcBef>
                        <a:spcAft>
                          <a:spcPts val="0"/>
                        </a:spcAft>
                        <a:buNone/>
                      </a:pPr>
                      <a:r>
                        <a:rPr lang="en-US" sz="1200" u="none" strike="noStrike" cap="none"/>
                        <a:t>Search exit rate</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know if users are able to search for information</a:t>
                      </a:r>
                      <a:endParaRPr sz="1200" u="none" strike="noStrike" cap="none"/>
                    </a:p>
                  </a:txBody>
                  <a:tcPr marL="91450" marR="91450" marT="45725" marB="45725"/>
                </a:tc>
                <a:extLst>
                  <a:ext uri="{0D108BD9-81ED-4DB2-BD59-A6C34878D82A}">
                    <a16:rowId xmlns:a16="http://schemas.microsoft.com/office/drawing/2014/main" val="10005"/>
                  </a:ext>
                </a:extLst>
              </a:tr>
              <a:tr h="353300">
                <a:tc>
                  <a:txBody>
                    <a:bodyPr/>
                    <a:lstStyle/>
                    <a:p>
                      <a:pPr marL="0" marR="0" lvl="0" indent="0" algn="l" rtl="0">
                        <a:lnSpc>
                          <a:spcPct val="100000"/>
                        </a:lnSpc>
                        <a:spcBef>
                          <a:spcPts val="0"/>
                        </a:spcBef>
                        <a:spcAft>
                          <a:spcPts val="0"/>
                        </a:spcAft>
                        <a:buNone/>
                      </a:pPr>
                      <a:r>
                        <a:rPr lang="en-US" sz="1200" u="none" strike="noStrike" cap="none"/>
                        <a:t>Feature adoption</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Number of users who watched the product demo video</a:t>
                      </a:r>
                      <a:endParaRPr sz="1200" u="none" strike="noStrike" cap="none"/>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Retention Metrics</a:t>
            </a:r>
            <a:endParaRPr/>
          </a:p>
        </p:txBody>
      </p:sp>
      <p:sp>
        <p:nvSpPr>
          <p:cNvPr id="725" name="Google Shape;725;p7"/>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Proxima Nova"/>
              <a:ea typeface="Proxima Nova"/>
              <a:cs typeface="Proxima Nova"/>
              <a:sym typeface="Proxima Nova"/>
            </a:endParaRPr>
          </a:p>
        </p:txBody>
      </p:sp>
      <p:graphicFrame>
        <p:nvGraphicFramePr>
          <p:cNvPr id="726" name="Google Shape;726;p7"/>
          <p:cNvGraphicFramePr/>
          <p:nvPr/>
        </p:nvGraphicFramePr>
        <p:xfrm>
          <a:off x="789708" y="1101435"/>
          <a:ext cx="3000000" cy="3000000"/>
        </p:xfrm>
        <a:graphic>
          <a:graphicData uri="http://schemas.openxmlformats.org/drawingml/2006/table">
            <a:tbl>
              <a:tblPr firstRow="1" bandRow="1">
                <a:noFill/>
                <a:tableStyleId>{ED245E00-1271-40C0-B288-04D8B2AC1CE6}</a:tableStyleId>
              </a:tblPr>
              <a:tblGrid>
                <a:gridCol w="2379525">
                  <a:extLst>
                    <a:ext uri="{9D8B030D-6E8A-4147-A177-3AD203B41FA5}">
                      <a16:colId xmlns:a16="http://schemas.microsoft.com/office/drawing/2014/main" val="20000"/>
                    </a:ext>
                  </a:extLst>
                </a:gridCol>
                <a:gridCol w="4911525">
                  <a:extLst>
                    <a:ext uri="{9D8B030D-6E8A-4147-A177-3AD203B41FA5}">
                      <a16:colId xmlns:a16="http://schemas.microsoft.com/office/drawing/2014/main" val="20001"/>
                    </a:ext>
                  </a:extLst>
                </a:gridCol>
              </a:tblGrid>
              <a:tr h="374400">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Metric</a:t>
                      </a:r>
                      <a:endParaRPr sz="1400" u="none" strike="noStrike" cap="none">
                        <a:latin typeface="Proxima Nova"/>
                        <a:ea typeface="Proxima Nova"/>
                        <a:cs typeface="Proxima Nova"/>
                        <a:sym typeface="Proxima Nova"/>
                      </a:endParaRPr>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Reason for choosing</a:t>
                      </a:r>
                      <a:endParaRPr sz="1400" u="none" strike="noStrike" cap="none">
                        <a:latin typeface="Proxima Nova"/>
                        <a:ea typeface="Proxima Nova"/>
                        <a:cs typeface="Proxima Nova"/>
                        <a:sym typeface="Proxima Nova"/>
                      </a:endParaRPr>
                    </a:p>
                  </a:txBody>
                  <a:tcPr marL="91450" marR="91450" marT="45725" marB="45725">
                    <a:solidFill>
                      <a:srgbClr val="F5333F"/>
                    </a:solidFill>
                  </a:tcPr>
                </a:tc>
                <a:extLst>
                  <a:ext uri="{0D108BD9-81ED-4DB2-BD59-A6C34878D82A}">
                    <a16:rowId xmlns:a16="http://schemas.microsoft.com/office/drawing/2014/main" val="10000"/>
                  </a:ext>
                </a:extLst>
              </a:tr>
              <a:tr h="75822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 Churn rate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To know if  business is loosing customer and understand the reasons.</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Is product complicated to use ? or is business targeting right audience ?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Customer churn is important for staffing reasons as an employee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can only manage so many accounts at one time.</a:t>
                      </a:r>
                      <a:endParaRPr/>
                    </a:p>
                  </a:txBody>
                  <a:tcPr marL="9525" marR="9525" marT="9525" marB="0" anchor="b"/>
                </a:tc>
                <a:extLst>
                  <a:ext uri="{0D108BD9-81ED-4DB2-BD59-A6C34878D82A}">
                    <a16:rowId xmlns:a16="http://schemas.microsoft.com/office/drawing/2014/main" val="10001"/>
                  </a:ext>
                </a:extLst>
              </a:tr>
              <a:tr h="329600">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 N Day retention</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Identify need for re-engagement Ads, Push Notification</a:t>
                      </a:r>
                      <a:endParaRPr sz="1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r h="464675">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Subscription Renewal rate</a:t>
                      </a:r>
                      <a:endParaRPr sz="12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To know if customers subscribing to out weekly mean plan are renewing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the subscription </a:t>
                      </a:r>
                      <a:endParaRPr sz="1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3"/>
                  </a:ext>
                </a:extLst>
              </a:tr>
              <a:tr h="460375">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Daily weekly monthly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Active users</a:t>
                      </a:r>
                      <a:endParaRPr sz="12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To measure how useful the app is to the user.</a:t>
                      </a:r>
                      <a:endParaRPr sz="1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4"/>
                  </a:ext>
                </a:extLst>
              </a:tr>
              <a:tr h="374400">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Cart abandonment rate </a:t>
                      </a:r>
                      <a:endParaRPr sz="12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To know of any issue in online payment. </a:t>
                      </a:r>
                      <a:endParaRPr sz="1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Revenue Metrics</a:t>
            </a:r>
            <a:endParaRPr/>
          </a:p>
        </p:txBody>
      </p:sp>
      <p:graphicFrame>
        <p:nvGraphicFramePr>
          <p:cNvPr id="732" name="Google Shape;732;p8"/>
          <p:cNvGraphicFramePr/>
          <p:nvPr/>
        </p:nvGraphicFramePr>
        <p:xfrm>
          <a:off x="935182" y="1143000"/>
          <a:ext cx="3000000" cy="3000000"/>
        </p:xfrm>
        <a:graphic>
          <a:graphicData uri="http://schemas.openxmlformats.org/drawingml/2006/table">
            <a:tbl>
              <a:tblPr firstRow="1" bandRow="1">
                <a:noFill/>
                <a:tableStyleId>{ED245E00-1271-40C0-B288-04D8B2AC1CE6}</a:tableStyleId>
              </a:tblPr>
              <a:tblGrid>
                <a:gridCol w="2597500">
                  <a:extLst>
                    <a:ext uri="{9D8B030D-6E8A-4147-A177-3AD203B41FA5}">
                      <a16:colId xmlns:a16="http://schemas.microsoft.com/office/drawing/2014/main" val="20000"/>
                    </a:ext>
                  </a:extLst>
                </a:gridCol>
                <a:gridCol w="4468325">
                  <a:extLst>
                    <a:ext uri="{9D8B030D-6E8A-4147-A177-3AD203B41FA5}">
                      <a16:colId xmlns:a16="http://schemas.microsoft.com/office/drawing/2014/main" val="20001"/>
                    </a:ext>
                  </a:extLst>
                </a:gridCol>
              </a:tblGrid>
              <a:tr h="266750">
                <a:tc>
                  <a:txBody>
                    <a:bodyPr/>
                    <a:lstStyle/>
                    <a:p>
                      <a:pPr marL="0" marR="0" lvl="0" indent="0" algn="l" rtl="0">
                        <a:lnSpc>
                          <a:spcPct val="100000"/>
                        </a:lnSpc>
                        <a:spcBef>
                          <a:spcPts val="0"/>
                        </a:spcBef>
                        <a:spcAft>
                          <a:spcPts val="0"/>
                        </a:spcAft>
                        <a:buNone/>
                      </a:pPr>
                      <a:r>
                        <a:rPr lang="en-US" sz="1400" u="none" strike="noStrike" cap="none"/>
                        <a:t>Metric</a:t>
                      </a:r>
                      <a:endParaRPr sz="1400" u="none" strike="noStrike" cap="none"/>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t>Reason for choosing </a:t>
                      </a:r>
                      <a:endParaRPr sz="1400" u="none" strike="noStrike" cap="none"/>
                    </a:p>
                  </a:txBody>
                  <a:tcPr marL="91450" marR="91450" marT="45725" marB="45725">
                    <a:solidFill>
                      <a:srgbClr val="F5333F"/>
                    </a:solidFill>
                  </a:tcPr>
                </a:tc>
                <a:extLst>
                  <a:ext uri="{0D108BD9-81ED-4DB2-BD59-A6C34878D82A}">
                    <a16:rowId xmlns:a16="http://schemas.microsoft.com/office/drawing/2014/main" val="10000"/>
                  </a:ext>
                </a:extLst>
              </a:tr>
              <a:tr h="24007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ARPU , CLTV</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Average revenue per user helps track growth patterns </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48847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Quarterly revenue churn rate.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Revenue churn is a great way to report on performance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and  understand the financial health of your customer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base</a:t>
                      </a:r>
                      <a:endParaRPr sz="12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r h="24007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LTV : CAC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if LTV : CAC &gt; 3 , the business is considered to be healthy. </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9"/>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Referral Metrics</a:t>
            </a:r>
            <a:endParaRPr/>
          </a:p>
        </p:txBody>
      </p:sp>
      <p:graphicFrame>
        <p:nvGraphicFramePr>
          <p:cNvPr id="738" name="Google Shape;738;p9"/>
          <p:cNvGraphicFramePr/>
          <p:nvPr/>
        </p:nvGraphicFramePr>
        <p:xfrm>
          <a:off x="924791" y="966724"/>
          <a:ext cx="3000000" cy="3000000"/>
        </p:xfrm>
        <a:graphic>
          <a:graphicData uri="http://schemas.openxmlformats.org/drawingml/2006/table">
            <a:tbl>
              <a:tblPr firstRow="1" bandRow="1">
                <a:noFill/>
                <a:tableStyleId>{ED245E00-1271-40C0-B288-04D8B2AC1CE6}</a:tableStyleId>
              </a:tblPr>
              <a:tblGrid>
                <a:gridCol w="2679675">
                  <a:extLst>
                    <a:ext uri="{9D8B030D-6E8A-4147-A177-3AD203B41FA5}">
                      <a16:colId xmlns:a16="http://schemas.microsoft.com/office/drawing/2014/main" val="20000"/>
                    </a:ext>
                  </a:extLst>
                </a:gridCol>
                <a:gridCol w="4417325">
                  <a:extLst>
                    <a:ext uri="{9D8B030D-6E8A-4147-A177-3AD203B41FA5}">
                      <a16:colId xmlns:a16="http://schemas.microsoft.com/office/drawing/2014/main" val="20001"/>
                    </a:ext>
                  </a:extLst>
                </a:gridCol>
              </a:tblGrid>
              <a:tr h="228525">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Metrics</a:t>
                      </a:r>
                      <a:endParaRPr sz="1400" u="none" strike="noStrike" cap="none">
                        <a:latin typeface="Proxima Nova"/>
                        <a:ea typeface="Proxima Nova"/>
                        <a:cs typeface="Proxima Nova"/>
                        <a:sym typeface="Proxima Nova"/>
                      </a:endParaRPr>
                    </a:p>
                  </a:txBody>
                  <a:tcPr marL="91450" marR="91450" marT="45725" marB="45725">
                    <a:solidFill>
                      <a:srgbClr val="F5333F"/>
                    </a:solidFill>
                  </a:tcPr>
                </a:tc>
                <a:tc>
                  <a:txBody>
                    <a:bodyPr/>
                    <a:lstStyle/>
                    <a:p>
                      <a:pPr marL="0" marR="0" lvl="0" indent="0" algn="l" rtl="0">
                        <a:lnSpc>
                          <a:spcPct val="100000"/>
                        </a:lnSpc>
                        <a:spcBef>
                          <a:spcPts val="0"/>
                        </a:spcBef>
                        <a:spcAft>
                          <a:spcPts val="0"/>
                        </a:spcAft>
                        <a:buNone/>
                      </a:pPr>
                      <a:r>
                        <a:rPr lang="en-US" sz="1400" u="none" strike="noStrike" cap="none">
                          <a:latin typeface="Proxima Nova"/>
                          <a:ea typeface="Proxima Nova"/>
                          <a:cs typeface="Proxima Nova"/>
                          <a:sym typeface="Proxima Nova"/>
                        </a:rPr>
                        <a:t> Reason for Choosing</a:t>
                      </a:r>
                      <a:endParaRPr sz="1400" u="none" strike="noStrike" cap="none">
                        <a:latin typeface="Proxima Nova"/>
                        <a:ea typeface="Proxima Nova"/>
                        <a:cs typeface="Proxima Nova"/>
                        <a:sym typeface="Proxima Nova"/>
                      </a:endParaRPr>
                    </a:p>
                  </a:txBody>
                  <a:tcPr marL="91450" marR="91450" marT="45725" marB="45725">
                    <a:solidFill>
                      <a:srgbClr val="F5333F"/>
                    </a:solidFill>
                  </a:tcPr>
                </a:tc>
                <a:extLst>
                  <a:ext uri="{0D108BD9-81ED-4DB2-BD59-A6C34878D82A}">
                    <a16:rowId xmlns:a16="http://schemas.microsoft.com/office/drawing/2014/main" val="10000"/>
                  </a:ext>
                </a:extLst>
              </a:tr>
              <a:tr h="228525">
                <a:tc>
                  <a:txBody>
                    <a:bodyPr/>
                    <a:lstStyle/>
                    <a:p>
                      <a:pPr marL="0" marR="0" lvl="0" indent="0" algn="l" rtl="0">
                        <a:lnSpc>
                          <a:spcPct val="100000"/>
                        </a:lnSpc>
                        <a:spcBef>
                          <a:spcPts val="0"/>
                        </a:spcBef>
                        <a:spcAft>
                          <a:spcPts val="0"/>
                        </a:spcAft>
                        <a:buNone/>
                      </a:pPr>
                      <a:r>
                        <a:rPr lang="en-US" sz="1200" u="none" strike="noStrike" cap="none"/>
                        <a:t># of referrals</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t>To get virality. Once click Sharing, Contact list integration</a:t>
                      </a:r>
                      <a:endParaRPr sz="1200" u="none" strike="noStrike" cap="none"/>
                    </a:p>
                  </a:txBody>
                  <a:tcPr marL="91450" marR="91450" marT="45725" marB="45725"/>
                </a:tc>
                <a:extLst>
                  <a:ext uri="{0D108BD9-81ED-4DB2-BD59-A6C34878D82A}">
                    <a16:rowId xmlns:a16="http://schemas.microsoft.com/office/drawing/2014/main" val="10001"/>
                  </a:ext>
                </a:extLst>
              </a:tr>
              <a:tr h="22852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App store ratings and reviews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To know the need for updates to know new needs. </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22852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Viral Coefficient (K)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To know how many new users existing user generates and if we need to give incentives.</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22852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Net Promotor Score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To measure customer loyalty and therefore the likelihood of gaining new customers</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22852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Customer Experience Score (CES)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To measure ease of customer interaction and resolution during a request.</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228525">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Customer Satisfaction Score (CSAT)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Arial"/>
                          <a:ea typeface="Arial"/>
                          <a:cs typeface="Arial"/>
                          <a:sym typeface="Arial"/>
                        </a:rPr>
                        <a:t>To measure users satisfaction with the product. </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3589</Words>
  <Application>Microsoft Macintosh PowerPoint</Application>
  <PresentationFormat>On-screen Show (16:9)</PresentationFormat>
  <Paragraphs>456</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Proxima Nova</vt:lpstr>
      <vt:lpstr>Avenir Book</vt:lpstr>
      <vt:lpstr>Calibri</vt:lpstr>
      <vt:lpstr>Arial</vt:lpstr>
      <vt:lpstr>Roboto</vt:lpstr>
      <vt:lpstr>MASTER_UPGRAD</vt:lpstr>
      <vt:lpstr>PowerPoint Presentation</vt:lpstr>
      <vt:lpstr>PowerPoint Presentation</vt:lpstr>
      <vt:lpstr>PowerPoint Presentation</vt:lpstr>
      <vt:lpstr>Recap - AARRR Framework</vt:lpstr>
      <vt:lpstr>Acquisition Metrics</vt:lpstr>
      <vt:lpstr>Activation Metrics</vt:lpstr>
      <vt:lpstr>Retention Metrics</vt:lpstr>
      <vt:lpstr>Revenue Metrics</vt:lpstr>
      <vt:lpstr>Referral Metrics</vt:lpstr>
      <vt:lpstr>Wireframe - Analytics Dashboard</vt:lpstr>
      <vt:lpstr>Wireframe - Analytics Dashboard</vt:lpstr>
      <vt:lpstr>Wireframe - Analytics Dashboard</vt:lpstr>
      <vt:lpstr>Wireframe - Analytics Dashboard</vt:lpstr>
      <vt:lpstr>Wireframe - Analytics Dashboard</vt:lpstr>
      <vt:lpstr>PowerPoint Presentation</vt:lpstr>
      <vt:lpstr>Acquisition Strategy</vt:lpstr>
      <vt:lpstr>Acquisition Strategy</vt:lpstr>
      <vt:lpstr>Acquisition Strategy</vt:lpstr>
      <vt:lpstr>Acquisition strategy</vt:lpstr>
      <vt:lpstr>Activation Strategy</vt:lpstr>
      <vt:lpstr>Activation Strategy</vt:lpstr>
      <vt:lpstr>Retention Strategy</vt:lpstr>
      <vt:lpstr>Retention Strategy</vt:lpstr>
      <vt:lpstr>Retention Strategy</vt:lpstr>
      <vt:lpstr>Referral Strategy</vt:lpstr>
      <vt:lpstr>Revenue Strategy</vt:lpstr>
      <vt:lpstr>PowerPoint Presentation</vt:lpstr>
      <vt:lpstr>Submission Template</vt:lpstr>
      <vt:lpstr>PowerPoint Presentation</vt:lpstr>
      <vt:lpstr>Submission Template</vt:lpstr>
      <vt:lpstr>PowerPoint Presentation</vt:lpstr>
      <vt:lpstr>Submission Template</vt:lpstr>
      <vt:lpstr>PowerPoint Presentation</vt:lpstr>
      <vt:lpstr>Achieving Product-Market Fit</vt:lpstr>
      <vt:lpstr>Achieving Product-Market Fit</vt:lpstr>
      <vt:lpstr>Product Positioning</vt:lpstr>
      <vt:lpstr>Pricing Strategy</vt:lpstr>
      <vt:lpstr>Pricing Strategy</vt:lpstr>
      <vt:lpstr>Sales &amp; Marketing Strategy</vt:lpstr>
      <vt:lpstr>Sales &amp; Marketing Strategy</vt:lpstr>
      <vt:lpstr>Sales &amp; Marketing Strategy</vt:lpstr>
      <vt:lpstr>Sales &amp; Marketing Strategy</vt:lpstr>
      <vt:lpstr>Product Launch Plan</vt:lpstr>
      <vt:lpstr>Product Launch Plan</vt:lpstr>
      <vt:lpstr>Product Launch Plan</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Vardhan</dc:creator>
  <cp:lastModifiedBy>Bhuwan Jain</cp:lastModifiedBy>
  <cp:revision>1</cp:revision>
  <dcterms:modified xsi:type="dcterms:W3CDTF">2020-11-18T15:59:46Z</dcterms:modified>
</cp:coreProperties>
</file>