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65" r:id="rId5"/>
    <p:sldId id="287" r:id="rId6"/>
    <p:sldId id="291" r:id="rId7"/>
    <p:sldId id="288" r:id="rId8"/>
    <p:sldId id="298" r:id="rId9"/>
    <p:sldId id="303" r:id="rId10"/>
    <p:sldId id="300" r:id="rId11"/>
    <p:sldId id="289" r:id="rId12"/>
    <p:sldId id="306" r:id="rId13"/>
    <p:sldId id="307" r:id="rId14"/>
    <p:sldId id="308" r:id="rId15"/>
    <p:sldId id="310" r:id="rId16"/>
    <p:sldId id="305" r:id="rId17"/>
    <p:sldId id="293" r:id="rId18"/>
    <p:sldId id="304" r:id="rId19"/>
    <p:sldId id="301" r:id="rId20"/>
    <p:sldId id="311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549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EE249-833A-4E96-86F9-1184A0538489}" type="doc">
      <dgm:prSet loTypeId="urn:microsoft.com/office/officeart/2011/layout/CircleProcess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2CF3AA3A-F7B6-4D96-9203-94CBA4F204A7}">
      <dgm:prSet phldrT="[Text]"/>
      <dgm:spPr/>
      <dgm:t>
        <a:bodyPr/>
        <a:lstStyle/>
        <a:p>
          <a:r>
            <a:rPr lang="en-IN" dirty="0"/>
            <a:t>Saves password in </a:t>
          </a:r>
          <a:r>
            <a:rPr lang="en-IN" dirty="0">
              <a:solidFill>
                <a:srgbClr val="FF0000"/>
              </a:solidFill>
            </a:rPr>
            <a:t>encrypted and hashed </a:t>
          </a:r>
          <a:r>
            <a:rPr lang="en-IN" dirty="0"/>
            <a:t>formats to the Database</a:t>
          </a:r>
        </a:p>
      </dgm:t>
    </dgm:pt>
    <dgm:pt modelId="{ECAE3A40-BA0A-4E23-9199-A0FCFF84A4E4}" type="parTrans" cxnId="{CB90A70D-4C20-457A-BAE3-22937BA75943}">
      <dgm:prSet/>
      <dgm:spPr/>
      <dgm:t>
        <a:bodyPr/>
        <a:lstStyle/>
        <a:p>
          <a:endParaRPr lang="en-IN"/>
        </a:p>
      </dgm:t>
    </dgm:pt>
    <dgm:pt modelId="{55113476-1EC9-4DFB-BEC0-41545F15596E}" type="sibTrans" cxnId="{CB90A70D-4C20-457A-BAE3-22937BA75943}">
      <dgm:prSet/>
      <dgm:spPr/>
      <dgm:t>
        <a:bodyPr/>
        <a:lstStyle/>
        <a:p>
          <a:endParaRPr lang="en-IN"/>
        </a:p>
      </dgm:t>
    </dgm:pt>
    <dgm:pt modelId="{AF68FE20-2672-4B02-A23B-C4FADBF4DC3E}">
      <dgm:prSet phldrT="[Text]"/>
      <dgm:spPr/>
      <dgm:t>
        <a:bodyPr/>
        <a:lstStyle/>
        <a:p>
          <a:r>
            <a:rPr lang="en-IN" dirty="0"/>
            <a:t>An </a:t>
          </a:r>
          <a:r>
            <a:rPr lang="en-IN" dirty="0">
              <a:solidFill>
                <a:srgbClr val="FF0000"/>
              </a:solidFill>
            </a:rPr>
            <a:t>encrypted token is generated </a:t>
          </a:r>
          <a:r>
            <a:rPr lang="en-IN" dirty="0"/>
            <a:t>on user details and gets saved in the browser storage.</a:t>
          </a:r>
        </a:p>
      </dgm:t>
    </dgm:pt>
    <dgm:pt modelId="{B7C09B22-28DE-42F2-B031-B6BAFF59A083}" type="parTrans" cxnId="{8080045E-6B46-4345-A044-F36714E18FA9}">
      <dgm:prSet/>
      <dgm:spPr/>
      <dgm:t>
        <a:bodyPr/>
        <a:lstStyle/>
        <a:p>
          <a:endParaRPr lang="en-IN"/>
        </a:p>
      </dgm:t>
    </dgm:pt>
    <dgm:pt modelId="{297252BE-AABE-45A6-83BD-4AEC37B64BA6}" type="sibTrans" cxnId="{8080045E-6B46-4345-A044-F36714E18FA9}">
      <dgm:prSet/>
      <dgm:spPr/>
      <dgm:t>
        <a:bodyPr/>
        <a:lstStyle/>
        <a:p>
          <a:endParaRPr lang="en-IN"/>
        </a:p>
      </dgm:t>
    </dgm:pt>
    <dgm:pt modelId="{77428740-2BE3-49A5-BC7C-89B242F9010A}">
      <dgm:prSet phldrT="[Text]"/>
      <dgm:spPr/>
      <dgm:t>
        <a:bodyPr/>
        <a:lstStyle/>
        <a:p>
          <a:r>
            <a:rPr lang="en-IN" dirty="0"/>
            <a:t>Authenticator authenticates </a:t>
          </a:r>
          <a:r>
            <a:rPr lang="en-IN" dirty="0">
              <a:solidFill>
                <a:schemeClr val="tx1"/>
              </a:solidFill>
            </a:rPr>
            <a:t>user by </a:t>
          </a:r>
          <a:r>
            <a:rPr lang="en-IN" dirty="0">
              <a:solidFill>
                <a:srgbClr val="FF0000"/>
              </a:solidFill>
            </a:rPr>
            <a:t>decrypting the token</a:t>
          </a:r>
        </a:p>
      </dgm:t>
    </dgm:pt>
    <dgm:pt modelId="{290F1064-930C-4F44-8DB6-C35D8F4C5FE0}" type="parTrans" cxnId="{73EA4A0F-3DFE-4B49-88D0-EFDE77270A43}">
      <dgm:prSet/>
      <dgm:spPr/>
      <dgm:t>
        <a:bodyPr/>
        <a:lstStyle/>
        <a:p>
          <a:endParaRPr lang="en-IN"/>
        </a:p>
      </dgm:t>
    </dgm:pt>
    <dgm:pt modelId="{3DBA8F78-DE95-41F5-84F0-DB5479FA84BE}" type="sibTrans" cxnId="{73EA4A0F-3DFE-4B49-88D0-EFDE77270A43}">
      <dgm:prSet/>
      <dgm:spPr/>
      <dgm:t>
        <a:bodyPr/>
        <a:lstStyle/>
        <a:p>
          <a:endParaRPr lang="en-IN"/>
        </a:p>
      </dgm:t>
    </dgm:pt>
    <dgm:pt modelId="{B7B133C2-DED8-4D5D-BA4F-01FF035C8113}" type="pres">
      <dgm:prSet presAssocID="{2E1EE249-833A-4E96-86F9-1184A05384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70470C1-A66D-47B2-BD3D-67C54CAAE9B2}" type="pres">
      <dgm:prSet presAssocID="{77428740-2BE3-49A5-BC7C-89B242F9010A}" presName="Accent3" presStyleCnt="0"/>
      <dgm:spPr/>
    </dgm:pt>
    <dgm:pt modelId="{B1945ED4-309E-4095-ACF5-F867D4D8EBB9}" type="pres">
      <dgm:prSet presAssocID="{77428740-2BE3-49A5-BC7C-89B242F9010A}" presName="Accent" presStyleLbl="node1" presStyleIdx="0" presStyleCnt="3"/>
      <dgm:spPr/>
    </dgm:pt>
    <dgm:pt modelId="{D3A95322-3A54-4C49-89AF-3637343DF998}" type="pres">
      <dgm:prSet presAssocID="{77428740-2BE3-49A5-BC7C-89B242F9010A}" presName="ParentBackground3" presStyleCnt="0"/>
      <dgm:spPr/>
    </dgm:pt>
    <dgm:pt modelId="{10CDEFB5-DC7C-4EB4-8CE3-C3A0C8C5AF48}" type="pres">
      <dgm:prSet presAssocID="{77428740-2BE3-49A5-BC7C-89B242F9010A}" presName="ParentBackground" presStyleLbl="fgAcc1" presStyleIdx="0" presStyleCnt="3"/>
      <dgm:spPr/>
    </dgm:pt>
    <dgm:pt modelId="{5C90EFCB-AC0A-4BB3-BD3D-EFEDEF66D833}" type="pres">
      <dgm:prSet presAssocID="{77428740-2BE3-49A5-BC7C-89B242F9010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FE32AB6-04A3-4812-B15B-B5B365C0282A}" type="pres">
      <dgm:prSet presAssocID="{AF68FE20-2672-4B02-A23B-C4FADBF4DC3E}" presName="Accent2" presStyleCnt="0"/>
      <dgm:spPr/>
    </dgm:pt>
    <dgm:pt modelId="{4B62C090-61C2-4B48-BAD6-43AEA7A3A9EE}" type="pres">
      <dgm:prSet presAssocID="{AF68FE20-2672-4B02-A23B-C4FADBF4DC3E}" presName="Accent" presStyleLbl="node1" presStyleIdx="1" presStyleCnt="3"/>
      <dgm:spPr/>
    </dgm:pt>
    <dgm:pt modelId="{6CC7BAAB-F511-4F4F-B170-38A80B58ACA5}" type="pres">
      <dgm:prSet presAssocID="{AF68FE20-2672-4B02-A23B-C4FADBF4DC3E}" presName="ParentBackground2" presStyleCnt="0"/>
      <dgm:spPr/>
    </dgm:pt>
    <dgm:pt modelId="{E3FDC3C1-0985-4757-8466-461915945D09}" type="pres">
      <dgm:prSet presAssocID="{AF68FE20-2672-4B02-A23B-C4FADBF4DC3E}" presName="ParentBackground" presStyleLbl="fgAcc1" presStyleIdx="1" presStyleCnt="3"/>
      <dgm:spPr/>
    </dgm:pt>
    <dgm:pt modelId="{431D23FE-0CA0-410D-820B-A683AB837B71}" type="pres">
      <dgm:prSet presAssocID="{AF68FE20-2672-4B02-A23B-C4FADBF4DC3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7A62C9-464E-419D-964F-4AE63106BA48}" type="pres">
      <dgm:prSet presAssocID="{2CF3AA3A-F7B6-4D96-9203-94CBA4F204A7}" presName="Accent1" presStyleCnt="0"/>
      <dgm:spPr/>
    </dgm:pt>
    <dgm:pt modelId="{004DC201-8BE5-44E5-B666-08904DE63DA3}" type="pres">
      <dgm:prSet presAssocID="{2CF3AA3A-F7B6-4D96-9203-94CBA4F204A7}" presName="Accent" presStyleLbl="node1" presStyleIdx="2" presStyleCnt="3"/>
      <dgm:spPr/>
    </dgm:pt>
    <dgm:pt modelId="{2B340CD8-FDE3-4EE8-84B1-F0BCD4EDDA82}" type="pres">
      <dgm:prSet presAssocID="{2CF3AA3A-F7B6-4D96-9203-94CBA4F204A7}" presName="ParentBackground1" presStyleCnt="0"/>
      <dgm:spPr/>
    </dgm:pt>
    <dgm:pt modelId="{2C956DF4-AA56-4C95-9493-489B2D9E01DC}" type="pres">
      <dgm:prSet presAssocID="{2CF3AA3A-F7B6-4D96-9203-94CBA4F204A7}" presName="ParentBackground" presStyleLbl="fgAcc1" presStyleIdx="2" presStyleCnt="3"/>
      <dgm:spPr/>
    </dgm:pt>
    <dgm:pt modelId="{FA0B0E58-7C9A-4036-86D0-F30736D6EEEA}" type="pres">
      <dgm:prSet presAssocID="{2CF3AA3A-F7B6-4D96-9203-94CBA4F204A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E865902-C851-46B2-9C21-7E7220C45F61}" type="presOf" srcId="{2E1EE249-833A-4E96-86F9-1184A0538489}" destId="{B7B133C2-DED8-4D5D-BA4F-01FF035C8113}" srcOrd="0" destOrd="0" presId="urn:microsoft.com/office/officeart/2011/layout/CircleProcess"/>
    <dgm:cxn modelId="{CB90A70D-4C20-457A-BAE3-22937BA75943}" srcId="{2E1EE249-833A-4E96-86F9-1184A0538489}" destId="{2CF3AA3A-F7B6-4D96-9203-94CBA4F204A7}" srcOrd="0" destOrd="0" parTransId="{ECAE3A40-BA0A-4E23-9199-A0FCFF84A4E4}" sibTransId="{55113476-1EC9-4DFB-BEC0-41545F15596E}"/>
    <dgm:cxn modelId="{73EA4A0F-3DFE-4B49-88D0-EFDE77270A43}" srcId="{2E1EE249-833A-4E96-86F9-1184A0538489}" destId="{77428740-2BE3-49A5-BC7C-89B242F9010A}" srcOrd="2" destOrd="0" parTransId="{290F1064-930C-4F44-8DB6-C35D8F4C5FE0}" sibTransId="{3DBA8F78-DE95-41F5-84F0-DB5479FA84BE}"/>
    <dgm:cxn modelId="{C8875534-BFB4-4A02-B6B5-96017443BE12}" type="presOf" srcId="{2CF3AA3A-F7B6-4D96-9203-94CBA4F204A7}" destId="{FA0B0E58-7C9A-4036-86D0-F30736D6EEEA}" srcOrd="1" destOrd="0" presId="urn:microsoft.com/office/officeart/2011/layout/CircleProcess"/>
    <dgm:cxn modelId="{8080045E-6B46-4345-A044-F36714E18FA9}" srcId="{2E1EE249-833A-4E96-86F9-1184A0538489}" destId="{AF68FE20-2672-4B02-A23B-C4FADBF4DC3E}" srcOrd="1" destOrd="0" parTransId="{B7C09B22-28DE-42F2-B031-B6BAFF59A083}" sibTransId="{297252BE-AABE-45A6-83BD-4AEC37B64BA6}"/>
    <dgm:cxn modelId="{6AA48062-8D94-4038-AC05-059863709147}" type="presOf" srcId="{77428740-2BE3-49A5-BC7C-89B242F9010A}" destId="{10CDEFB5-DC7C-4EB4-8CE3-C3A0C8C5AF48}" srcOrd="0" destOrd="0" presId="urn:microsoft.com/office/officeart/2011/layout/CircleProcess"/>
    <dgm:cxn modelId="{6E322A7F-7634-4434-95BC-10F2DDB0CE7C}" type="presOf" srcId="{2CF3AA3A-F7B6-4D96-9203-94CBA4F204A7}" destId="{2C956DF4-AA56-4C95-9493-489B2D9E01DC}" srcOrd="0" destOrd="0" presId="urn:microsoft.com/office/officeart/2011/layout/CircleProcess"/>
    <dgm:cxn modelId="{47A67DA8-FBB8-4A2F-84B4-0816A52A69BD}" type="presOf" srcId="{AF68FE20-2672-4B02-A23B-C4FADBF4DC3E}" destId="{E3FDC3C1-0985-4757-8466-461915945D09}" srcOrd="0" destOrd="0" presId="urn:microsoft.com/office/officeart/2011/layout/CircleProcess"/>
    <dgm:cxn modelId="{C96E1FBD-3889-4AA0-86BB-A27DD5C3039E}" type="presOf" srcId="{77428740-2BE3-49A5-BC7C-89B242F9010A}" destId="{5C90EFCB-AC0A-4BB3-BD3D-EFEDEF66D833}" srcOrd="1" destOrd="0" presId="urn:microsoft.com/office/officeart/2011/layout/CircleProcess"/>
    <dgm:cxn modelId="{91E1F8DD-54C1-4DAB-BA40-D4BF9C12740E}" type="presOf" srcId="{AF68FE20-2672-4B02-A23B-C4FADBF4DC3E}" destId="{431D23FE-0CA0-410D-820B-A683AB837B71}" srcOrd="1" destOrd="0" presId="urn:microsoft.com/office/officeart/2011/layout/CircleProcess"/>
    <dgm:cxn modelId="{EF057694-26FD-47D9-835E-CB120419CC45}" type="presParOf" srcId="{B7B133C2-DED8-4D5D-BA4F-01FF035C8113}" destId="{B70470C1-A66D-47B2-BD3D-67C54CAAE9B2}" srcOrd="0" destOrd="0" presId="urn:microsoft.com/office/officeart/2011/layout/CircleProcess"/>
    <dgm:cxn modelId="{3AF3D4F8-DC63-4622-BE40-2F23E9EC1DBD}" type="presParOf" srcId="{B70470C1-A66D-47B2-BD3D-67C54CAAE9B2}" destId="{B1945ED4-309E-4095-ACF5-F867D4D8EBB9}" srcOrd="0" destOrd="0" presId="urn:microsoft.com/office/officeart/2011/layout/CircleProcess"/>
    <dgm:cxn modelId="{E349F43F-30DA-47F5-B261-56C2C5960AC2}" type="presParOf" srcId="{B7B133C2-DED8-4D5D-BA4F-01FF035C8113}" destId="{D3A95322-3A54-4C49-89AF-3637343DF998}" srcOrd="1" destOrd="0" presId="urn:microsoft.com/office/officeart/2011/layout/CircleProcess"/>
    <dgm:cxn modelId="{BE18EDB8-C55F-4539-B1B4-A5281956E6AE}" type="presParOf" srcId="{D3A95322-3A54-4C49-89AF-3637343DF998}" destId="{10CDEFB5-DC7C-4EB4-8CE3-C3A0C8C5AF48}" srcOrd="0" destOrd="0" presId="urn:microsoft.com/office/officeart/2011/layout/CircleProcess"/>
    <dgm:cxn modelId="{777DD8A0-8B8E-496B-8A77-B8AA5232A543}" type="presParOf" srcId="{B7B133C2-DED8-4D5D-BA4F-01FF035C8113}" destId="{5C90EFCB-AC0A-4BB3-BD3D-EFEDEF66D833}" srcOrd="2" destOrd="0" presId="urn:microsoft.com/office/officeart/2011/layout/CircleProcess"/>
    <dgm:cxn modelId="{825E4E46-7741-4EB0-A3FC-EDFBEB8D5F14}" type="presParOf" srcId="{B7B133C2-DED8-4D5D-BA4F-01FF035C8113}" destId="{DFE32AB6-04A3-4812-B15B-B5B365C0282A}" srcOrd="3" destOrd="0" presId="urn:microsoft.com/office/officeart/2011/layout/CircleProcess"/>
    <dgm:cxn modelId="{E0AF99A8-4585-488B-B315-1D18FCE8C9B4}" type="presParOf" srcId="{DFE32AB6-04A3-4812-B15B-B5B365C0282A}" destId="{4B62C090-61C2-4B48-BAD6-43AEA7A3A9EE}" srcOrd="0" destOrd="0" presId="urn:microsoft.com/office/officeart/2011/layout/CircleProcess"/>
    <dgm:cxn modelId="{326D15A9-719B-4AB4-8A21-ED20B8280456}" type="presParOf" srcId="{B7B133C2-DED8-4D5D-BA4F-01FF035C8113}" destId="{6CC7BAAB-F511-4F4F-B170-38A80B58ACA5}" srcOrd="4" destOrd="0" presId="urn:microsoft.com/office/officeart/2011/layout/CircleProcess"/>
    <dgm:cxn modelId="{55392C55-7F24-422D-8FE1-EB0ABA65419E}" type="presParOf" srcId="{6CC7BAAB-F511-4F4F-B170-38A80B58ACA5}" destId="{E3FDC3C1-0985-4757-8466-461915945D09}" srcOrd="0" destOrd="0" presId="urn:microsoft.com/office/officeart/2011/layout/CircleProcess"/>
    <dgm:cxn modelId="{02067C4B-82DA-4C7E-8D7F-AFD943118F95}" type="presParOf" srcId="{B7B133C2-DED8-4D5D-BA4F-01FF035C8113}" destId="{431D23FE-0CA0-410D-820B-A683AB837B71}" srcOrd="5" destOrd="0" presId="urn:microsoft.com/office/officeart/2011/layout/CircleProcess"/>
    <dgm:cxn modelId="{DC57CD42-FA7A-4D13-A326-6BCDE1669321}" type="presParOf" srcId="{B7B133C2-DED8-4D5D-BA4F-01FF035C8113}" destId="{FF7A62C9-464E-419D-964F-4AE63106BA48}" srcOrd="6" destOrd="0" presId="urn:microsoft.com/office/officeart/2011/layout/CircleProcess"/>
    <dgm:cxn modelId="{8D5F9A4A-F3A4-4ED4-93CD-30C5AF745AE0}" type="presParOf" srcId="{FF7A62C9-464E-419D-964F-4AE63106BA48}" destId="{004DC201-8BE5-44E5-B666-08904DE63DA3}" srcOrd="0" destOrd="0" presId="urn:microsoft.com/office/officeart/2011/layout/CircleProcess"/>
    <dgm:cxn modelId="{3CA4DFDE-8062-4091-BE3B-EA2E4C9DDF5A}" type="presParOf" srcId="{B7B133C2-DED8-4D5D-BA4F-01FF035C8113}" destId="{2B340CD8-FDE3-4EE8-84B1-F0BCD4EDDA82}" srcOrd="7" destOrd="0" presId="urn:microsoft.com/office/officeart/2011/layout/CircleProcess"/>
    <dgm:cxn modelId="{DD7EB40A-48CB-4750-9A0E-9F179D917A18}" type="presParOf" srcId="{2B340CD8-FDE3-4EE8-84B1-F0BCD4EDDA82}" destId="{2C956DF4-AA56-4C95-9493-489B2D9E01DC}" srcOrd="0" destOrd="0" presId="urn:microsoft.com/office/officeart/2011/layout/CircleProcess"/>
    <dgm:cxn modelId="{9A994212-0118-428C-9B03-A9F13722EBCE}" type="presParOf" srcId="{B7B133C2-DED8-4D5D-BA4F-01FF035C8113}" destId="{FA0B0E58-7C9A-4036-86D0-F30736D6EEEA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45ED4-309E-4095-ACF5-F867D4D8EBB9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DEFB5-DC7C-4EB4-8CE3-C3A0C8C5AF48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Authenticator authenticates </a:t>
          </a:r>
          <a:r>
            <a:rPr lang="en-IN" sz="1700" kern="1200" dirty="0">
              <a:solidFill>
                <a:schemeClr val="tx1"/>
              </a:solidFill>
            </a:rPr>
            <a:t>user by </a:t>
          </a:r>
          <a:r>
            <a:rPr lang="en-IN" sz="1700" kern="1200" dirty="0">
              <a:solidFill>
                <a:srgbClr val="FF0000"/>
              </a:solidFill>
            </a:rPr>
            <a:t>decrypting the token</a:t>
          </a:r>
        </a:p>
      </dsp:txBody>
      <dsp:txXfrm>
        <a:off x="6034153" y="1891534"/>
        <a:ext cx="1635870" cy="1636029"/>
      </dsp:txXfrm>
    </dsp:sp>
    <dsp:sp modelId="{4B62C090-61C2-4B48-BAD6-43AEA7A3A9EE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5">
            <a:shade val="50000"/>
            <a:hueOff val="-338469"/>
            <a:satOff val="2798"/>
            <a:lumOff val="317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DC3C1-0985-4757-8466-461915945D09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50000"/>
              <a:hueOff val="-338469"/>
              <a:satOff val="2798"/>
              <a:lumOff val="317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An </a:t>
          </a:r>
          <a:r>
            <a:rPr lang="en-IN" sz="1700" kern="1200" dirty="0">
              <a:solidFill>
                <a:srgbClr val="FF0000"/>
              </a:solidFill>
            </a:rPr>
            <a:t>encrypted token is generated </a:t>
          </a:r>
          <a:r>
            <a:rPr lang="en-IN" sz="1700" kern="1200" dirty="0"/>
            <a:t>on user details and gets saved in the browser storage.</a:t>
          </a:r>
        </a:p>
      </dsp:txBody>
      <dsp:txXfrm>
        <a:off x="3498075" y="1891534"/>
        <a:ext cx="1635870" cy="1636029"/>
      </dsp:txXfrm>
    </dsp:sp>
    <dsp:sp modelId="{004DC201-8BE5-44E5-B666-08904DE63DA3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5">
            <a:shade val="50000"/>
            <a:hueOff val="-338469"/>
            <a:satOff val="2798"/>
            <a:lumOff val="317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56DF4-AA56-4C95-9493-489B2D9E01DC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50000"/>
              <a:hueOff val="-338469"/>
              <a:satOff val="2798"/>
              <a:lumOff val="317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Saves password in </a:t>
          </a:r>
          <a:r>
            <a:rPr lang="en-IN" sz="1700" kern="1200" dirty="0">
              <a:solidFill>
                <a:srgbClr val="FF0000"/>
              </a:solidFill>
            </a:rPr>
            <a:t>encrypted and hashed </a:t>
          </a:r>
          <a:r>
            <a:rPr lang="en-IN" sz="1700" kern="1200" dirty="0"/>
            <a:t>formats to the Database</a:t>
          </a:r>
        </a:p>
      </dsp:txBody>
      <dsp:txXfrm>
        <a:off x="961997" y="1891534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3361-1731-4A77-9BF9-42470ABCBA17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35470-B100-402D-B54C-A9EA8D3C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0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2396135/data-is-not-being-saved-in-the-database-when-added-from-the-frontend-mern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ongodb.com/doc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199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FB863-064A-5F7D-CACA-E64826C1867B}"/>
              </a:ext>
            </a:extLst>
          </p:cNvPr>
          <p:cNvSpPr/>
          <p:nvPr/>
        </p:nvSpPr>
        <p:spPr>
          <a:xfrm>
            <a:off x="8114130" y="2540702"/>
            <a:ext cx="3205639" cy="7741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4132" y="1475234"/>
            <a:ext cx="3223592" cy="2901694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e</a:t>
            </a:r>
            <a:r>
              <a:rPr lang="en-US" sz="5400" dirty="0">
                <a:solidFill>
                  <a:schemeClr val="bg1"/>
                </a:solidFill>
              </a:rPr>
              <a:t>-</a:t>
            </a:r>
            <a:r>
              <a:rPr lang="en-US" sz="5400" dirty="0">
                <a:solidFill>
                  <a:schemeClr val="accent1"/>
                </a:solidFill>
              </a:rPr>
              <a:t>Ration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Web Service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13720"/>
            <a:ext cx="3205640" cy="907844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/>
              <a:t>Pendyala</a:t>
            </a:r>
            <a:r>
              <a:rPr lang="en-US" sz="1600" b="1" dirty="0"/>
              <a:t> </a:t>
            </a:r>
            <a:r>
              <a:rPr lang="en-US" sz="1600" b="1" dirty="0" err="1"/>
              <a:t>venkata</a:t>
            </a:r>
            <a:r>
              <a:rPr lang="en-US" sz="1600" b="1" dirty="0"/>
              <a:t> </a:t>
            </a:r>
            <a:r>
              <a:rPr lang="en-US" sz="1600" b="1" dirty="0" err="1"/>
              <a:t>sai</a:t>
            </a:r>
            <a:r>
              <a:rPr lang="en-US" sz="1600" b="1" dirty="0"/>
              <a:t> </a:t>
            </a:r>
            <a:r>
              <a:rPr lang="en-US" sz="1600" b="1" dirty="0" err="1"/>
              <a:t>vardhija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Muhammed Nadeem </a:t>
            </a:r>
            <a:r>
              <a:rPr lang="en-US" sz="1600" b="1" dirty="0" err="1"/>
              <a:t>mohammed</a:t>
            </a:r>
            <a:r>
              <a:rPr lang="en-US" sz="1600" b="1" dirty="0"/>
              <a:t> </a:t>
            </a:r>
            <a:r>
              <a:rPr lang="en-US" sz="1600" b="1" dirty="0" err="1"/>
              <a:t>basheer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06C020E-B703-4160-9ADC-C9DC37549DFC}"/>
              </a:ext>
            </a:extLst>
          </p:cNvPr>
          <p:cNvSpPr txBox="1">
            <a:spLocks/>
          </p:cNvSpPr>
          <p:nvPr/>
        </p:nvSpPr>
        <p:spPr>
          <a:xfrm>
            <a:off x="8141368" y="1474259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FFC000"/>
                </a:solidFill>
              </a:rPr>
              <a:t>2022 ISL Good Tech Scholar Program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091B19-2B07-D78A-8D9D-99C613A4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3127" y1="28163" x2="21239" y2="49388"/>
                        <a14:foregroundMark x1="37021" y1="25306" x2="42920" y2="51429"/>
                        <a14:foregroundMark x1="79941" y1="24490" x2="86283" y2="49796"/>
                        <a14:foregroundMark x1="32448" y1="35918" x2="43805" y2="36327"/>
                        <a14:foregroundMark x1="41445" y1="24898" x2="44395" y2="48571"/>
                        <a14:foregroundMark x1="44395" y1="48571" x2="44395" y2="48571"/>
                        <a14:foregroundMark x1="37611" y1="22857" x2="30826" y2="34286"/>
                        <a14:foregroundMark x1="30826" y1="34286" x2="37463" y2="56735"/>
                        <a14:foregroundMark x1="37463" y1="56735" x2="45428" y2="43673"/>
                        <a14:foregroundMark x1="45428" y1="43673" x2="41003" y2="24490"/>
                        <a14:foregroundMark x1="41003" y1="24490" x2="37021" y2="18776"/>
                        <a14:foregroundMark x1="35398" y1="45306" x2="42330" y2="46531"/>
                        <a14:foregroundMark x1="43510" y1="31837" x2="39528" y2="29388"/>
                        <a14:foregroundMark x1="11652" y1="26531" x2="19027" y2="51020"/>
                        <a14:foregroundMark x1="19027" y1="51020" x2="17847" y2="26531"/>
                        <a14:foregroundMark x1="17847" y1="26531" x2="15192" y2="50204"/>
                        <a14:foregroundMark x1="15192" y1="50204" x2="19027" y2="45714"/>
                        <a14:foregroundMark x1="16962" y1="37551" x2="24631" y2="36735"/>
                        <a14:foregroundMark x1="24631" y1="36735" x2="15339" y2="54694"/>
                        <a14:foregroundMark x1="15339" y1="54694" x2="13127" y2="53469"/>
                        <a14:foregroundMark x1="79204" y1="21224" x2="75369" y2="40000"/>
                        <a14:foregroundMark x1="75369" y1="40000" x2="83776" y2="46531"/>
                        <a14:foregroundMark x1="83776" y1="46531" x2="82743" y2="24898"/>
                        <a14:foregroundMark x1="82743" y1="24898" x2="81563" y2="24898"/>
                        <a14:foregroundMark x1="35398" y1="33061" x2="38938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466" y="50215"/>
            <a:ext cx="64579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4F655-0202-5A39-80DC-78C991CD293D}"/>
              </a:ext>
            </a:extLst>
          </p:cNvPr>
          <p:cNvSpPr txBox="1"/>
          <p:nvPr/>
        </p:nvSpPr>
        <p:spPr>
          <a:xfrm>
            <a:off x="8114130" y="4147964"/>
            <a:ext cx="29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DD20D-4CCC-3133-6F64-C8EBF4B99CD7}"/>
              </a:ext>
            </a:extLst>
          </p:cNvPr>
          <p:cNvSpPr txBox="1"/>
          <p:nvPr/>
        </p:nvSpPr>
        <p:spPr>
          <a:xfrm>
            <a:off x="34924" y="6437621"/>
            <a:ext cx="769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Mentors from IBM:  Ms. Mamatha J. V., Mr. Sreekanth P.S.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7022"/>
    </mc:Choice>
    <mc:Fallback>
      <p:transition spd="slow" advTm="70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7BA3-7E5D-4409-B0D3-914B7AC3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91213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41637B-A322-41E8-F99F-29E9F610C7DE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endParaRPr lang="en-US" sz="120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3844E-0DEF-5CA5-CC21-6079DF0E1A8B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51132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ow to Create Node JWT Authentication System">
            <a:extLst>
              <a:ext uri="{FF2B5EF4-FFF2-40B4-BE49-F238E27FC236}">
                <a16:creationId xmlns:a16="http://schemas.microsoft.com/office/drawing/2014/main" id="{4477C975-BC06-286C-AD2E-E878BC2C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128199"/>
            <a:ext cx="6892560" cy="42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FF1FB6B-CF43-26FF-5AC7-3984F306DDA1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endParaRPr lang="en-US" sz="120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D30A84-4788-EFCD-9B7B-9C0967A592AF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2E5FF-9BF5-FCE0-D64D-F8DCF0582DAE}"/>
              </a:ext>
            </a:extLst>
          </p:cNvPr>
          <p:cNvSpPr txBox="1"/>
          <p:nvPr/>
        </p:nvSpPr>
        <p:spPr>
          <a:xfrm>
            <a:off x="821356" y="1256382"/>
            <a:ext cx="2926079" cy="1085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Authorization &amp;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2611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F2DE19-B718-0884-A480-17F95C3CC004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endParaRPr lang="en-US" sz="12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2576-51C6-405A-D8E9-1D359948E4D6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325C1-CDBD-D900-ECEC-A31E9B7F1DA8}"/>
              </a:ext>
            </a:extLst>
          </p:cNvPr>
          <p:cNvSpPr txBox="1"/>
          <p:nvPr/>
        </p:nvSpPr>
        <p:spPr>
          <a:xfrm>
            <a:off x="751017" y="614543"/>
            <a:ext cx="6397129" cy="636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it works…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3C190D3-2603-B736-B44B-316B04834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705102"/>
              </p:ext>
            </p:extLst>
          </p:nvPr>
        </p:nvGraphicFramePr>
        <p:xfrm>
          <a:off x="1442915" y="6145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5B1100-376C-47D6-DCC5-5A7F890D14D6}"/>
              </a:ext>
            </a:extLst>
          </p:cNvPr>
          <p:cNvSpPr txBox="1"/>
          <p:nvPr/>
        </p:nvSpPr>
        <p:spPr>
          <a:xfrm rot="18900000">
            <a:off x="1309198" y="1873310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When Registering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4635A-7164-ABAC-7051-8FC66D41CD01}"/>
              </a:ext>
            </a:extLst>
          </p:cNvPr>
          <p:cNvSpPr txBox="1"/>
          <p:nvPr/>
        </p:nvSpPr>
        <p:spPr>
          <a:xfrm rot="18900000">
            <a:off x="4086528" y="1639451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When logging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1945E-FDB8-8F29-4545-6EF0DDC67CE9}"/>
              </a:ext>
            </a:extLst>
          </p:cNvPr>
          <p:cNvSpPr txBox="1"/>
          <p:nvPr/>
        </p:nvSpPr>
        <p:spPr>
          <a:xfrm rot="18900000">
            <a:off x="6606189" y="1582394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To get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FCDA6-6B15-2946-9760-2BBAFA474D71}"/>
              </a:ext>
            </a:extLst>
          </p:cNvPr>
          <p:cNvSpPr txBox="1"/>
          <p:nvPr/>
        </p:nvSpPr>
        <p:spPr>
          <a:xfrm>
            <a:off x="2411169" y="4578854"/>
            <a:ext cx="1650879" cy="43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bcryptJS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BACB6-0FDF-6716-D460-2DF726CE3C01}"/>
              </a:ext>
            </a:extLst>
          </p:cNvPr>
          <p:cNvSpPr txBox="1"/>
          <p:nvPr/>
        </p:nvSpPr>
        <p:spPr>
          <a:xfrm>
            <a:off x="4937492" y="4578854"/>
            <a:ext cx="1650879" cy="43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92386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7BA3-7E5D-4409-B0D3-914B7AC3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USE CASES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41637B-A322-41E8-F99F-29E9F610C7DE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>
                <a:solidFill>
                  <a:srgbClr val="FFC000"/>
                </a:solidFill>
              </a:rPr>
              <a:t>2022 ISL Good Tech Scholar Program</a:t>
            </a:r>
            <a:r>
              <a:rPr lang="en-US" sz="120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4DF1-6E41-7E6F-D9C1-F8299C1AF35D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2937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463E16B-BF1A-4620-9587-896A627FFBDC}"/>
              </a:ext>
            </a:extLst>
          </p:cNvPr>
          <p:cNvSpPr txBox="1"/>
          <p:nvPr/>
        </p:nvSpPr>
        <p:spPr>
          <a:xfrm rot="16200000">
            <a:off x="2428996" y="3259068"/>
            <a:ext cx="47569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SIGN UP &amp; LOGIN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E416A-92A2-4EB4-BC91-7C9C88DEF595}"/>
              </a:ext>
            </a:extLst>
          </p:cNvPr>
          <p:cNvSpPr txBox="1"/>
          <p:nvPr/>
        </p:nvSpPr>
        <p:spPr>
          <a:xfrm>
            <a:off x="4486291" y="462962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1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22CB-70F3-ABBF-A620-33147D71763B}"/>
              </a:ext>
            </a:extLst>
          </p:cNvPr>
          <p:cNvSpPr txBox="1"/>
          <p:nvPr/>
        </p:nvSpPr>
        <p:spPr>
          <a:xfrm rot="16200000">
            <a:off x="3407874" y="3289847"/>
            <a:ext cx="475690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CHECK FOR ALLOTMENTS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1B265-7CF8-E652-7DBD-46379A603FBF}"/>
              </a:ext>
            </a:extLst>
          </p:cNvPr>
          <p:cNvSpPr txBox="1"/>
          <p:nvPr/>
        </p:nvSpPr>
        <p:spPr>
          <a:xfrm>
            <a:off x="5465169" y="462964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2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06D8E-920E-5072-5C16-1D798B07DAF1}"/>
              </a:ext>
            </a:extLst>
          </p:cNvPr>
          <p:cNvSpPr txBox="1"/>
          <p:nvPr/>
        </p:nvSpPr>
        <p:spPr>
          <a:xfrm rot="16200000">
            <a:off x="4386752" y="3320622"/>
            <a:ext cx="475690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SELECT NEEDED GROCERIES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E0C9D-BD79-F483-2D09-5EC52077F3E5}"/>
              </a:ext>
            </a:extLst>
          </p:cNvPr>
          <p:cNvSpPr txBox="1"/>
          <p:nvPr/>
        </p:nvSpPr>
        <p:spPr>
          <a:xfrm>
            <a:off x="6444046" y="454166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3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42157-41B9-B1E4-D51C-F3024A541A61}"/>
              </a:ext>
            </a:extLst>
          </p:cNvPr>
          <p:cNvSpPr txBox="1"/>
          <p:nvPr/>
        </p:nvSpPr>
        <p:spPr>
          <a:xfrm rot="16200000">
            <a:off x="5336859" y="3267864"/>
            <a:ext cx="47569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Donate Others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7A1C1-4BAB-3FA6-E7DD-3137E79D62A4}"/>
              </a:ext>
            </a:extLst>
          </p:cNvPr>
          <p:cNvSpPr txBox="1"/>
          <p:nvPr/>
        </p:nvSpPr>
        <p:spPr>
          <a:xfrm>
            <a:off x="7394154" y="471758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4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C48B3-9116-4E53-6D9B-2D1830A08691}"/>
              </a:ext>
            </a:extLst>
          </p:cNvPr>
          <p:cNvSpPr txBox="1"/>
          <p:nvPr/>
        </p:nvSpPr>
        <p:spPr>
          <a:xfrm rot="16200000">
            <a:off x="6315737" y="3298643"/>
            <a:ext cx="475690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CHEKOUT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FFA3D-3F3C-87D2-3C4A-645527AA68B1}"/>
              </a:ext>
            </a:extLst>
          </p:cNvPr>
          <p:cNvSpPr txBox="1"/>
          <p:nvPr/>
        </p:nvSpPr>
        <p:spPr>
          <a:xfrm>
            <a:off x="8373032" y="471760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5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A8125-0B63-4FDC-1FF2-B5E0C03FF941}"/>
              </a:ext>
            </a:extLst>
          </p:cNvPr>
          <p:cNvSpPr txBox="1"/>
          <p:nvPr/>
        </p:nvSpPr>
        <p:spPr>
          <a:xfrm rot="16200000">
            <a:off x="7294615" y="3329418"/>
            <a:ext cx="475690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READ NOTIFICATIONS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64277-33E4-A4DA-B608-02395277FB5D}"/>
              </a:ext>
            </a:extLst>
          </p:cNvPr>
          <p:cNvSpPr txBox="1"/>
          <p:nvPr/>
        </p:nvSpPr>
        <p:spPr>
          <a:xfrm>
            <a:off x="9351909" y="462962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6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58AE7-08C0-C5A1-18BA-EF8F479A1BDB}"/>
              </a:ext>
            </a:extLst>
          </p:cNvPr>
          <p:cNvSpPr txBox="1"/>
          <p:nvPr/>
        </p:nvSpPr>
        <p:spPr>
          <a:xfrm>
            <a:off x="1017606" y="2338754"/>
            <a:ext cx="247943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2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Citizen Use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2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Cases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D42794C-EAAD-6848-9F9A-37530232BD92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8A0959-C0E2-52AF-A235-6CA3A7793E26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525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463E16B-BF1A-4620-9587-896A627FFBDC}"/>
              </a:ext>
            </a:extLst>
          </p:cNvPr>
          <p:cNvSpPr txBox="1"/>
          <p:nvPr/>
        </p:nvSpPr>
        <p:spPr>
          <a:xfrm rot="16200000">
            <a:off x="2428996" y="3259068"/>
            <a:ext cx="47569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APPROVE SIGNUP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E416A-92A2-4EB4-BC91-7C9C88DEF595}"/>
              </a:ext>
            </a:extLst>
          </p:cNvPr>
          <p:cNvSpPr txBox="1"/>
          <p:nvPr/>
        </p:nvSpPr>
        <p:spPr>
          <a:xfrm>
            <a:off x="4486291" y="462962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1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22CB-70F3-ABBF-A620-33147D71763B}"/>
              </a:ext>
            </a:extLst>
          </p:cNvPr>
          <p:cNvSpPr txBox="1"/>
          <p:nvPr/>
        </p:nvSpPr>
        <p:spPr>
          <a:xfrm rot="16200000">
            <a:off x="3407874" y="3351402"/>
            <a:ext cx="475690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CRUD ITEMS AND ALLOTMENT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1B265-7CF8-E652-7DBD-46379A603FBF}"/>
              </a:ext>
            </a:extLst>
          </p:cNvPr>
          <p:cNvSpPr txBox="1"/>
          <p:nvPr/>
        </p:nvSpPr>
        <p:spPr>
          <a:xfrm>
            <a:off x="5465169" y="462964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2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06D8E-920E-5072-5C16-1D798B07DAF1}"/>
              </a:ext>
            </a:extLst>
          </p:cNvPr>
          <p:cNvSpPr txBox="1"/>
          <p:nvPr/>
        </p:nvSpPr>
        <p:spPr>
          <a:xfrm rot="16200000">
            <a:off x="4386752" y="3351400"/>
            <a:ext cx="475690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VIEW ORDERS AND CHECKOUTS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E0C9D-BD79-F483-2D09-5EC52077F3E5}"/>
              </a:ext>
            </a:extLst>
          </p:cNvPr>
          <p:cNvSpPr txBox="1"/>
          <p:nvPr/>
        </p:nvSpPr>
        <p:spPr>
          <a:xfrm>
            <a:off x="6444046" y="454166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3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42157-41B9-B1E4-D51C-F3024A541A61}"/>
              </a:ext>
            </a:extLst>
          </p:cNvPr>
          <p:cNvSpPr txBox="1"/>
          <p:nvPr/>
        </p:nvSpPr>
        <p:spPr>
          <a:xfrm rot="16200000">
            <a:off x="5336859" y="3267864"/>
            <a:ext cx="47569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SEE DONATIONS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7A1C1-4BAB-3FA6-E7DD-3137E79D62A4}"/>
              </a:ext>
            </a:extLst>
          </p:cNvPr>
          <p:cNvSpPr txBox="1"/>
          <p:nvPr/>
        </p:nvSpPr>
        <p:spPr>
          <a:xfrm>
            <a:off x="7394154" y="471758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4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C48B3-9116-4E53-6D9B-2D1830A08691}"/>
              </a:ext>
            </a:extLst>
          </p:cNvPr>
          <p:cNvSpPr txBox="1"/>
          <p:nvPr/>
        </p:nvSpPr>
        <p:spPr>
          <a:xfrm rot="16200000">
            <a:off x="6315737" y="3298643"/>
            <a:ext cx="475690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USER MANAGEMENT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FFA3D-3F3C-87D2-3C4A-645527AA68B1}"/>
              </a:ext>
            </a:extLst>
          </p:cNvPr>
          <p:cNvSpPr txBox="1"/>
          <p:nvPr/>
        </p:nvSpPr>
        <p:spPr>
          <a:xfrm>
            <a:off x="8373032" y="471760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5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A8125-0B63-4FDC-1FF2-B5E0C03FF941}"/>
              </a:ext>
            </a:extLst>
          </p:cNvPr>
          <p:cNvSpPr txBox="1"/>
          <p:nvPr/>
        </p:nvSpPr>
        <p:spPr>
          <a:xfrm rot="16200000">
            <a:off x="7294615" y="3329418"/>
            <a:ext cx="475690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CRUD NOTIFICATIONS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64277-33E4-A4DA-B608-02395277FB5D}"/>
              </a:ext>
            </a:extLst>
          </p:cNvPr>
          <p:cNvSpPr txBox="1"/>
          <p:nvPr/>
        </p:nvSpPr>
        <p:spPr>
          <a:xfrm>
            <a:off x="9351909" y="462962"/>
            <a:ext cx="64432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</a:rPr>
              <a:t>6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58AE7-08C0-C5A1-18BA-EF8F479A1BDB}"/>
              </a:ext>
            </a:extLst>
          </p:cNvPr>
          <p:cNvSpPr txBox="1"/>
          <p:nvPr/>
        </p:nvSpPr>
        <p:spPr>
          <a:xfrm>
            <a:off x="1017606" y="2338754"/>
            <a:ext cx="247943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2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Govt. Use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2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Cases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7B2C47B-8529-39C2-14C1-A9F1C7664042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4807D7-0FED-30AB-C0B1-B8C8D8A549BF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29143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393E87-808E-4E18-8F3C-67CD319F8061}"/>
              </a:ext>
            </a:extLst>
          </p:cNvPr>
          <p:cNvSpPr txBox="1">
            <a:spLocks/>
          </p:cNvSpPr>
          <p:nvPr/>
        </p:nvSpPr>
        <p:spPr>
          <a:xfrm>
            <a:off x="244109" y="2309408"/>
            <a:ext cx="2534260" cy="1699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Stored in MongoDB-Atlas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58DB4-1A75-D15F-4293-4E33AC25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176" y="446890"/>
            <a:ext cx="8721969" cy="552876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F7E14C0-C683-61C8-DA97-E1ED00109D23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C432A-6352-CD7F-009B-66E1950D6EA2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36064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393E87-808E-4E18-8F3C-67CD319F8061}"/>
              </a:ext>
            </a:extLst>
          </p:cNvPr>
          <p:cNvSpPr txBox="1">
            <a:spLocks/>
          </p:cNvSpPr>
          <p:nvPr/>
        </p:nvSpPr>
        <p:spPr>
          <a:xfrm>
            <a:off x="463916" y="77808"/>
            <a:ext cx="5418137" cy="97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F7E14C0-C683-61C8-DA97-E1ED00109D23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C432A-6352-CD7F-009B-66E1950D6EA2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EECAF-D866-C20E-48D9-D3EC9FFCE9DE}"/>
              </a:ext>
            </a:extLst>
          </p:cNvPr>
          <p:cNvSpPr txBox="1"/>
          <p:nvPr/>
        </p:nvSpPr>
        <p:spPr>
          <a:xfrm>
            <a:off x="463916" y="1222133"/>
            <a:ext cx="48445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concept and security:</a:t>
            </a:r>
          </a:p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Baral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(2020). Role-based User Access Control in MERN Stack applications.</a:t>
            </a:r>
          </a:p>
          <a:p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For standards and syntax:</a:t>
            </a:r>
            <a:endParaRPr lang="en-GB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MDN -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https://developer.mozilla.org/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W3Schools</a:t>
            </a: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NodeJS - https://nodejs.org/en/docs/</a:t>
            </a:r>
          </a:p>
          <a:p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For Debugging Errors:</a:t>
            </a: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Stack overflow -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https://stackoverflow.com/questions/72396135/data-is-not-being-saved-in-the-database-when-added-from-the-frontend-mern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For Database Related queries:</a:t>
            </a: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MongoDB -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https://www.mongodb.com/docs/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68494D-5532-D689-953D-986691B8711F}"/>
              </a:ext>
            </a:extLst>
          </p:cNvPr>
          <p:cNvSpPr txBox="1">
            <a:spLocks/>
          </p:cNvSpPr>
          <p:nvPr/>
        </p:nvSpPr>
        <p:spPr>
          <a:xfrm>
            <a:off x="6096000" y="77808"/>
            <a:ext cx="5418137" cy="97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Contributors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45FDA-EEEE-76A6-EC45-6E44A5888D32}"/>
              </a:ext>
            </a:extLst>
          </p:cNvPr>
          <p:cNvSpPr txBox="1"/>
          <p:nvPr/>
        </p:nvSpPr>
        <p:spPr>
          <a:xfrm>
            <a:off x="6113584" y="1222132"/>
            <a:ext cx="4844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Supporting And Mentoring:</a:t>
            </a:r>
          </a:p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Ms. Mamatha J. V.</a:t>
            </a:r>
          </a:p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Mr. Sreekanth P.S.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Mentors from IBM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Developers:</a:t>
            </a: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Ms.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Pendyala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V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enkata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Sai </a:t>
            </a:r>
            <a:r>
              <a:rPr lang="en-GB" dirty="0" err="1">
                <a:solidFill>
                  <a:srgbClr val="222222"/>
                </a:solidFill>
                <a:latin typeface="Arial" panose="020B0604020202020204" pitchFamily="34" charset="0"/>
              </a:rPr>
              <a:t>Vardhija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Mr. Muhammed Nadeem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14BD34-F49F-0677-F678-1A517A64C0DA}"/>
              </a:ext>
            </a:extLst>
          </p:cNvPr>
          <p:cNvSpPr txBox="1">
            <a:spLocks/>
          </p:cNvSpPr>
          <p:nvPr/>
        </p:nvSpPr>
        <p:spPr>
          <a:xfrm>
            <a:off x="6113584" y="3675185"/>
            <a:ext cx="5418137" cy="97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Opportunity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3D393-78F1-9A12-6B90-A67649724675}"/>
              </a:ext>
            </a:extLst>
          </p:cNvPr>
          <p:cNvSpPr txBox="1"/>
          <p:nvPr/>
        </p:nvSpPr>
        <p:spPr>
          <a:xfrm>
            <a:off x="6104792" y="4714000"/>
            <a:ext cx="484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ISL Good Tech Scholar Program - IBM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43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22F6-A7BB-4C78-8E90-C3370B7A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5106558-3BC8-4F80-AC3C-C08873944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0AB9E21-FBD6-699C-6EDB-57A56A3E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3127" y1="28163" x2="21239" y2="49388"/>
                        <a14:foregroundMark x1="37021" y1="25306" x2="42920" y2="51429"/>
                        <a14:foregroundMark x1="79941" y1="24490" x2="86283" y2="49796"/>
                        <a14:foregroundMark x1="32448" y1="35918" x2="43805" y2="36327"/>
                        <a14:foregroundMark x1="41445" y1="24898" x2="44395" y2="48571"/>
                        <a14:foregroundMark x1="44395" y1="48571" x2="44395" y2="48571"/>
                        <a14:foregroundMark x1="37611" y1="22857" x2="30826" y2="34286"/>
                        <a14:foregroundMark x1="30826" y1="34286" x2="37463" y2="56735"/>
                        <a14:foregroundMark x1="37463" y1="56735" x2="45428" y2="43673"/>
                        <a14:foregroundMark x1="45428" y1="43673" x2="41003" y2="24490"/>
                        <a14:foregroundMark x1="41003" y1="24490" x2="37021" y2="18776"/>
                        <a14:foregroundMark x1="35398" y1="45306" x2="42330" y2="46531"/>
                        <a14:foregroundMark x1="43510" y1="31837" x2="39528" y2="29388"/>
                        <a14:foregroundMark x1="11652" y1="26531" x2="19027" y2="51020"/>
                        <a14:foregroundMark x1="19027" y1="51020" x2="17847" y2="26531"/>
                        <a14:foregroundMark x1="17847" y1="26531" x2="15192" y2="50204"/>
                        <a14:foregroundMark x1="15192" y1="50204" x2="19027" y2="45714"/>
                        <a14:foregroundMark x1="16962" y1="37551" x2="24631" y2="36735"/>
                        <a14:foregroundMark x1="24631" y1="36735" x2="15339" y2="54694"/>
                        <a14:foregroundMark x1="15339" y1="54694" x2="13127" y2="53469"/>
                        <a14:foregroundMark x1="79204" y1="21224" x2="75369" y2="40000"/>
                        <a14:foregroundMark x1="75369" y1="40000" x2="83776" y2="46531"/>
                        <a14:foregroundMark x1="83776" y1="46531" x2="82743" y2="24898"/>
                        <a14:foregroundMark x1="82743" y1="24898" x2="81563" y2="24898"/>
                        <a14:foregroundMark x1="35398" y1="33061" x2="38938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39" y="3334222"/>
            <a:ext cx="3243458" cy="117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685C6F6-B6D2-784E-F633-DAACE53D3A2B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8CD5C-E997-1DA7-D290-2CDEE5AD8CF9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04957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AFA05B-4E3D-6949-F7B2-DD21121D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127" y1="28163" x2="21239" y2="49388"/>
                        <a14:foregroundMark x1="37021" y1="25306" x2="42920" y2="51429"/>
                        <a14:foregroundMark x1="79941" y1="24490" x2="86283" y2="49796"/>
                        <a14:foregroundMark x1="32448" y1="35918" x2="43805" y2="36327"/>
                        <a14:foregroundMark x1="41445" y1="24898" x2="44395" y2="48571"/>
                        <a14:foregroundMark x1="44395" y1="48571" x2="44395" y2="48571"/>
                        <a14:foregroundMark x1="37611" y1="22857" x2="30826" y2="34286"/>
                        <a14:foregroundMark x1="30826" y1="34286" x2="37463" y2="56735"/>
                        <a14:foregroundMark x1="37463" y1="56735" x2="45428" y2="43673"/>
                        <a14:foregroundMark x1="45428" y1="43673" x2="41003" y2="24490"/>
                        <a14:foregroundMark x1="41003" y1="24490" x2="37021" y2="18776"/>
                        <a14:foregroundMark x1="35398" y1="45306" x2="42330" y2="46531"/>
                        <a14:foregroundMark x1="43510" y1="31837" x2="39528" y2="29388"/>
                        <a14:foregroundMark x1="11652" y1="26531" x2="19027" y2="51020"/>
                        <a14:foregroundMark x1="19027" y1="51020" x2="17847" y2="26531"/>
                        <a14:foregroundMark x1="17847" y1="26531" x2="15192" y2="50204"/>
                        <a14:foregroundMark x1="15192" y1="50204" x2="19027" y2="45714"/>
                        <a14:foregroundMark x1="16962" y1="37551" x2="24631" y2="36735"/>
                        <a14:foregroundMark x1="24631" y1="36735" x2="15339" y2="54694"/>
                        <a14:foregroundMark x1="15339" y1="54694" x2="13127" y2="53469"/>
                        <a14:foregroundMark x1="79204" y1="21224" x2="75369" y2="40000"/>
                        <a14:foregroundMark x1="75369" y1="40000" x2="83776" y2="46531"/>
                        <a14:foregroundMark x1="83776" y1="46531" x2="82743" y2="24898"/>
                        <a14:foregroundMark x1="82743" y1="24898" x2="81563" y2="24898"/>
                        <a14:foregroundMark x1="35398" y1="33061" x2="38938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0" y="4761766"/>
            <a:ext cx="64579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5A1BE-BFA6-49CF-BF41-84B761E3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74B4AAC-7B27-417A-BF66-4E0E0B828F06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BC32-4190-4D28-ABDA-D8594EDE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Two-thirds of people in India live in poverty</a:t>
            </a:r>
            <a:r>
              <a:rPr lang="en-GB" dirty="0"/>
              <a:t>: 68.8% of the Indian population lives on less than $2 a day. Over 30% even have less than $1.25 per day available - they are considered extremely poor. It is apparent that their earnings are not enough for their daily existence. This is one of the main reasons that the </a:t>
            </a:r>
            <a:r>
              <a:rPr lang="en-GB" dirty="0">
                <a:highlight>
                  <a:srgbClr val="FFFF00"/>
                </a:highlight>
              </a:rPr>
              <a:t>State Governments have come up with the idea of food supplies </a:t>
            </a:r>
            <a:r>
              <a:rPr lang="en-GB" dirty="0"/>
              <a:t>for the their needy citizens. These foods are distributed raw to the citizens from centres such as “Ration Shops” or “Fair Price Shops” physically. Thus </a:t>
            </a:r>
            <a:r>
              <a:rPr lang="en-GB" dirty="0">
                <a:highlight>
                  <a:srgbClr val="FFFF00"/>
                </a:highlight>
              </a:rPr>
              <a:t>there are instances of corruptions and inadequate supply of food.</a:t>
            </a:r>
          </a:p>
          <a:p>
            <a:pPr marL="0" indent="0">
              <a:buNone/>
            </a:pPr>
            <a:r>
              <a:rPr lang="en-GB" dirty="0"/>
              <a:t>This is where an online system for allocating foods comes into the picture. Here, we present you a simple prototype of a </a:t>
            </a:r>
            <a:r>
              <a:rPr lang="en-GB" dirty="0">
                <a:highlight>
                  <a:srgbClr val="FFFF00"/>
                </a:highlight>
              </a:rPr>
              <a:t>web application where the citizens can directly know their allocated ration items </a:t>
            </a:r>
            <a:r>
              <a:rPr lang="en-GB" dirty="0"/>
              <a:t>and either accept the needed items or send it back to the government to avoid food wastage.</a:t>
            </a:r>
          </a:p>
          <a:p>
            <a:pPr marL="0" indent="0">
              <a:buNone/>
            </a:pPr>
            <a:r>
              <a:rPr lang="en-GB" dirty="0"/>
              <a:t>The app is developed with </a:t>
            </a:r>
            <a:r>
              <a:rPr lang="en-GB" dirty="0">
                <a:highlight>
                  <a:srgbClr val="FFFF00"/>
                </a:highlight>
              </a:rPr>
              <a:t>Atom and </a:t>
            </a:r>
            <a:r>
              <a:rPr lang="en-GB" dirty="0" err="1">
                <a:highlight>
                  <a:srgbClr val="FFFF00"/>
                </a:highlight>
              </a:rPr>
              <a:t>VScode</a:t>
            </a:r>
            <a:r>
              <a:rPr lang="en-GB" dirty="0">
                <a:highlight>
                  <a:srgbClr val="FFFF00"/>
                </a:highlight>
              </a:rPr>
              <a:t> IDE </a:t>
            </a:r>
            <a:r>
              <a:rPr lang="en-GB" dirty="0"/>
              <a:t>using MERN Stack and is </a:t>
            </a:r>
            <a:r>
              <a:rPr lang="en-GB" dirty="0">
                <a:highlight>
                  <a:srgbClr val="FFFF00"/>
                </a:highlight>
              </a:rPr>
              <a:t>compatible on all major updated web browsers</a:t>
            </a:r>
            <a:r>
              <a:rPr lang="en-GB" dirty="0"/>
              <a:t>; </a:t>
            </a:r>
            <a:r>
              <a:rPr lang="en-GB" dirty="0" err="1"/>
              <a:t>ie,Google</a:t>
            </a:r>
            <a:r>
              <a:rPr lang="en-GB" dirty="0"/>
              <a:t> Chrome </a:t>
            </a:r>
            <a:r>
              <a:rPr lang="en-IN" dirty="0"/>
              <a:t>Version 102.0.5005.62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376B4-2B4D-43D2-AEAA-959AC009FFF7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27510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9"/>
    </mc:Choice>
    <mc:Fallback>
      <p:transition spd="slow" advTm="49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49D7-6DC5-4BAD-88D7-E9F2CF562BE5}"/>
              </a:ext>
            </a:extLst>
          </p:cNvPr>
          <p:cNvSpPr txBox="1">
            <a:spLocks/>
          </p:cNvSpPr>
          <p:nvPr/>
        </p:nvSpPr>
        <p:spPr>
          <a:xfrm>
            <a:off x="7930341" y="743801"/>
            <a:ext cx="2560320" cy="469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Software Requirements</a:t>
            </a:r>
            <a:endParaRPr lang="en-I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805249-74C9-4180-95BA-B6FBB9B7F090}"/>
              </a:ext>
            </a:extLst>
          </p:cNvPr>
          <p:cNvSpPr txBox="1">
            <a:spLocks/>
          </p:cNvSpPr>
          <p:nvPr/>
        </p:nvSpPr>
        <p:spPr>
          <a:xfrm>
            <a:off x="7930341" y="3152507"/>
            <a:ext cx="2560320" cy="469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Hardware Requirements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7A4AE-5563-4668-A5C5-08899AFD3A66}"/>
              </a:ext>
            </a:extLst>
          </p:cNvPr>
          <p:cNvSpPr txBox="1"/>
          <p:nvPr/>
        </p:nvSpPr>
        <p:spPr>
          <a:xfrm>
            <a:off x="7930341" y="1670648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OS: </a:t>
            </a:r>
            <a:r>
              <a:rPr lang="en-GB" dirty="0"/>
              <a:t>Windows 11 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F3B8F-F16F-4CAD-842D-559A39D719FC}"/>
              </a:ext>
            </a:extLst>
          </p:cNvPr>
          <p:cNvSpPr txBox="1"/>
          <p:nvPr/>
        </p:nvSpPr>
        <p:spPr>
          <a:xfrm>
            <a:off x="7930340" y="4073026"/>
            <a:ext cx="3699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Device: </a:t>
            </a:r>
            <a:r>
              <a:rPr lang="en-GB" dirty="0"/>
              <a:t>PC/ Smart Phone / Tablet</a:t>
            </a:r>
          </a:p>
          <a:p>
            <a:r>
              <a:rPr lang="en-GB" b="1" dirty="0">
                <a:solidFill>
                  <a:schemeClr val="accent1"/>
                </a:solidFill>
              </a:rPr>
              <a:t>Processor: 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 Text"/>
              </a:rPr>
              <a:t>Intel Pentium 4 or later</a:t>
            </a:r>
            <a:r>
              <a:rPr lang="en-IN" dirty="0">
                <a:effectLst/>
              </a:rPr>
              <a:t>, or faster processor</a:t>
            </a:r>
            <a:r>
              <a:rPr lang="en-GB" dirty="0"/>
              <a:t> </a:t>
            </a:r>
          </a:p>
          <a:p>
            <a:r>
              <a:rPr lang="en-GB" b="1" dirty="0">
                <a:solidFill>
                  <a:schemeClr val="accent1"/>
                </a:solidFill>
              </a:rPr>
              <a:t>RAM (Avg.): </a:t>
            </a:r>
            <a:r>
              <a:rPr lang="en-GB" dirty="0"/>
              <a:t>20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/>
              <a:t>Mb</a:t>
            </a:r>
          </a:p>
          <a:p>
            <a:r>
              <a:rPr lang="en-GB" b="1" dirty="0">
                <a:solidFill>
                  <a:schemeClr val="accent1"/>
                </a:solidFill>
              </a:rPr>
              <a:t>Storage (Min.): </a:t>
            </a:r>
            <a:r>
              <a:rPr lang="en-GB" dirty="0"/>
              <a:t>9 Mb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Connection: 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 Text"/>
              </a:rPr>
              <a:t>Internet Connection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 Text"/>
              </a:rPr>
              <a:t>equired</a:t>
            </a:r>
            <a:endParaRPr lang="en-GB" b="1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DF0F2F-4FC8-4888-B62A-C9B5022D33CE}"/>
              </a:ext>
            </a:extLst>
          </p:cNvPr>
          <p:cNvSpPr txBox="1">
            <a:spLocks/>
          </p:cNvSpPr>
          <p:nvPr/>
        </p:nvSpPr>
        <p:spPr>
          <a:xfrm>
            <a:off x="332509" y="743801"/>
            <a:ext cx="3399906" cy="469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Development Environment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4857E-CB91-406C-B34B-D923CF51EE37}"/>
              </a:ext>
            </a:extLst>
          </p:cNvPr>
          <p:cNvSpPr txBox="1"/>
          <p:nvPr/>
        </p:nvSpPr>
        <p:spPr>
          <a:xfrm>
            <a:off x="332509" y="1609104"/>
            <a:ext cx="34146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IDE: </a:t>
            </a:r>
            <a:r>
              <a:rPr lang="en-GB" dirty="0"/>
              <a:t> Atom, </a:t>
            </a:r>
            <a:r>
              <a:rPr lang="en-GB" dirty="0" err="1"/>
              <a:t>VScode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Language: </a:t>
            </a:r>
            <a:r>
              <a:rPr lang="en-GB" dirty="0"/>
              <a:t>HTML, CSS, JSX, NodeJS (v14.17.1), </a:t>
            </a:r>
            <a:r>
              <a:rPr lang="en-GB" dirty="0" err="1"/>
              <a:t>ExpressJS</a:t>
            </a:r>
            <a:r>
              <a:rPr lang="en-GB" dirty="0"/>
              <a:t>, and ReactJS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System:</a:t>
            </a:r>
            <a:r>
              <a:rPr lang="en-GB" dirty="0"/>
              <a:t> </a:t>
            </a:r>
            <a:r>
              <a:rPr lang="en-GB" b="0" i="0" dirty="0">
                <a:effectLst/>
                <a:latin typeface="ProximaNova"/>
              </a:rPr>
              <a:t>10th Generation Intel® </a:t>
            </a:r>
            <a:r>
              <a:rPr lang="en-IN" b="0" i="0" dirty="0">
                <a:effectLst/>
                <a:latin typeface="ProximaNova"/>
              </a:rPr>
              <a:t>Intel® Core™ i7-10510U Processor 1.8GHz quad-core</a:t>
            </a:r>
            <a:br>
              <a:rPr lang="en-GB" dirty="0"/>
            </a:br>
            <a:r>
              <a:rPr lang="en-GB" b="0" i="0" dirty="0">
                <a:effectLst/>
                <a:latin typeface="ProximaNova"/>
              </a:rPr>
              <a:t>NVIDIA® GeForce® MX350</a:t>
            </a:r>
            <a:br>
              <a:rPr lang="en-GB" dirty="0"/>
            </a:br>
            <a:r>
              <a:rPr lang="en-GB" b="0" i="0" dirty="0">
                <a:effectLst/>
                <a:latin typeface="ProximaNova"/>
              </a:rPr>
              <a:t>8GB 2666MHz DDR4 RAM</a:t>
            </a:r>
          </a:p>
          <a:p>
            <a:r>
              <a:rPr lang="en-IN" b="0" i="0" dirty="0">
                <a:effectLst/>
                <a:latin typeface="ProximaNova"/>
              </a:rPr>
              <a:t>512GB SATA 3 SSD</a:t>
            </a:r>
          </a:p>
          <a:p>
            <a:r>
              <a:rPr lang="en-GB" b="1" dirty="0">
                <a:solidFill>
                  <a:schemeClr val="accent1"/>
                </a:solidFill>
              </a:rPr>
              <a:t>OS: </a:t>
            </a:r>
            <a:r>
              <a:rPr lang="en-GB" dirty="0"/>
              <a:t>Windows 11 Home</a:t>
            </a:r>
          </a:p>
          <a:p>
            <a:endParaRPr lang="en-IN" dirty="0">
              <a:latin typeface="ProximaNova"/>
            </a:endParaRPr>
          </a:p>
          <a:p>
            <a:r>
              <a:rPr lang="en-IN" b="1" dirty="0">
                <a:solidFill>
                  <a:schemeClr val="accent1"/>
                </a:solidFill>
                <a:latin typeface="ProximaNova"/>
              </a:rPr>
              <a:t>Development Platform: </a:t>
            </a:r>
          </a:p>
          <a:p>
            <a:r>
              <a:rPr lang="en-IN" dirty="0">
                <a:latin typeface="ProximaNova"/>
              </a:rPr>
              <a:t>Google Chrome</a:t>
            </a:r>
          </a:p>
          <a:p>
            <a:r>
              <a:rPr lang="en-IN" b="1" dirty="0">
                <a:solidFill>
                  <a:schemeClr val="accent1"/>
                </a:solidFill>
                <a:latin typeface="ProximaNova"/>
              </a:rPr>
              <a:t>Server: </a:t>
            </a:r>
            <a:r>
              <a:rPr lang="en-IN" dirty="0">
                <a:latin typeface="ProximaNova"/>
              </a:rPr>
              <a:t>Local Host (Node)</a:t>
            </a:r>
          </a:p>
          <a:p>
            <a:r>
              <a:rPr lang="en-IN" b="1" dirty="0">
                <a:solidFill>
                  <a:schemeClr val="accent1"/>
                </a:solidFill>
                <a:latin typeface="ProximaNova"/>
              </a:rPr>
              <a:t>Database: </a:t>
            </a:r>
            <a:r>
              <a:rPr lang="en-IN" dirty="0">
                <a:latin typeface="ProximaNova"/>
              </a:rPr>
              <a:t>Mongo DB - Atlas</a:t>
            </a:r>
            <a:endParaRPr lang="en-GB" dirty="0"/>
          </a:p>
        </p:txBody>
      </p:sp>
      <p:pic>
        <p:nvPicPr>
          <p:cNvPr id="1026" name="Picture 2" descr="Free Requirements Vectors, 700+ Images in AI, EPS format">
            <a:extLst>
              <a:ext uri="{FF2B5EF4-FFF2-40B4-BE49-F238E27FC236}">
                <a16:creationId xmlns:a16="http://schemas.microsoft.com/office/drawing/2014/main" id="{426F388C-0AD4-41A5-9CAC-6B034A84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96" y="2210923"/>
            <a:ext cx="3254563" cy="230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DF603C-3DF9-47CD-8E4A-8127ECAA9AB0}"/>
              </a:ext>
            </a:extLst>
          </p:cNvPr>
          <p:cNvSpPr txBox="1"/>
          <p:nvPr/>
        </p:nvSpPr>
        <p:spPr>
          <a:xfrm rot="5400000">
            <a:off x="2094806" y="3177832"/>
            <a:ext cx="389866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DEVELOPER END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230DA-B746-4695-941A-0F662C25A44C}"/>
              </a:ext>
            </a:extLst>
          </p:cNvPr>
          <p:cNvSpPr txBox="1"/>
          <p:nvPr/>
        </p:nvSpPr>
        <p:spPr>
          <a:xfrm rot="16200000">
            <a:off x="5386647" y="3177832"/>
            <a:ext cx="389866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USER END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FBAB0DB-2EF8-2CFC-D04B-CF4F44B1E6B9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6BF00-4E42-0BC3-1799-36B22BAD83B0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2726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676-C09D-4B17-8107-62DF51B6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967BB-9DEB-4C23-A69E-EC221A2CF6AB}"/>
              </a:ext>
            </a:extLst>
          </p:cNvPr>
          <p:cNvSpPr txBox="1"/>
          <p:nvPr/>
        </p:nvSpPr>
        <p:spPr>
          <a:xfrm>
            <a:off x="1357995" y="2238806"/>
            <a:ext cx="45652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Frontend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B7C5E-562B-4E7C-8392-26BF7E2430FE}"/>
              </a:ext>
            </a:extLst>
          </p:cNvPr>
          <p:cNvSpPr txBox="1"/>
          <p:nvPr/>
        </p:nvSpPr>
        <p:spPr>
          <a:xfrm>
            <a:off x="6096000" y="2238807"/>
            <a:ext cx="473800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Backend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518D7-9EDC-768C-F0B8-6AFD79E0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96" y="2664083"/>
            <a:ext cx="4725109" cy="3599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C0B6F4-44C2-1590-A37F-159102E5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95" y="2664083"/>
            <a:ext cx="4565218" cy="359914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F5096F96-A6E7-8465-F66F-C6AA4B640D96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6CEF0-4FE1-BE96-DB48-68925E175944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0775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CEC64-EC8A-4E21-89BD-2E25DD41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3968591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Flow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7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38326C-3C5B-40E7-A34E-14DFA7AF6967}"/>
              </a:ext>
            </a:extLst>
          </p:cNvPr>
          <p:cNvSpPr/>
          <p:nvPr/>
        </p:nvSpPr>
        <p:spPr>
          <a:xfrm>
            <a:off x="1397977" y="439614"/>
            <a:ext cx="1863969" cy="30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A0E772-4230-4885-A7C8-8B067086401F}"/>
              </a:ext>
            </a:extLst>
          </p:cNvPr>
          <p:cNvSpPr/>
          <p:nvPr/>
        </p:nvSpPr>
        <p:spPr>
          <a:xfrm>
            <a:off x="8329246" y="4181490"/>
            <a:ext cx="2101638" cy="30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B3C126-477D-5514-1923-5AB7CA454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462"/>
          <a:stretch/>
        </p:blipFill>
        <p:spPr>
          <a:xfrm>
            <a:off x="1397977" y="362513"/>
            <a:ext cx="8915400" cy="4067994"/>
          </a:xfr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150A001-0700-A807-EFCE-8556D0825EB8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21A377-097D-D9E3-DCBE-FF25F047A5C3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8618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EC64-EC8A-4E21-89BD-2E25DD41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65" y="4980977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38326C-3C5B-40E7-A34E-14DFA7AF6967}"/>
              </a:ext>
            </a:extLst>
          </p:cNvPr>
          <p:cNvSpPr/>
          <p:nvPr/>
        </p:nvSpPr>
        <p:spPr>
          <a:xfrm>
            <a:off x="1397977" y="439614"/>
            <a:ext cx="1863969" cy="30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A0E772-4230-4885-A7C8-8B067086401F}"/>
              </a:ext>
            </a:extLst>
          </p:cNvPr>
          <p:cNvSpPr/>
          <p:nvPr/>
        </p:nvSpPr>
        <p:spPr>
          <a:xfrm>
            <a:off x="8329246" y="4181490"/>
            <a:ext cx="2101638" cy="30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48BF-07BB-10B1-9F11-333BB381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34" y="198653"/>
            <a:ext cx="7776482" cy="5292969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0AEAD6F5-8EB9-DBDA-C5C1-87C9AC6F0953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13B24-FE92-3951-57F2-61B88ED45D0E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418426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9BEC-DC4C-4C9C-8422-6DEE4D72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CD94-4428-4809-A48D-3559A4F5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User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User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Hashed and secured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Helps to know the allotment of rations on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Cuts of intermediary costs.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Transactions can be more transparent as the its done directly.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Cloud storage is incorporated, so that the data is available anywhere at anytime in all devices.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8322FDE-374D-F91B-7C40-361AC33307D9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76C26-0E88-6C63-6759-C70FC7F6374E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94836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7BA3-7E5D-4409-B0D3-914B7AC3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41637B-A322-41E8-F99F-29E9F610C7DE}"/>
              </a:ext>
            </a:extLst>
          </p:cNvPr>
          <p:cNvSpPr txBox="1">
            <a:spLocks/>
          </p:cNvSpPr>
          <p:nvPr/>
        </p:nvSpPr>
        <p:spPr>
          <a:xfrm>
            <a:off x="0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61C51-377B-9A57-1B29-1DA7F94ED816}"/>
              </a:ext>
            </a:extLst>
          </p:cNvPr>
          <p:cNvSpPr txBox="1"/>
          <p:nvPr/>
        </p:nvSpPr>
        <p:spPr>
          <a:xfrm>
            <a:off x="9724292" y="6428039"/>
            <a:ext cx="2467708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E-Ration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4883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61C51-377B-9A57-1B29-1DA7F94ED816}"/>
              </a:ext>
            </a:extLst>
          </p:cNvPr>
          <p:cNvSpPr txBox="1"/>
          <p:nvPr/>
        </p:nvSpPr>
        <p:spPr>
          <a:xfrm>
            <a:off x="247650" y="3917037"/>
            <a:ext cx="3659246" cy="118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500" spc="200" dirty="0">
                <a:solidFill>
                  <a:srgbClr val="FFFFFF"/>
                </a:solidFill>
              </a:rPr>
              <a:t>We follow MERN architecture which is an implementation of the very efficient MVC architecture pattern.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VC3">
            <a:extLst>
              <a:ext uri="{FF2B5EF4-FFF2-40B4-BE49-F238E27FC236}">
                <a16:creationId xmlns:a16="http://schemas.microsoft.com/office/drawing/2014/main" id="{7439217E-585F-0B75-C3E6-9CBA9436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942267"/>
            <a:ext cx="6275667" cy="49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541637B-A322-41E8-F99F-29E9F610C7DE}"/>
              </a:ext>
            </a:extLst>
          </p:cNvPr>
          <p:cNvSpPr txBox="1">
            <a:spLocks/>
          </p:cNvSpPr>
          <p:nvPr/>
        </p:nvSpPr>
        <p:spPr>
          <a:xfrm>
            <a:off x="52752" y="6470207"/>
            <a:ext cx="4568792" cy="445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>
                <a:solidFill>
                  <a:srgbClr val="FFC000"/>
                </a:solidFill>
              </a:rPr>
              <a:t>2022 ISL Good Tech Scholar Program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5" name="Picture 4" descr="What Is The MERN Stack? Introduction &amp; Examples | MongoDB">
            <a:extLst>
              <a:ext uri="{FF2B5EF4-FFF2-40B4-BE49-F238E27FC236}">
                <a16:creationId xmlns:a16="http://schemas.microsoft.com/office/drawing/2014/main" id="{CB76EA68-4931-40DF-3A2C-9FEC77580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4" t="6978" r="20379" b="7353"/>
          <a:stretch/>
        </p:blipFill>
        <p:spPr bwMode="auto">
          <a:xfrm>
            <a:off x="314920" y="731321"/>
            <a:ext cx="4002103" cy="276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AB3F05-76B7-96EC-91C3-B7DECA40CE93}"/>
              </a:ext>
            </a:extLst>
          </p:cNvPr>
          <p:cNvSpPr txBox="1"/>
          <p:nvPr/>
        </p:nvSpPr>
        <p:spPr>
          <a:xfrm>
            <a:off x="55927" y="6217919"/>
            <a:ext cx="3659246" cy="389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500" cap="all" spc="200" dirty="0">
                <a:solidFill>
                  <a:srgbClr val="FFFFFF"/>
                </a:solidFill>
              </a:rPr>
              <a:t>E-Ration Web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E96FDD-4507-5160-4A94-3F98FAF9A3F9}"/>
              </a:ext>
            </a:extLst>
          </p:cNvPr>
          <p:cNvSpPr txBox="1"/>
          <p:nvPr/>
        </p:nvSpPr>
        <p:spPr>
          <a:xfrm>
            <a:off x="247650" y="319755"/>
            <a:ext cx="3659246" cy="389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500" cap="all" spc="200" dirty="0">
                <a:solidFill>
                  <a:srgbClr val="FFFFFF"/>
                </a:solidFill>
              </a:rPr>
              <a:t>MERN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971582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F5CCD73B09041A3088FD8CB7A1813" ma:contentTypeVersion="12" ma:contentTypeDescription="Create a new document." ma:contentTypeScope="" ma:versionID="eab2e02757af770675ff7d816d8ac0cf">
  <xsd:schema xmlns:xsd="http://www.w3.org/2001/XMLSchema" xmlns:xs="http://www.w3.org/2001/XMLSchema" xmlns:p="http://schemas.microsoft.com/office/2006/metadata/properties" xmlns:ns3="b9ed1146-6f21-4d7e-8145-2ee1e1ad653c" xmlns:ns4="0f97cc0e-4b42-4460-8ca5-9ea1cb980154" targetNamespace="http://schemas.microsoft.com/office/2006/metadata/properties" ma:root="true" ma:fieldsID="920ae7d668fdb700be34e25a5b6fbdbb" ns3:_="" ns4:_="">
    <xsd:import namespace="b9ed1146-6f21-4d7e-8145-2ee1e1ad653c"/>
    <xsd:import namespace="0f97cc0e-4b42-4460-8ca5-9ea1cb98015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d1146-6f21-4d7e-8145-2ee1e1ad65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7cc0e-4b42-4460-8ca5-9ea1cb980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f97cc0e-4b42-4460-8ca5-9ea1cb980154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34D48E-343E-4776-B1EA-1046C458D1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d1146-6f21-4d7e-8145-2ee1e1ad653c"/>
    <ds:schemaRef ds:uri="0f97cc0e-4b42-4460-8ca5-9ea1cb980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purl.org/dc/terms/"/>
    <ds:schemaRef ds:uri="http://schemas.microsoft.com/office/2006/documentManagement/types"/>
    <ds:schemaRef ds:uri="b9ed1146-6f21-4d7e-8145-2ee1e1ad653c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0f97cc0e-4b42-4460-8ca5-9ea1cb98015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{54A0EB07-FEA1-493A-B112-2ADA8ACD8FF3}tf11429527_win32</Template>
  <TotalTime>1964</TotalTime>
  <Words>840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29LT Bukra Bold Italic</vt:lpstr>
      <vt:lpstr>Arial</vt:lpstr>
      <vt:lpstr>Bookman Old Style</vt:lpstr>
      <vt:lpstr>Calibri</vt:lpstr>
      <vt:lpstr>Franklin Gothic Book</vt:lpstr>
      <vt:lpstr>Google Sans Text</vt:lpstr>
      <vt:lpstr>ProximaNova</vt:lpstr>
      <vt:lpstr>Wingdings</vt:lpstr>
      <vt:lpstr>1_RetrospectVTI</vt:lpstr>
      <vt:lpstr>e-Ration Web Service </vt:lpstr>
      <vt:lpstr>ABSTRACT</vt:lpstr>
      <vt:lpstr>PowerPoint Presentation</vt:lpstr>
      <vt:lpstr>MODULES</vt:lpstr>
      <vt:lpstr>Data Flow</vt:lpstr>
      <vt:lpstr>Use Case Diagram</vt:lpstr>
      <vt:lpstr>Features</vt:lpstr>
      <vt:lpstr>ARCHITECTURE</vt:lpstr>
      <vt:lpstr>PowerPoint Presentation</vt:lpstr>
      <vt:lpstr>SECURITY</vt:lpstr>
      <vt:lpstr>PowerPoint Presentation</vt:lpstr>
      <vt:lpstr>PowerPoint Presentation</vt:lpstr>
      <vt:lpstr>USE CASES 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App</dc:title>
  <dc:creator>Muhammed Nadeem</dc:creator>
  <cp:lastModifiedBy>Muhammed Nadeem</cp:lastModifiedBy>
  <cp:revision>15</cp:revision>
  <dcterms:created xsi:type="dcterms:W3CDTF">2021-12-04T13:30:02Z</dcterms:created>
  <dcterms:modified xsi:type="dcterms:W3CDTF">2022-05-27T19:48:32Z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0x010100355F5CCD73B09041A3088FD8CB7A1813</vt:lpwstr>
  </property>
</Properties>
</file>