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70" r:id="rId7"/>
    <p:sldId id="261" r:id="rId8"/>
    <p:sldId id="262" r:id="rId9"/>
    <p:sldId id="269" r:id="rId10"/>
    <p:sldId id="263" r:id="rId11"/>
    <p:sldId id="271"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p:cViewPr varScale="1">
        <p:scale>
          <a:sx n="72" d="100"/>
          <a:sy n="72" d="100"/>
        </p:scale>
        <p:origin x="57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290233"/>
            <a:ext cx="8610600" cy="2677656"/>
          </a:xfrm>
          <a:prstGeom prst="rect">
            <a:avLst/>
          </a:prstGeom>
          <a:noFill/>
        </p:spPr>
        <p:txBody>
          <a:bodyPr wrap="square" rtlCol="0">
            <a:spAutoFit/>
          </a:bodyPr>
          <a:lstStyle/>
          <a:p>
            <a:r>
              <a:rPr lang="en-US" sz="2400" dirty="0"/>
              <a:t>STUDENT NAME:       VARDHINI  M  S </a:t>
            </a:r>
          </a:p>
          <a:p>
            <a:r>
              <a:rPr lang="en-US" sz="2400" dirty="0"/>
              <a:t>REGISTER NO:            122203914 </a:t>
            </a:r>
          </a:p>
          <a:p>
            <a:r>
              <a:rPr lang="en-US" sz="2400" dirty="0"/>
              <a:t>(nan </a:t>
            </a:r>
            <a:r>
              <a:rPr lang="en-US" sz="2400" dirty="0" err="1"/>
              <a:t>Mudhalvan</a:t>
            </a:r>
            <a:r>
              <a:rPr lang="en-US" sz="2400" dirty="0"/>
              <a:t> id - asunm1621122203914)</a:t>
            </a:r>
          </a:p>
          <a:p>
            <a:r>
              <a:rPr lang="en-US" sz="2400" dirty="0"/>
              <a:t>DEPARTMENT: III B.COM CS SHIFT-II</a:t>
            </a:r>
          </a:p>
          <a:p>
            <a:r>
              <a:rPr lang="en-US" sz="2400" dirty="0"/>
              <a:t>COLLEGE: SHRI SHANKARLAL SUNDARBAI SHASUN JAIN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1624A643-C524-4F4A-8965-923237C1A6AA}"/>
              </a:ext>
            </a:extLst>
          </p:cNvPr>
          <p:cNvSpPr>
            <a:spLocks noGrp="1"/>
          </p:cNvSpPr>
          <p:nvPr>
            <p:ph type="body" idx="1"/>
          </p:nvPr>
        </p:nvSpPr>
        <p:spPr>
          <a:xfrm>
            <a:off x="609600" y="1577340"/>
            <a:ext cx="10972800" cy="2246769"/>
          </a:xfrm>
        </p:spPr>
        <p:txBody>
          <a:bodyPr/>
          <a:lstStyle/>
          <a:p>
            <a:r>
              <a:rPr lang="en-US" dirty="0"/>
              <a:t>I used in the formulae to rate the salary of the employees &amp; FTE *(full time equivalent)</a:t>
            </a:r>
          </a:p>
          <a:p>
            <a:r>
              <a:rPr lang="en-US" dirty="0"/>
              <a:t>The formulae is </a:t>
            </a:r>
          </a:p>
          <a:p>
            <a:r>
              <a:rPr lang="en-US" sz="3600" dirty="0">
                <a:latin typeface="Times New Roman" panose="02020603050405020304" pitchFamily="18" charset="0"/>
                <a:cs typeface="Times New Roman" panose="02020603050405020304" pitchFamily="18" charset="0"/>
              </a:rPr>
              <a:t>=IFS(F2&lt;=50000, "lower level", F2&lt;=100000, "middle level", F2&gt;100000, "upper level", TRUE, "")</a:t>
            </a:r>
          </a:p>
          <a:p>
            <a:r>
              <a:rPr lang="en-US" sz="2000" dirty="0">
                <a:latin typeface="Times New Roman" panose="02020603050405020304" pitchFamily="18" charset="0"/>
                <a:cs typeface="Times New Roman" panose="02020603050405020304" pitchFamily="18" charset="0"/>
              </a:rPr>
              <a:t>And the same formulae used for FTE(full time equivalent )</a:t>
            </a:r>
          </a:p>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CC01B-D54C-4BD3-96C8-58F29A122AD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MODELLING</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2DA9067-D841-4944-B32A-28A09E3863FE}"/>
              </a:ext>
            </a:extLst>
          </p:cNvPr>
          <p:cNvSpPr>
            <a:spLocks noGrp="1"/>
          </p:cNvSpPr>
          <p:nvPr>
            <p:ph type="body" idx="1"/>
          </p:nvPr>
        </p:nvSpPr>
        <p:spPr>
          <a:xfrm>
            <a:off x="609600" y="1577340"/>
            <a:ext cx="10972800" cy="2462213"/>
          </a:xfrm>
        </p:spPr>
        <p:txBody>
          <a:bodyPr/>
          <a:lstStyle/>
          <a:p>
            <a:r>
              <a:rPr lang="en-IN" sz="2000" b="1" dirty="0">
                <a:latin typeface="Times New Roman" panose="02020603050405020304" pitchFamily="18" charset="0"/>
                <a:cs typeface="Times New Roman" panose="02020603050405020304" pitchFamily="18" charset="0"/>
              </a:rPr>
              <a:t>Data Cleaning and Preparation:</a:t>
            </a: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Remove duplicates and handle missing values.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Normalize data fields (e.g., standardizing date formats, categorizing reasons for leaving).</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Ensure consistency in FTE and turnover metrics across datasets</a:t>
            </a:r>
          </a:p>
          <a:p>
            <a:r>
              <a:rPr lang="en-US" sz="2000" b="1" dirty="0">
                <a:latin typeface="Times New Roman" panose="02020603050405020304" pitchFamily="18" charset="0"/>
                <a:cs typeface="Times New Roman" panose="02020603050405020304" pitchFamily="18" charset="0"/>
              </a:rPr>
              <a:t>Visualization:</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Excel charts (e.g., bar charts, line graphs) to visualize turnover trends and FTE distributions.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pivot tables to summarize data and enable interactive analysis by stakeholders.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2252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397CE4CC-39C3-4DF4-923F-8F4D4FFE2264}"/>
              </a:ext>
            </a:extLst>
          </p:cNvPr>
          <p:cNvSpPr>
            <a:spLocks noGrp="1"/>
          </p:cNvSpPr>
          <p:nvPr>
            <p:ph type="body" idx="1"/>
          </p:nvPr>
        </p:nvSpPr>
        <p:spPr>
          <a:xfrm>
            <a:off x="732141" y="1303377"/>
            <a:ext cx="10972800" cy="1231106"/>
          </a:xfrm>
        </p:spPr>
        <p:txBody>
          <a:bodyPr/>
          <a:lstStyle/>
          <a:p>
            <a:pPr algn="just"/>
            <a:r>
              <a:rPr lang="en-US" sz="2000" dirty="0">
                <a:latin typeface="Times New Roman" panose="02020603050405020304" pitchFamily="18" charset="0"/>
                <a:cs typeface="Times New Roman" panose="02020603050405020304" pitchFamily="18" charset="0"/>
              </a:rPr>
              <a:t>In conclusion, this analysis utilized pivot tables and charts in Excel to effectively present and interpret the results of our employee turnover and FTE analysis. The pivot tables enabled us to dissect the data into meaningful segments, revealing key trends and patterns. The resulting charts then visualized these insights, making complex data more accessible and comprehensible.</a:t>
            </a:r>
            <a:endParaRPr lang="en-IN" sz="20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a:extLst>
              <a:ext uri="{FF2B5EF4-FFF2-40B4-BE49-F238E27FC236}">
                <a16:creationId xmlns:a16="http://schemas.microsoft.com/office/drawing/2014/main" id="{6423008D-27CE-4557-94B3-6FF3CEA56E90}"/>
              </a:ext>
            </a:extLst>
          </p:cNvPr>
          <p:cNvPicPr>
            <a:picLocks noChangeAspect="1"/>
          </p:cNvPicPr>
          <p:nvPr/>
        </p:nvPicPr>
        <p:blipFill>
          <a:blip r:embed="rId3"/>
          <a:stretch>
            <a:fillRect/>
          </a:stretch>
        </p:blipFill>
        <p:spPr>
          <a:xfrm>
            <a:off x="2562225" y="2694226"/>
            <a:ext cx="6048375" cy="36354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7B88FFE-B29A-44EA-BED7-C51796D7F8E2}"/>
              </a:ext>
            </a:extLst>
          </p:cNvPr>
          <p:cNvSpPr>
            <a:spLocks noGrp="1"/>
          </p:cNvSpPr>
          <p:nvPr>
            <p:ph type="body" idx="1"/>
          </p:nvPr>
        </p:nvSpPr>
        <p:spPr>
          <a:xfrm>
            <a:off x="609600" y="1577340"/>
            <a:ext cx="10972800" cy="2769989"/>
          </a:xfrm>
        </p:spPr>
        <p:txBody>
          <a:bodyPr/>
          <a:lstStyle/>
          <a:p>
            <a:pPr algn="just"/>
            <a:r>
              <a:rPr lang="en-US" sz="2000" dirty="0">
                <a:latin typeface="Times New Roman" panose="02020603050405020304" pitchFamily="18" charset="0"/>
                <a:cs typeface="Times New Roman" panose="02020603050405020304" pitchFamily="18" charset="0"/>
              </a:rPr>
              <a:t>In conclusion, this analysis has provided valuable insights into employee turnover rates and Full-Time Equivalent (FTE) calculations through the use of Excel. By systematically examining turnover trends and FTE metrics, we have identified key patterns and areas of concern that impact workforce stability and efficiency. The findings underscore the importance of addressing turnover proactively and optimizing staffing levels to align with organizational goals. Moving forward, it is recommended to implement targeted strategies to improve retention and adjust workforce planning based on the data-driven insights provided. This analysis not only contributes to better understanding and management of workforce dynamics but also offers a foundation for ongoing improvement. Thank you for your attention and engagement with this analysis.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TURNOVER &amp; FTE (</a:t>
            </a:r>
            <a:r>
              <a:rPr lang="en-IN" sz="4400" b="0" i="0" dirty="0">
                <a:solidFill>
                  <a:srgbClr val="001D35"/>
                </a:solidFill>
                <a:effectLst/>
                <a:latin typeface="Google Sans"/>
              </a:rPr>
              <a:t>Full-Time Equivalent)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a:extLst>
              <a:ext uri="{FF2B5EF4-FFF2-40B4-BE49-F238E27FC236}">
                <a16:creationId xmlns:a16="http://schemas.microsoft.com/office/drawing/2014/main" id="{D7BB0B3A-853F-4D9E-9588-6794285DFC07}"/>
              </a:ext>
            </a:extLst>
          </p:cNvPr>
          <p:cNvSpPr>
            <a:spLocks noGrp="1"/>
          </p:cNvSpPr>
          <p:nvPr>
            <p:ph type="body" idx="1"/>
          </p:nvPr>
        </p:nvSpPr>
        <p:spPr>
          <a:xfrm>
            <a:off x="609600" y="1577340"/>
            <a:ext cx="10972800" cy="2585323"/>
          </a:xfrm>
        </p:spPr>
        <p:txBody>
          <a:bodyPr/>
          <a:lstStyle/>
          <a:p>
            <a:r>
              <a:rPr lang="en-US" sz="2400" dirty="0">
                <a:latin typeface="Times New Roman" panose="02020603050405020304" pitchFamily="18" charset="0"/>
                <a:cs typeface="Times New Roman" panose="02020603050405020304" pitchFamily="18" charset="0"/>
              </a:rPr>
              <a:t>The organization is facing challenges in managing its workforce efficiently, with increasing employee turnover rates and an unclear understanding of full-time equivalent (FTE) distributions. High turnover can lead to increased recruitment and training costs, decreased productivity, and potential disruptions in operations. Additionally, inaccurate FTE analysis could result in suboptimal workforce allocation, leading to either overstaffing or understaffing, affecting both financial performance and service delivery.</a:t>
            </a:r>
          </a:p>
          <a:p>
            <a:endParaRPr lang="en-IN" sz="24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a:extLst>
              <a:ext uri="{FF2B5EF4-FFF2-40B4-BE49-F238E27FC236}">
                <a16:creationId xmlns:a16="http://schemas.microsoft.com/office/drawing/2014/main" id="{A32BE793-E112-4682-B681-9B4A146E85B9}"/>
              </a:ext>
            </a:extLst>
          </p:cNvPr>
          <p:cNvSpPr>
            <a:spLocks noGrp="1"/>
          </p:cNvSpPr>
          <p:nvPr>
            <p:ph type="body" idx="1"/>
          </p:nvPr>
        </p:nvSpPr>
        <p:spPr>
          <a:xfrm>
            <a:off x="609600" y="1577340"/>
            <a:ext cx="10972800" cy="4154984"/>
          </a:xfrm>
        </p:spPr>
        <p:txBody>
          <a:bodyPr/>
          <a:lstStyle/>
          <a:p>
            <a:r>
              <a:rPr lang="en-US" b="1" dirty="0"/>
              <a:t>Project Objective:</a:t>
            </a:r>
            <a:endParaRPr lang="en-US" dirty="0"/>
          </a:p>
          <a:p>
            <a:pPr>
              <a:buFont typeface="Arial" panose="020B0604020202020204" pitchFamily="34" charset="0"/>
              <a:buChar char="•"/>
            </a:pPr>
            <a:r>
              <a:rPr lang="en-US" dirty="0"/>
              <a:t>Analyze employee turnover and Full-Time Equivalent (FTE) data to optimize workforce management and improve retention rates</a:t>
            </a:r>
          </a:p>
          <a:p>
            <a:r>
              <a:rPr lang="en-US" b="1" dirty="0"/>
              <a:t>Scope of Analysis:</a:t>
            </a:r>
            <a:endParaRPr lang="en-US" dirty="0"/>
          </a:p>
          <a:p>
            <a:pPr>
              <a:buFont typeface="Arial" panose="020B0604020202020204" pitchFamily="34" charset="0"/>
              <a:buChar char="•"/>
            </a:pPr>
            <a:r>
              <a:rPr lang="en-US" dirty="0"/>
              <a:t>The project will cover turnover trends (e.g., reasons for leaving, affected departments, job roles) and FTE calculations (e.g., determining staffing levels in relation to operational needs).</a:t>
            </a:r>
          </a:p>
          <a:p>
            <a:pPr>
              <a:buFont typeface="Arial" panose="020B0604020202020204" pitchFamily="34" charset="0"/>
              <a:buChar char="•"/>
            </a:pPr>
            <a:r>
              <a:rPr lang="en-US" dirty="0"/>
              <a:t>Focus on historical data for a specific period (e.g., last 12 months) and forecast future trends.</a:t>
            </a:r>
          </a:p>
          <a:p>
            <a:r>
              <a:rPr lang="en-US" b="1" dirty="0"/>
              <a:t>Data Sources:</a:t>
            </a:r>
            <a:endParaRPr lang="en-US" dirty="0"/>
          </a:p>
          <a:p>
            <a:pPr>
              <a:buFont typeface="Arial" panose="020B0604020202020204" pitchFamily="34" charset="0"/>
              <a:buChar char="•"/>
            </a:pPr>
            <a:r>
              <a:rPr lang="en-US" dirty="0"/>
              <a:t>HR data: Employee join/exit dates, reasons for leaving, department, job role, working hours.</a:t>
            </a:r>
          </a:p>
          <a:p>
            <a:pPr>
              <a:buFont typeface="Arial" panose="020B0604020202020204" pitchFamily="34" charset="0"/>
              <a:buChar char="•"/>
            </a:pPr>
            <a:r>
              <a:rPr lang="en-US" dirty="0"/>
              <a:t>Payroll/Finance data: Salaries, benefits, FTE contributions.</a:t>
            </a:r>
          </a:p>
          <a:p>
            <a:r>
              <a:rPr lang="en-US" b="1" dirty="0"/>
              <a:t>Key Metrics:</a:t>
            </a:r>
            <a:endParaRPr lang="en-US" dirty="0"/>
          </a:p>
          <a:p>
            <a:pPr>
              <a:buFont typeface="Arial" panose="020B0604020202020204" pitchFamily="34" charset="0"/>
              <a:buChar char="•"/>
            </a:pPr>
            <a:r>
              <a:rPr lang="en-US" b="1" dirty="0"/>
              <a:t>Employee Turnover Rate:</a:t>
            </a:r>
            <a:r>
              <a:rPr lang="en-US" dirty="0"/>
              <a:t> Percentage of employees who leave the organization over a specific period.</a:t>
            </a:r>
          </a:p>
          <a:p>
            <a:pPr>
              <a:buFont typeface="Arial" panose="020B0604020202020204" pitchFamily="34" charset="0"/>
              <a:buChar char="•"/>
            </a:pPr>
            <a:r>
              <a:rPr lang="en-US" b="1" dirty="0"/>
              <a:t>FTE Calculation:</a:t>
            </a:r>
            <a:r>
              <a:rPr lang="en-US" dirty="0"/>
              <a:t> Measure of total hours worked by employees relative to the hours expected for a full-time employee.</a:t>
            </a:r>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4F51E3-41A4-41FB-A028-ACD97E8B2011}"/>
              </a:ext>
            </a:extLst>
          </p:cNvPr>
          <p:cNvSpPr>
            <a:spLocks noGrp="1"/>
          </p:cNvSpPr>
          <p:nvPr>
            <p:ph type="body" idx="1"/>
          </p:nvPr>
        </p:nvSpPr>
        <p:spPr>
          <a:xfrm>
            <a:off x="533400" y="533400"/>
            <a:ext cx="10972800" cy="3693319"/>
          </a:xfrm>
        </p:spPr>
        <p:txBody>
          <a:bodyPr/>
          <a:lstStyle/>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Tools and Methodology:</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Excel for data analysis, including formulas, pivot tables, charts, and data visualization to interpret the findings.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Apply statistical methods to identify patterns and correlations in the data.</a:t>
            </a:r>
          </a:p>
          <a:p>
            <a:pPr algn="just"/>
            <a:r>
              <a:rPr lang="en-US" sz="2000" b="1" dirty="0">
                <a:latin typeface="Times New Roman" panose="02020603050405020304" pitchFamily="18" charset="0"/>
                <a:cs typeface="Times New Roman" panose="02020603050405020304" pitchFamily="18" charset="0"/>
              </a:rPr>
              <a:t>Stakeholders:</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HR Department, Finance Department, Operations Management, Executive Leadership, and Workforce Planning Teams</a:t>
            </a:r>
          </a:p>
          <a:p>
            <a:pPr algn="just"/>
            <a:r>
              <a:rPr lang="en-US" sz="2000" b="1" dirty="0">
                <a:latin typeface="Times New Roman" panose="02020603050405020304" pitchFamily="18" charset="0"/>
                <a:cs typeface="Times New Roman" panose="02020603050405020304" pitchFamily="18" charset="0"/>
              </a:rPr>
              <a:t>Benefits:</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Improved employee retention, reduced recruitment and training costs.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Enhanced workforce utilization, leading to better operational efficiency and financial performance</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4340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32B781D9-A68D-4B5F-AEB2-996A7A98D074}"/>
              </a:ext>
            </a:extLst>
          </p:cNvPr>
          <p:cNvSpPr>
            <a:spLocks noGrp="1"/>
          </p:cNvSpPr>
          <p:nvPr>
            <p:ph type="body" idx="1"/>
          </p:nvPr>
        </p:nvSpPr>
        <p:spPr>
          <a:xfrm>
            <a:off x="609600" y="1577339"/>
            <a:ext cx="10972800" cy="4093428"/>
          </a:xfrm>
        </p:spPr>
        <p:txBody>
          <a:bodyPr/>
          <a:lstStyle/>
          <a:p>
            <a:pPr algn="just"/>
            <a:r>
              <a:rPr lang="en-US" dirty="0">
                <a:latin typeface="Times New Roman" panose="02020603050405020304" pitchFamily="18" charset="0"/>
                <a:cs typeface="Times New Roman" panose="02020603050405020304" pitchFamily="18" charset="0"/>
              </a:rPr>
              <a:t>The end users are the listed below who would be </a:t>
            </a:r>
            <a:r>
              <a:rPr lang="en-US" dirty="0" err="1">
                <a:latin typeface="Times New Roman" panose="02020603050405020304" pitchFamily="18" charset="0"/>
                <a:cs typeface="Times New Roman" panose="02020603050405020304" pitchFamily="18" charset="0"/>
              </a:rPr>
              <a:t>benifited</a:t>
            </a:r>
            <a:r>
              <a:rPr lang="en-US" dirty="0">
                <a:latin typeface="Times New Roman" panose="02020603050405020304" pitchFamily="18" charset="0"/>
                <a:cs typeface="Times New Roman" panose="02020603050405020304" pitchFamily="18" charset="0"/>
              </a:rPr>
              <a:t> through the analysis</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IN" sz="2000" u="sng" dirty="0">
                <a:latin typeface="Times New Roman" panose="02020603050405020304" pitchFamily="18" charset="0"/>
                <a:cs typeface="Times New Roman" panose="02020603050405020304" pitchFamily="18" charset="0"/>
              </a:rPr>
              <a:t>HUMAN RESOURCES (HR) DEPARTMENT</a:t>
            </a:r>
            <a:r>
              <a:rPr lang="en-US" sz="2000" u="sng" dirty="0">
                <a:latin typeface="Times New Roman" panose="02020603050405020304" pitchFamily="18" charset="0"/>
                <a:cs typeface="Times New Roman" panose="02020603050405020304" pitchFamily="18" charset="0"/>
              </a:rPr>
              <a:t> </a:t>
            </a:r>
          </a:p>
          <a:p>
            <a:pPr algn="just"/>
            <a:r>
              <a:rPr lang="en-US"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HR Managers and Directors</a:t>
            </a:r>
            <a:r>
              <a:rPr lang="en-US" sz="2000" dirty="0">
                <a:latin typeface="Times New Roman" panose="02020603050405020304" pitchFamily="18" charset="0"/>
                <a:cs typeface="Times New Roman" panose="02020603050405020304" pitchFamily="18" charset="0"/>
              </a:rPr>
              <a:t>: They use turnover and FTE analysis to monitor employee retention, identify trends, and        address staffing issues</a:t>
            </a:r>
          </a:p>
          <a:p>
            <a:pPr algn="just"/>
            <a:r>
              <a:rPr lang="en-US" sz="2000" b="1" dirty="0">
                <a:latin typeface="Times New Roman" panose="02020603050405020304" pitchFamily="18" charset="0"/>
                <a:cs typeface="Times New Roman" panose="02020603050405020304" pitchFamily="18" charset="0"/>
              </a:rPr>
              <a:t>Recruitment Teams</a:t>
            </a:r>
            <a:r>
              <a:rPr lang="en-US" sz="2000" dirty="0">
                <a:latin typeface="Times New Roman" panose="02020603050405020304" pitchFamily="18" charset="0"/>
                <a:cs typeface="Times New Roman" panose="02020603050405020304" pitchFamily="18" charset="0"/>
              </a:rPr>
              <a:t>: Understanding turnover helps in planning recruitment strategies to fill gaps caused by employee exits.</a:t>
            </a:r>
          </a:p>
          <a:p>
            <a:pPr marL="285750" indent="-285750" algn="just">
              <a:buFont typeface="Wingdings" panose="05000000000000000000" pitchFamily="2" charset="2"/>
              <a:buChar char="v"/>
            </a:pPr>
            <a:r>
              <a:rPr lang="en-IN" sz="2000" u="sng" dirty="0">
                <a:latin typeface="Times New Roman" panose="02020603050405020304" pitchFamily="18" charset="0"/>
                <a:cs typeface="Times New Roman" panose="02020603050405020304" pitchFamily="18" charset="0"/>
              </a:rPr>
              <a:t>EXECUTIVE LEADERSHIP</a:t>
            </a:r>
          </a:p>
          <a:p>
            <a:pPr algn="just"/>
            <a:r>
              <a:rPr lang="en-US" sz="2000" dirty="0">
                <a:latin typeface="Times New Roman" panose="02020603050405020304" pitchFamily="18" charset="0"/>
                <a:cs typeface="Times New Roman" panose="02020603050405020304" pitchFamily="18" charset="0"/>
              </a:rPr>
              <a:t>CEOs and COOs: They rely on employee turnover and FTE data for high-level strategic planning, understanding workforce productivity, and making organizational changes</a:t>
            </a: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IN" sz="2000" b="1" u="sng" dirty="0">
                <a:latin typeface="Times New Roman" panose="02020603050405020304" pitchFamily="18" charset="0"/>
                <a:cs typeface="Times New Roman" panose="02020603050405020304" pitchFamily="18" charset="0"/>
              </a:rPr>
              <a:t>DEPARTMENTAL MANAGERS</a:t>
            </a:r>
            <a:r>
              <a:rPr lang="en-IN" sz="2000" b="1"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v"/>
            </a:pPr>
            <a:r>
              <a:rPr lang="en-IN" sz="2000" b="1" u="sng" dirty="0">
                <a:latin typeface="Times New Roman" panose="02020603050405020304" pitchFamily="18" charset="0"/>
                <a:cs typeface="Times New Roman" panose="02020603050405020304" pitchFamily="18" charset="0"/>
              </a:rPr>
              <a:t>FINANCE DEPARTMENT</a:t>
            </a:r>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0CB56615-40B3-4B0B-AC49-2128BF7AE555}"/>
              </a:ext>
            </a:extLst>
          </p:cNvPr>
          <p:cNvSpPr>
            <a:spLocks noGrp="1"/>
          </p:cNvSpPr>
          <p:nvPr>
            <p:ph type="body" idx="1"/>
          </p:nvPr>
        </p:nvSpPr>
        <p:spPr>
          <a:xfrm>
            <a:off x="609600" y="1577340"/>
            <a:ext cx="10972800" cy="4924425"/>
          </a:xfrm>
        </p:spPr>
        <p:txBody>
          <a:bodyPr/>
          <a:lstStyle/>
          <a:p>
            <a:r>
              <a:rPr lang="en-IN" sz="2000" b="1" u="sng" dirty="0">
                <a:latin typeface="Times New Roman" panose="02020603050405020304" pitchFamily="18" charset="0"/>
                <a:cs typeface="Times New Roman" panose="02020603050405020304" pitchFamily="18" charset="0"/>
              </a:rPr>
              <a:t>Turnover Analysis</a:t>
            </a:r>
            <a:r>
              <a:rPr lang="en-IN" sz="2000" b="1"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Segment Data</a:t>
            </a:r>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Identify turnover trends by department, role, and tenure.</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Trend Visualization</a:t>
            </a:r>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Use Excel to chart turnover patterns and identify high-risk areas.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Cause Identification</a:t>
            </a:r>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Analyse reasons for turnover to address key issues (e.g., compensation, work environment)</a:t>
            </a:r>
          </a:p>
          <a:p>
            <a:r>
              <a:rPr lang="en-US" sz="2000" b="1" u="sng" dirty="0">
                <a:latin typeface="Times New Roman" panose="02020603050405020304" pitchFamily="18" charset="0"/>
                <a:cs typeface="Times New Roman" panose="02020603050405020304" pitchFamily="18" charset="0"/>
              </a:rPr>
              <a:t>FTE Analysis:</a:t>
            </a:r>
            <a:endParaRPr lang="en-US" sz="2000" u="sng"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FTE Calculation</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Use Excel to calculate FTEs and assess workforce distribution.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Staffing Optimization</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Identify overstaffed or understaffed departments and recommend resource adjustments.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Budget Alignment: Compare actual FTEs with budgeted levels to optimize financial performance</a:t>
            </a:r>
          </a:p>
          <a:p>
            <a:r>
              <a:rPr lang="en-US" sz="2000" b="1" u="sng" dirty="0">
                <a:latin typeface="Times New Roman" panose="02020603050405020304" pitchFamily="18" charset="0"/>
                <a:cs typeface="Times New Roman" panose="02020603050405020304" pitchFamily="18" charset="0"/>
              </a:rPr>
              <a:t>Insights and Actions:</a:t>
            </a:r>
            <a:endParaRPr lang="en-US" sz="2000" u="sng"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Turnover Reduction</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Propose targeted retention strategies (e.g., onboarding improvements, career development, competitive compensation).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Workforce Utilization</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Recommend reallocating resources based on operational needs to balance workloads effectively</a:t>
            </a: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131EC87E-0069-4CEF-97C2-6BB21347F414}"/>
              </a:ext>
            </a:extLst>
          </p:cNvPr>
          <p:cNvSpPr>
            <a:spLocks noGrp="1"/>
          </p:cNvSpPr>
          <p:nvPr>
            <p:ph type="body" idx="1"/>
          </p:nvPr>
        </p:nvSpPr>
        <p:spPr>
          <a:xfrm>
            <a:off x="609600" y="1577340"/>
            <a:ext cx="10972800" cy="3939540"/>
          </a:xfrm>
        </p:spPr>
        <p:txBody>
          <a:bodyPr/>
          <a:lstStyle/>
          <a:p>
            <a:r>
              <a:rPr lang="en-US" dirty="0"/>
              <a:t>Data are collected form the EDUNET dashboard</a:t>
            </a:r>
          </a:p>
          <a:p>
            <a:endParaRPr lang="en-IN" dirty="0"/>
          </a:p>
          <a:p>
            <a:pPr marL="342900" indent="-342900">
              <a:buFont typeface="Wingdings" panose="05000000000000000000" pitchFamily="2" charset="2"/>
              <a:buChar char="ü"/>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EMP ID</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NAME</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GENDER</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DEPARTMENT</a:t>
            </a:r>
          </a:p>
          <a:p>
            <a:pPr marL="342900" indent="-342900">
              <a:buFont typeface="Wingdings" panose="05000000000000000000" pitchFamily="2" charset="2"/>
              <a:buChar char="ü"/>
            </a:pPr>
            <a:r>
              <a:rPr lang="en-US" sz="2000" b="1" dirty="0">
                <a:solidFill>
                  <a:srgbClr val="000000"/>
                </a:solidFill>
                <a:latin typeface="Times New Roman" panose="02020603050405020304" pitchFamily="18" charset="0"/>
                <a:cs typeface="Times New Roman" panose="02020603050405020304" pitchFamily="18" charset="0"/>
              </a:rPr>
              <a:t>SALARY</a:t>
            </a:r>
            <a:endParaRPr lang="en-US" sz="2000" b="1" i="0" u="none" strike="noStrike" dirty="0">
              <a:solidFill>
                <a:srgbClr val="000000"/>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SALARY RATING </a:t>
            </a:r>
            <a:r>
              <a:rPr lang="en-US" sz="2000" dirty="0">
                <a:latin typeface="Times New Roman" panose="02020603050405020304" pitchFamily="18" charset="0"/>
                <a:cs typeface="Times New Roman" panose="02020603050405020304" pitchFamily="18" charset="0"/>
              </a:rPr>
              <a:t>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ü"/>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START DATE</a:t>
            </a:r>
            <a:r>
              <a:rPr lang="en-US" sz="20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ü"/>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FTE</a:t>
            </a:r>
            <a:r>
              <a:rPr lang="en-US" sz="20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ü"/>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FTE RATING</a:t>
            </a:r>
            <a:r>
              <a:rPr lang="en-US" sz="20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ü"/>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EMPLOYEE TYPE</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WORK LOCATION</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TotalTime>
  <Words>1017</Words>
  <Application>Microsoft Office PowerPoint</Application>
  <PresentationFormat>Widescreen</PresentationFormat>
  <Paragraphs>107</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Google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PowerPoint Presentation</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Srinivasan sankaran</cp:lastModifiedBy>
  <cp:revision>20</cp:revision>
  <dcterms:created xsi:type="dcterms:W3CDTF">2024-03-29T15:07:22Z</dcterms:created>
  <dcterms:modified xsi:type="dcterms:W3CDTF">2024-09-03T06:22:51Z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