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60" r:id="rId5"/>
    <p:sldId id="259" r:id="rId6"/>
    <p:sldId id="261" r:id="rId7"/>
    <p:sldId id="279" r:id="rId8"/>
    <p:sldId id="262" r:id="rId9"/>
    <p:sldId id="263" r:id="rId10"/>
    <p:sldId id="278"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80"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6A4CB0-88CD-41CD-8A22-BC6CBB8C34F7}"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9888A1-89EF-452B-BA0F-0F69A79CFE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51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6A4CB0-88CD-41CD-8A22-BC6CBB8C34F7}"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9888A1-89EF-452B-BA0F-0F69A79CFE2C}" type="slidenum">
              <a:rPr lang="en-IN" smtClean="0"/>
              <a:t>‹#›</a:t>
            </a:fld>
            <a:endParaRPr lang="en-IN"/>
          </a:p>
        </p:txBody>
      </p:sp>
    </p:spTree>
    <p:extLst>
      <p:ext uri="{BB962C8B-B14F-4D97-AF65-F5344CB8AC3E}">
        <p14:creationId xmlns:p14="http://schemas.microsoft.com/office/powerpoint/2010/main" val="286286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6A4CB0-88CD-41CD-8A22-BC6CBB8C34F7}"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9888A1-89EF-452B-BA0F-0F69A79CFE2C}" type="slidenum">
              <a:rPr lang="en-IN" smtClean="0"/>
              <a:t>‹#›</a:t>
            </a:fld>
            <a:endParaRPr lang="en-IN"/>
          </a:p>
        </p:txBody>
      </p:sp>
    </p:spTree>
    <p:extLst>
      <p:ext uri="{BB962C8B-B14F-4D97-AF65-F5344CB8AC3E}">
        <p14:creationId xmlns:p14="http://schemas.microsoft.com/office/powerpoint/2010/main" val="40276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6A4CB0-88CD-41CD-8A22-BC6CBB8C34F7}"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9888A1-89EF-452B-BA0F-0F69A79CFE2C}" type="slidenum">
              <a:rPr lang="en-IN" smtClean="0"/>
              <a:t>‹#›</a:t>
            </a:fld>
            <a:endParaRPr lang="en-IN"/>
          </a:p>
        </p:txBody>
      </p:sp>
    </p:spTree>
    <p:extLst>
      <p:ext uri="{BB962C8B-B14F-4D97-AF65-F5344CB8AC3E}">
        <p14:creationId xmlns:p14="http://schemas.microsoft.com/office/powerpoint/2010/main" val="3708464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6A4CB0-88CD-41CD-8A22-BC6CBB8C34F7}"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9888A1-89EF-452B-BA0F-0F69A79CFE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410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6A4CB0-88CD-41CD-8A22-BC6CBB8C34F7}"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9888A1-89EF-452B-BA0F-0F69A79CFE2C}" type="slidenum">
              <a:rPr lang="en-IN" smtClean="0"/>
              <a:t>‹#›</a:t>
            </a:fld>
            <a:endParaRPr lang="en-IN"/>
          </a:p>
        </p:txBody>
      </p:sp>
    </p:spTree>
    <p:extLst>
      <p:ext uri="{BB962C8B-B14F-4D97-AF65-F5344CB8AC3E}">
        <p14:creationId xmlns:p14="http://schemas.microsoft.com/office/powerpoint/2010/main" val="875570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6A4CB0-88CD-41CD-8A22-BC6CBB8C34F7}" type="datetimeFigureOut">
              <a:rPr lang="en-IN" smtClean="0"/>
              <a:t>14-05-2024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9888A1-89EF-452B-BA0F-0F69A79CFE2C}" type="slidenum">
              <a:rPr lang="en-IN" smtClean="0"/>
              <a:t>‹#›</a:t>
            </a:fld>
            <a:endParaRPr lang="en-IN"/>
          </a:p>
        </p:txBody>
      </p:sp>
    </p:spTree>
    <p:extLst>
      <p:ext uri="{BB962C8B-B14F-4D97-AF65-F5344CB8AC3E}">
        <p14:creationId xmlns:p14="http://schemas.microsoft.com/office/powerpoint/2010/main" val="152285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6A4CB0-88CD-41CD-8A22-BC6CBB8C34F7}" type="datetimeFigureOut">
              <a:rPr lang="en-IN" smtClean="0"/>
              <a:t>14-05-2024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9888A1-89EF-452B-BA0F-0F69A79CFE2C}" type="slidenum">
              <a:rPr lang="en-IN" smtClean="0"/>
              <a:t>‹#›</a:t>
            </a:fld>
            <a:endParaRPr lang="en-IN"/>
          </a:p>
        </p:txBody>
      </p:sp>
    </p:spTree>
    <p:extLst>
      <p:ext uri="{BB962C8B-B14F-4D97-AF65-F5344CB8AC3E}">
        <p14:creationId xmlns:p14="http://schemas.microsoft.com/office/powerpoint/2010/main" val="436452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6A4CB0-88CD-41CD-8A22-BC6CBB8C34F7}" type="datetimeFigureOut">
              <a:rPr lang="en-IN" smtClean="0"/>
              <a:t>14-05-2024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19888A1-89EF-452B-BA0F-0F69A79CFE2C}" type="slidenum">
              <a:rPr lang="en-IN" smtClean="0"/>
              <a:t>‹#›</a:t>
            </a:fld>
            <a:endParaRPr lang="en-IN"/>
          </a:p>
        </p:txBody>
      </p:sp>
    </p:spTree>
    <p:extLst>
      <p:ext uri="{BB962C8B-B14F-4D97-AF65-F5344CB8AC3E}">
        <p14:creationId xmlns:p14="http://schemas.microsoft.com/office/powerpoint/2010/main" val="3078472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6A4CB0-88CD-41CD-8A22-BC6CBB8C34F7}" type="datetimeFigureOut">
              <a:rPr lang="en-IN" smtClean="0"/>
              <a:t>14-05-2024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19888A1-89EF-452B-BA0F-0F69A79CFE2C}" type="slidenum">
              <a:rPr lang="en-IN" smtClean="0"/>
              <a:t>‹#›</a:t>
            </a:fld>
            <a:endParaRPr lang="en-IN"/>
          </a:p>
        </p:txBody>
      </p:sp>
    </p:spTree>
    <p:extLst>
      <p:ext uri="{BB962C8B-B14F-4D97-AF65-F5344CB8AC3E}">
        <p14:creationId xmlns:p14="http://schemas.microsoft.com/office/powerpoint/2010/main" val="1896171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6A4CB0-88CD-41CD-8A22-BC6CBB8C34F7}"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9888A1-89EF-452B-BA0F-0F69A79CFE2C}" type="slidenum">
              <a:rPr lang="en-IN" smtClean="0"/>
              <a:t>‹#›</a:t>
            </a:fld>
            <a:endParaRPr lang="en-IN"/>
          </a:p>
        </p:txBody>
      </p:sp>
    </p:spTree>
    <p:extLst>
      <p:ext uri="{BB962C8B-B14F-4D97-AF65-F5344CB8AC3E}">
        <p14:creationId xmlns:p14="http://schemas.microsoft.com/office/powerpoint/2010/main" val="29846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6A4CB0-88CD-41CD-8A22-BC6CBB8C34F7}" type="datetimeFigureOut">
              <a:rPr lang="en-IN" smtClean="0"/>
              <a:t>14-05-2024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19888A1-89EF-452B-BA0F-0F69A79CFE2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22735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C872D-EA7D-567B-C400-E65535F05B41}"/>
              </a:ext>
            </a:extLst>
          </p:cNvPr>
          <p:cNvSpPr>
            <a:spLocks noGrp="1"/>
          </p:cNvSpPr>
          <p:nvPr>
            <p:ph type="ctrTitle"/>
          </p:nvPr>
        </p:nvSpPr>
        <p:spPr/>
        <p:txBody>
          <a:bodyPr/>
          <a:lstStyle/>
          <a:p>
            <a:pPr algn="ctr"/>
            <a:r>
              <a:rPr lang="en-IN" sz="6000" b="1" dirty="0"/>
              <a:t>Capstone Project-1</a:t>
            </a:r>
            <a:br>
              <a:rPr lang="en-IN" b="1" dirty="0"/>
            </a:br>
            <a:r>
              <a:rPr lang="en-IN" b="1" dirty="0"/>
              <a:t>Customer Feedback Prediction</a:t>
            </a:r>
          </a:p>
        </p:txBody>
      </p:sp>
      <p:sp>
        <p:nvSpPr>
          <p:cNvPr id="3" name="Subtitle 2">
            <a:extLst>
              <a:ext uri="{FF2B5EF4-FFF2-40B4-BE49-F238E27FC236}">
                <a16:creationId xmlns:a16="http://schemas.microsoft.com/office/drawing/2014/main" id="{DB894ED2-DB89-D108-4BD5-2B92C050C33D}"/>
              </a:ext>
            </a:extLst>
          </p:cNvPr>
          <p:cNvSpPr>
            <a:spLocks noGrp="1"/>
          </p:cNvSpPr>
          <p:nvPr>
            <p:ph type="subTitle" idx="1"/>
          </p:nvPr>
        </p:nvSpPr>
        <p:spPr>
          <a:xfrm>
            <a:off x="1100051" y="4455620"/>
            <a:ext cx="10058400" cy="1826308"/>
          </a:xfrm>
        </p:spPr>
        <p:txBody>
          <a:bodyPr>
            <a:normAutofit fontScale="92500" lnSpcReduction="10000"/>
          </a:bodyPr>
          <a:lstStyle/>
          <a:p>
            <a:r>
              <a:rPr lang="en-IN" dirty="0"/>
              <a:t>Team members: </a:t>
            </a:r>
          </a:p>
          <a:p>
            <a:r>
              <a:rPr lang="en-IN" dirty="0"/>
              <a:t>Taniya (2201992448), </a:t>
            </a:r>
          </a:p>
          <a:p>
            <a:r>
              <a:rPr lang="en-IN" dirty="0"/>
              <a:t>Vardhman </a:t>
            </a:r>
            <a:r>
              <a:rPr lang="en-IN" dirty="0" err="1"/>
              <a:t>jain</a:t>
            </a:r>
            <a:r>
              <a:rPr lang="en-IN" dirty="0"/>
              <a:t> (2210992513),</a:t>
            </a:r>
          </a:p>
          <a:p>
            <a:r>
              <a:rPr lang="en-IN" dirty="0"/>
              <a:t>Vartika Yadav (2210992515)</a:t>
            </a:r>
          </a:p>
        </p:txBody>
      </p:sp>
    </p:spTree>
    <p:extLst>
      <p:ext uri="{BB962C8B-B14F-4D97-AF65-F5344CB8AC3E}">
        <p14:creationId xmlns:p14="http://schemas.microsoft.com/office/powerpoint/2010/main" val="3097003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720BB-98A1-6780-0C6E-D18C7FFBD4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35365C-5AF1-F2B2-8915-DA3DB6CA3219}"/>
              </a:ext>
            </a:extLst>
          </p:cNvPr>
          <p:cNvSpPr>
            <a:spLocks noGrp="1"/>
          </p:cNvSpPr>
          <p:nvPr>
            <p:ph type="title"/>
          </p:nvPr>
        </p:nvSpPr>
        <p:spPr/>
        <p:txBody>
          <a:bodyPr/>
          <a:lstStyle/>
          <a:p>
            <a:r>
              <a:rPr lang="en-IN" dirty="0"/>
              <a:t>Features Description</a:t>
            </a:r>
          </a:p>
        </p:txBody>
      </p:sp>
      <p:sp>
        <p:nvSpPr>
          <p:cNvPr id="3" name="Content Placeholder 2">
            <a:extLst>
              <a:ext uri="{FF2B5EF4-FFF2-40B4-BE49-F238E27FC236}">
                <a16:creationId xmlns:a16="http://schemas.microsoft.com/office/drawing/2014/main" id="{A6910E1D-95DB-E01D-2488-1EE06A3547ED}"/>
              </a:ext>
            </a:extLst>
          </p:cNvPr>
          <p:cNvSpPr>
            <a:spLocks noGrp="1"/>
          </p:cNvSpPr>
          <p:nvPr>
            <p:ph idx="1"/>
          </p:nvPr>
        </p:nvSpPr>
        <p:spPr/>
        <p:txBody>
          <a:bodyPr numCol="2">
            <a:normAutofit/>
          </a:bodyPr>
          <a:lstStyle/>
          <a:p>
            <a:pPr>
              <a:buFont typeface="Arial" panose="020B0604020202020204" pitchFamily="34" charset="0"/>
              <a:buChar char="•"/>
            </a:pPr>
            <a:r>
              <a:rPr lang="en-US" sz="2200" b="1" dirty="0"/>
              <a:t>On-board service: </a:t>
            </a:r>
            <a:r>
              <a:rPr lang="en-US" sz="2200" dirty="0"/>
              <a:t>Passenger rating for the overall on-board service.</a:t>
            </a:r>
          </a:p>
          <a:p>
            <a:pPr>
              <a:buFont typeface="Arial" panose="020B0604020202020204" pitchFamily="34" charset="0"/>
              <a:buChar char="•"/>
            </a:pPr>
            <a:r>
              <a:rPr lang="en-US" sz="2200" b="1" dirty="0"/>
              <a:t>Leg room service: </a:t>
            </a:r>
            <a:r>
              <a:rPr lang="en-US" sz="2200" dirty="0"/>
              <a:t>Passenger rating for the legroom service.</a:t>
            </a:r>
          </a:p>
          <a:p>
            <a:pPr>
              <a:buFont typeface="Arial" panose="020B0604020202020204" pitchFamily="34" charset="0"/>
              <a:buChar char="•"/>
            </a:pPr>
            <a:r>
              <a:rPr lang="en-US" sz="2200" b="1" dirty="0"/>
              <a:t>Baggage handling: </a:t>
            </a:r>
            <a:r>
              <a:rPr lang="en-US" sz="2200" dirty="0"/>
              <a:t>Passenger rating for the baggage handling.</a:t>
            </a:r>
          </a:p>
          <a:p>
            <a:pPr>
              <a:buFont typeface="Arial" panose="020B0604020202020204" pitchFamily="34" charset="0"/>
              <a:buChar char="•"/>
            </a:pPr>
            <a:r>
              <a:rPr lang="en-US" sz="2200" b="1" dirty="0"/>
              <a:t>Check-in service: </a:t>
            </a:r>
            <a:r>
              <a:rPr lang="en-US" sz="2200" dirty="0"/>
              <a:t>Passenger rating for the check-in service.</a:t>
            </a:r>
          </a:p>
          <a:p>
            <a:pPr>
              <a:buFont typeface="Arial" panose="020B0604020202020204" pitchFamily="34" charset="0"/>
              <a:buChar char="•"/>
            </a:pPr>
            <a:r>
              <a:rPr lang="en-US" sz="2200" b="1" dirty="0"/>
              <a:t>Inflight service: </a:t>
            </a:r>
            <a:r>
              <a:rPr lang="en-US" sz="2200" dirty="0"/>
              <a:t>Passenger rating for the overall inflight service.</a:t>
            </a:r>
          </a:p>
          <a:p>
            <a:pPr>
              <a:buFont typeface="Arial" panose="020B0604020202020204" pitchFamily="34" charset="0"/>
              <a:buChar char="•"/>
            </a:pPr>
            <a:r>
              <a:rPr lang="en-US" sz="2200" b="1" dirty="0"/>
              <a:t>Cleanliness: </a:t>
            </a:r>
            <a:r>
              <a:rPr lang="en-US" sz="2200" dirty="0"/>
              <a:t>Passenger rating for the cleanliness of the aircraft.</a:t>
            </a:r>
          </a:p>
          <a:p>
            <a:pPr>
              <a:buFont typeface="Arial" panose="020B0604020202020204" pitchFamily="34" charset="0"/>
              <a:buChar char="•"/>
            </a:pPr>
            <a:r>
              <a:rPr lang="en-US" sz="2200" b="1" dirty="0"/>
              <a:t>Departure Delay in Minutes: </a:t>
            </a:r>
            <a:r>
              <a:rPr lang="en-US" sz="2200" dirty="0"/>
              <a:t>The delay in minutes for the departure of the flight.</a:t>
            </a:r>
          </a:p>
          <a:p>
            <a:pPr>
              <a:buFont typeface="Arial" panose="020B0604020202020204" pitchFamily="34" charset="0"/>
              <a:buChar char="•"/>
            </a:pPr>
            <a:r>
              <a:rPr lang="en-US" sz="2200" b="1" dirty="0"/>
              <a:t>Arrival Delay in Minutes: </a:t>
            </a:r>
            <a:r>
              <a:rPr lang="en-US" sz="2200" dirty="0"/>
              <a:t>The delay in minutes for the arrival of the flight.</a:t>
            </a:r>
            <a:endParaRPr lang="en-IN" sz="2200" dirty="0"/>
          </a:p>
          <a:p>
            <a:pPr>
              <a:buFont typeface="Arial" panose="020B0604020202020204" pitchFamily="34" charset="0"/>
              <a:buChar char="•"/>
            </a:pPr>
            <a:r>
              <a:rPr lang="en-US" sz="2200" b="1" dirty="0"/>
              <a:t>Inflight entertainment: </a:t>
            </a:r>
            <a:r>
              <a:rPr lang="en-US" sz="2200" dirty="0"/>
              <a:t>Passenger rating for the quality of inflight entertainment.</a:t>
            </a:r>
          </a:p>
          <a:p>
            <a:pPr>
              <a:buFont typeface="Arial" panose="020B0604020202020204" pitchFamily="34" charset="0"/>
              <a:buChar char="•"/>
            </a:pPr>
            <a:endParaRPr lang="en-IN" sz="2500" dirty="0"/>
          </a:p>
        </p:txBody>
      </p:sp>
    </p:spTree>
    <p:extLst>
      <p:ext uri="{BB962C8B-B14F-4D97-AF65-F5344CB8AC3E}">
        <p14:creationId xmlns:p14="http://schemas.microsoft.com/office/powerpoint/2010/main" val="2917684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EB3F1-16CB-04DC-CBBD-143B364C943A}"/>
              </a:ext>
            </a:extLst>
          </p:cNvPr>
          <p:cNvSpPr>
            <a:spLocks noGrp="1"/>
          </p:cNvSpPr>
          <p:nvPr>
            <p:ph type="title"/>
          </p:nvPr>
        </p:nvSpPr>
        <p:spPr/>
        <p:txBody>
          <a:bodyPr/>
          <a:lstStyle/>
          <a:p>
            <a:r>
              <a:rPr lang="en-IN" dirty="0"/>
              <a:t>Distribution of Travel classes</a:t>
            </a:r>
          </a:p>
        </p:txBody>
      </p:sp>
      <p:pic>
        <p:nvPicPr>
          <p:cNvPr id="5" name="Content Placeholder 4">
            <a:extLst>
              <a:ext uri="{FF2B5EF4-FFF2-40B4-BE49-F238E27FC236}">
                <a16:creationId xmlns:a16="http://schemas.microsoft.com/office/drawing/2014/main" id="{AE8E0DDE-772F-A8BD-C10F-4EE1F8B2CAD5}"/>
              </a:ext>
            </a:extLst>
          </p:cNvPr>
          <p:cNvPicPr>
            <a:picLocks noGrp="1" noChangeAspect="1"/>
          </p:cNvPicPr>
          <p:nvPr>
            <p:ph idx="1"/>
          </p:nvPr>
        </p:nvPicPr>
        <p:blipFill rotWithShape="1">
          <a:blip r:embed="rId2"/>
          <a:srcRect l="1584" r="1568" b="2918"/>
          <a:stretch/>
        </p:blipFill>
        <p:spPr>
          <a:xfrm>
            <a:off x="6940297" y="2084007"/>
            <a:ext cx="3913632" cy="3905313"/>
          </a:xfrm>
        </p:spPr>
      </p:pic>
      <p:sp>
        <p:nvSpPr>
          <p:cNvPr id="6" name="TextBox 5">
            <a:extLst>
              <a:ext uri="{FF2B5EF4-FFF2-40B4-BE49-F238E27FC236}">
                <a16:creationId xmlns:a16="http://schemas.microsoft.com/office/drawing/2014/main" id="{20ECCDF1-1BB1-A4EC-7557-4BA37D3FDF6D}"/>
              </a:ext>
            </a:extLst>
          </p:cNvPr>
          <p:cNvSpPr txBox="1"/>
          <p:nvPr/>
        </p:nvSpPr>
        <p:spPr>
          <a:xfrm>
            <a:off x="1207008" y="2084007"/>
            <a:ext cx="4590288" cy="2031325"/>
          </a:xfrm>
          <a:prstGeom prst="rect">
            <a:avLst/>
          </a:prstGeom>
          <a:noFill/>
        </p:spPr>
        <p:txBody>
          <a:bodyPr wrap="square" rtlCol="0">
            <a:spAutoFit/>
          </a:bodyPr>
          <a:lstStyle/>
          <a:p>
            <a:pPr marL="285750" indent="-285750">
              <a:buFont typeface="Arial" panose="020B0604020202020204" pitchFamily="34" charset="0"/>
              <a:buChar char="•"/>
            </a:pPr>
            <a:r>
              <a:rPr lang="en-IN" dirty="0"/>
              <a:t>The pie chart on the right shows the distribution of Travel classes among the passengers.</a:t>
            </a:r>
          </a:p>
          <a:p>
            <a:pPr marL="285750" indent="-285750">
              <a:buFont typeface="Arial" panose="020B0604020202020204" pitchFamily="34" charset="0"/>
              <a:buChar char="•"/>
            </a:pPr>
            <a:r>
              <a:rPr lang="en-IN" dirty="0"/>
              <a:t>From the chart, we find that the most number of passengers travel via Business class (47.8%) and the least number of passengers travel via Economy Plus (7.2%).</a:t>
            </a:r>
          </a:p>
        </p:txBody>
      </p:sp>
    </p:spTree>
    <p:extLst>
      <p:ext uri="{BB962C8B-B14F-4D97-AF65-F5344CB8AC3E}">
        <p14:creationId xmlns:p14="http://schemas.microsoft.com/office/powerpoint/2010/main" val="890488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59B7A-6B77-3FAA-C617-4E2DAD63E813}"/>
              </a:ext>
            </a:extLst>
          </p:cNvPr>
          <p:cNvSpPr>
            <a:spLocks noGrp="1"/>
          </p:cNvSpPr>
          <p:nvPr>
            <p:ph type="title"/>
          </p:nvPr>
        </p:nvSpPr>
        <p:spPr/>
        <p:txBody>
          <a:bodyPr/>
          <a:lstStyle/>
          <a:p>
            <a:r>
              <a:rPr lang="en-IN" dirty="0"/>
              <a:t>Customer Satisfaction V/S Gender</a:t>
            </a:r>
          </a:p>
        </p:txBody>
      </p:sp>
      <p:pic>
        <p:nvPicPr>
          <p:cNvPr id="5" name="Content Placeholder 4">
            <a:extLst>
              <a:ext uri="{FF2B5EF4-FFF2-40B4-BE49-F238E27FC236}">
                <a16:creationId xmlns:a16="http://schemas.microsoft.com/office/drawing/2014/main" id="{C05029AE-8CF6-E024-A17E-D2AC05E1FC9C}"/>
              </a:ext>
            </a:extLst>
          </p:cNvPr>
          <p:cNvPicPr>
            <a:picLocks noGrp="1" noChangeAspect="1"/>
          </p:cNvPicPr>
          <p:nvPr>
            <p:ph idx="1"/>
          </p:nvPr>
        </p:nvPicPr>
        <p:blipFill>
          <a:blip r:embed="rId2"/>
          <a:stretch>
            <a:fillRect/>
          </a:stretch>
        </p:blipFill>
        <p:spPr>
          <a:xfrm>
            <a:off x="5330238" y="2093976"/>
            <a:ext cx="5825442" cy="3610420"/>
          </a:xfrm>
        </p:spPr>
      </p:pic>
      <p:sp>
        <p:nvSpPr>
          <p:cNvPr id="6" name="TextBox 5">
            <a:extLst>
              <a:ext uri="{FF2B5EF4-FFF2-40B4-BE49-F238E27FC236}">
                <a16:creationId xmlns:a16="http://schemas.microsoft.com/office/drawing/2014/main" id="{A6FB5FC5-2A5F-24C9-44DB-FC3259F8367B}"/>
              </a:ext>
            </a:extLst>
          </p:cNvPr>
          <p:cNvSpPr txBox="1"/>
          <p:nvPr/>
        </p:nvSpPr>
        <p:spPr>
          <a:xfrm>
            <a:off x="1216152" y="2020824"/>
            <a:ext cx="376732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bar chart shows that there are more male customers than female customers who are satisfied with their purchases.</a:t>
            </a:r>
          </a:p>
          <a:p>
            <a:pPr marL="285750" indent="-285750">
              <a:buFont typeface="Arial" panose="020B0604020202020204" pitchFamily="34" charset="0"/>
              <a:buChar char="•"/>
            </a:pPr>
            <a:r>
              <a:rPr lang="en-US" dirty="0"/>
              <a:t>Understanding and acting upon the insights gained can positively impact targeted marketing, customer experience, product adjustments, employee training, and overall brand reputation and loyalty.</a:t>
            </a:r>
            <a:endParaRPr lang="en-IN" dirty="0"/>
          </a:p>
        </p:txBody>
      </p:sp>
    </p:spTree>
    <p:extLst>
      <p:ext uri="{BB962C8B-B14F-4D97-AF65-F5344CB8AC3E}">
        <p14:creationId xmlns:p14="http://schemas.microsoft.com/office/powerpoint/2010/main" val="320017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A7857-4EA4-9405-AA98-2A89EEC9A5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C7DE82-F384-E90D-C1B5-8D82613F6760}"/>
              </a:ext>
            </a:extLst>
          </p:cNvPr>
          <p:cNvSpPr>
            <a:spLocks noGrp="1"/>
          </p:cNvSpPr>
          <p:nvPr>
            <p:ph type="title"/>
          </p:nvPr>
        </p:nvSpPr>
        <p:spPr/>
        <p:txBody>
          <a:bodyPr/>
          <a:lstStyle/>
          <a:p>
            <a:r>
              <a:rPr lang="en-IN" dirty="0"/>
              <a:t>Customer Satisfaction V/S Customer Type</a:t>
            </a:r>
          </a:p>
        </p:txBody>
      </p:sp>
      <p:pic>
        <p:nvPicPr>
          <p:cNvPr id="5" name="Content Placeholder 4">
            <a:extLst>
              <a:ext uri="{FF2B5EF4-FFF2-40B4-BE49-F238E27FC236}">
                <a16:creationId xmlns:a16="http://schemas.microsoft.com/office/drawing/2014/main" id="{98DDCEC7-4C24-3CCF-2D6E-7DB22FFE14F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330238" y="2084832"/>
            <a:ext cx="5825442" cy="3610420"/>
          </a:xfrm>
        </p:spPr>
      </p:pic>
      <p:sp>
        <p:nvSpPr>
          <p:cNvPr id="6" name="TextBox 5">
            <a:extLst>
              <a:ext uri="{FF2B5EF4-FFF2-40B4-BE49-F238E27FC236}">
                <a16:creationId xmlns:a16="http://schemas.microsoft.com/office/drawing/2014/main" id="{E403E086-C7D8-E626-D0C7-DD1B7B4E1CF7}"/>
              </a:ext>
            </a:extLst>
          </p:cNvPr>
          <p:cNvSpPr txBox="1"/>
          <p:nvPr/>
        </p:nvSpPr>
        <p:spPr>
          <a:xfrm>
            <a:off x="1216152" y="2020824"/>
            <a:ext cx="376732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There are two types of customers: Loyal and disloyal.</a:t>
            </a:r>
          </a:p>
          <a:p>
            <a:pPr marL="285750" indent="-285750">
              <a:buFont typeface="Arial" panose="020B0604020202020204" pitchFamily="34" charset="0"/>
              <a:buChar char="•"/>
            </a:pPr>
            <a:r>
              <a:rPr lang="en-US" dirty="0"/>
              <a:t>The chart shows that a higher percentage of customers are satisfied than dissatisfied, and that a higher percentage of loyal customers are satisfied than disloyal customers.</a:t>
            </a:r>
          </a:p>
        </p:txBody>
      </p:sp>
    </p:spTree>
    <p:extLst>
      <p:ext uri="{BB962C8B-B14F-4D97-AF65-F5344CB8AC3E}">
        <p14:creationId xmlns:p14="http://schemas.microsoft.com/office/powerpoint/2010/main" val="99775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50165-D39C-9ED3-909C-6CDE78DD00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D65C54-22EC-E864-4971-8868D1131730}"/>
              </a:ext>
            </a:extLst>
          </p:cNvPr>
          <p:cNvSpPr>
            <a:spLocks noGrp="1"/>
          </p:cNvSpPr>
          <p:nvPr>
            <p:ph type="title"/>
          </p:nvPr>
        </p:nvSpPr>
        <p:spPr/>
        <p:txBody>
          <a:bodyPr/>
          <a:lstStyle/>
          <a:p>
            <a:r>
              <a:rPr lang="en-IN" dirty="0"/>
              <a:t>Customer Satisfaction V/S Customer Age</a:t>
            </a:r>
          </a:p>
        </p:txBody>
      </p:sp>
      <p:pic>
        <p:nvPicPr>
          <p:cNvPr id="5" name="Content Placeholder 4">
            <a:extLst>
              <a:ext uri="{FF2B5EF4-FFF2-40B4-BE49-F238E27FC236}">
                <a16:creationId xmlns:a16="http://schemas.microsoft.com/office/drawing/2014/main" id="{26BC8800-9ADD-9506-5582-3075BAED2E2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330238" y="2084832"/>
            <a:ext cx="5825442" cy="3610420"/>
          </a:xfrm>
        </p:spPr>
      </p:pic>
      <p:sp>
        <p:nvSpPr>
          <p:cNvPr id="6" name="TextBox 5">
            <a:extLst>
              <a:ext uri="{FF2B5EF4-FFF2-40B4-BE49-F238E27FC236}">
                <a16:creationId xmlns:a16="http://schemas.microsoft.com/office/drawing/2014/main" id="{A03AFE6A-2E33-4620-0A51-9A35D41BFFB5}"/>
              </a:ext>
            </a:extLst>
          </p:cNvPr>
          <p:cNvSpPr txBox="1"/>
          <p:nvPr/>
        </p:nvSpPr>
        <p:spPr>
          <a:xfrm>
            <a:off x="1216152" y="2020824"/>
            <a:ext cx="376732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chart shows that the age group with the most passengers is between 50 and 60 years old. There is a sharp decline in the number of passengers after the age of 60.</a:t>
            </a:r>
          </a:p>
        </p:txBody>
      </p:sp>
    </p:spTree>
    <p:extLst>
      <p:ext uri="{BB962C8B-B14F-4D97-AF65-F5344CB8AC3E}">
        <p14:creationId xmlns:p14="http://schemas.microsoft.com/office/powerpoint/2010/main" val="1876080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15671-7658-AF78-DBDA-D1CED6CA36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C02B7D-866A-7010-C4CC-54F4FBCEBD6D}"/>
              </a:ext>
            </a:extLst>
          </p:cNvPr>
          <p:cNvSpPr>
            <a:spLocks noGrp="1"/>
          </p:cNvSpPr>
          <p:nvPr>
            <p:ph type="title"/>
          </p:nvPr>
        </p:nvSpPr>
        <p:spPr/>
        <p:txBody>
          <a:bodyPr/>
          <a:lstStyle/>
          <a:p>
            <a:r>
              <a:rPr lang="en-US" dirty="0"/>
              <a:t>Delay in Departure V/S Inflight Wi-fi Service and Seat comfort</a:t>
            </a:r>
            <a:endParaRPr lang="en-IN" dirty="0"/>
          </a:p>
        </p:txBody>
      </p:sp>
      <p:pic>
        <p:nvPicPr>
          <p:cNvPr id="5" name="Content Placeholder 4">
            <a:extLst>
              <a:ext uri="{FF2B5EF4-FFF2-40B4-BE49-F238E27FC236}">
                <a16:creationId xmlns:a16="http://schemas.microsoft.com/office/drawing/2014/main" id="{0DD148AC-C41B-F835-DFEA-52DEDCB38CB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330238" y="2084832"/>
            <a:ext cx="5825442" cy="3610420"/>
          </a:xfrm>
        </p:spPr>
      </p:pic>
      <p:sp>
        <p:nvSpPr>
          <p:cNvPr id="6" name="TextBox 5">
            <a:extLst>
              <a:ext uri="{FF2B5EF4-FFF2-40B4-BE49-F238E27FC236}">
                <a16:creationId xmlns:a16="http://schemas.microsoft.com/office/drawing/2014/main" id="{C99C79F3-9AFD-D73A-A291-2B8E620238C7}"/>
              </a:ext>
            </a:extLst>
          </p:cNvPr>
          <p:cNvSpPr txBox="1"/>
          <p:nvPr/>
        </p:nvSpPr>
        <p:spPr>
          <a:xfrm>
            <a:off x="1216152" y="2020824"/>
            <a:ext cx="3767328"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insight found from the chart is that departure delays have a negative impact on service ratings. As the departure delay increases, the service rating score goes down. This suggests that passengers are less satisfied with the airline's service when their flights are delayed.</a:t>
            </a:r>
          </a:p>
        </p:txBody>
      </p:sp>
    </p:spTree>
    <p:extLst>
      <p:ext uri="{BB962C8B-B14F-4D97-AF65-F5344CB8AC3E}">
        <p14:creationId xmlns:p14="http://schemas.microsoft.com/office/powerpoint/2010/main" val="2934973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1CB19-0F07-1245-CC79-208FE6BA1A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057195-DE91-0B4F-5527-F5CD9CBB20F9}"/>
              </a:ext>
            </a:extLst>
          </p:cNvPr>
          <p:cNvSpPr>
            <a:spLocks noGrp="1"/>
          </p:cNvSpPr>
          <p:nvPr>
            <p:ph type="title"/>
          </p:nvPr>
        </p:nvSpPr>
        <p:spPr/>
        <p:txBody>
          <a:bodyPr>
            <a:normAutofit/>
          </a:bodyPr>
          <a:lstStyle/>
          <a:p>
            <a:r>
              <a:rPr lang="en-US" dirty="0"/>
              <a:t>Relationship between departure delays and overall satisfaction by Travel Class</a:t>
            </a:r>
            <a:endParaRPr lang="en-IN" dirty="0"/>
          </a:p>
        </p:txBody>
      </p:sp>
      <p:pic>
        <p:nvPicPr>
          <p:cNvPr id="5" name="Content Placeholder 4">
            <a:extLst>
              <a:ext uri="{FF2B5EF4-FFF2-40B4-BE49-F238E27FC236}">
                <a16:creationId xmlns:a16="http://schemas.microsoft.com/office/drawing/2014/main" id="{209996C8-33EA-80ED-3BC5-FF72A0985ED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330238" y="2084832"/>
            <a:ext cx="5825442" cy="3610420"/>
          </a:xfrm>
        </p:spPr>
      </p:pic>
      <p:sp>
        <p:nvSpPr>
          <p:cNvPr id="6" name="TextBox 5">
            <a:extLst>
              <a:ext uri="{FF2B5EF4-FFF2-40B4-BE49-F238E27FC236}">
                <a16:creationId xmlns:a16="http://schemas.microsoft.com/office/drawing/2014/main" id="{6CDEB031-114A-BC84-C551-1818EF7019DB}"/>
              </a:ext>
            </a:extLst>
          </p:cNvPr>
          <p:cNvSpPr txBox="1"/>
          <p:nvPr/>
        </p:nvSpPr>
        <p:spPr>
          <a:xfrm>
            <a:off x="1216152" y="2020824"/>
            <a:ext cx="3767328" cy="3539430"/>
          </a:xfrm>
          <a:prstGeom prst="rect">
            <a:avLst/>
          </a:prstGeom>
          <a:noFill/>
        </p:spPr>
        <p:txBody>
          <a:bodyPr wrap="square" rtlCol="0">
            <a:spAutoFit/>
          </a:bodyPr>
          <a:lstStyle/>
          <a:p>
            <a:pPr algn="l">
              <a:buFont typeface="Arial" panose="020B0604020202020204" pitchFamily="34" charset="0"/>
              <a:buChar char="•"/>
            </a:pPr>
            <a:r>
              <a:rPr lang="en-US" sz="1400" b="0" i="0" dirty="0">
                <a:effectLst/>
                <a:latin typeface="Roboto" panose="02000000000000000000" pitchFamily="2" charset="0"/>
              </a:rPr>
              <a:t> Overall, passengers in all travel classes tend to be more satisfied with their experience when there are fewer departure delays. </a:t>
            </a:r>
          </a:p>
          <a:p>
            <a:pPr algn="l">
              <a:buFont typeface="Arial" panose="020B0604020202020204" pitchFamily="34" charset="0"/>
              <a:buChar char="•"/>
            </a:pPr>
            <a:endParaRPr lang="en-US" sz="1400" b="0" i="0" dirty="0">
              <a:effectLst/>
              <a:latin typeface="Roboto" panose="02000000000000000000" pitchFamily="2" charset="0"/>
            </a:endParaRPr>
          </a:p>
          <a:p>
            <a:pPr algn="l">
              <a:buFont typeface="Arial" panose="020B0604020202020204" pitchFamily="34" charset="0"/>
              <a:buChar char="•"/>
            </a:pPr>
            <a:r>
              <a:rPr lang="en-US" sz="1400" b="0" i="0" dirty="0">
                <a:effectLst/>
                <a:latin typeface="Roboto" panose="02000000000000000000" pitchFamily="2" charset="0"/>
              </a:rPr>
              <a:t> Business Class passengers appear to have the highest overall satisfaction across all departure delay durations. </a:t>
            </a:r>
          </a:p>
          <a:p>
            <a:pPr algn="l">
              <a:buFont typeface="Arial" panose="020B0604020202020204" pitchFamily="34" charset="0"/>
              <a:buChar char="•"/>
            </a:pPr>
            <a:endParaRPr lang="en-US" sz="1400" b="0" i="0" dirty="0">
              <a:effectLst/>
              <a:latin typeface="Roboto" panose="02000000000000000000" pitchFamily="2" charset="0"/>
            </a:endParaRPr>
          </a:p>
          <a:p>
            <a:pPr algn="l">
              <a:buFont typeface="Arial" panose="020B0604020202020204" pitchFamily="34" charset="0"/>
              <a:buChar char="•"/>
            </a:pPr>
            <a:r>
              <a:rPr lang="en-US" sz="1400" b="0" i="0" dirty="0">
                <a:effectLst/>
                <a:latin typeface="Roboto" panose="02000000000000000000" pitchFamily="2" charset="0"/>
              </a:rPr>
              <a:t> Economy Class passengers seem to have the lowest overall satisfaction across all departure delay durations. </a:t>
            </a:r>
          </a:p>
          <a:p>
            <a:pPr algn="l">
              <a:buFont typeface="Arial" panose="020B0604020202020204" pitchFamily="34" charset="0"/>
              <a:buChar char="•"/>
            </a:pPr>
            <a:endParaRPr lang="en-US" sz="1400" dirty="0">
              <a:latin typeface="Roboto" panose="02000000000000000000" pitchFamily="2" charset="0"/>
            </a:endParaRPr>
          </a:p>
          <a:p>
            <a:pPr algn="l"/>
            <a:r>
              <a:rPr lang="en-US" sz="1400" b="0" i="0" dirty="0">
                <a:effectLst/>
                <a:latin typeface="Roboto" panose="02000000000000000000" pitchFamily="2" charset="0"/>
              </a:rPr>
              <a:t>As departure delays increase, the proportion of dissatisfied passengers increases for all travel classes.</a:t>
            </a:r>
            <a:endParaRPr lang="en-US" sz="1400" dirty="0"/>
          </a:p>
        </p:txBody>
      </p:sp>
    </p:spTree>
    <p:extLst>
      <p:ext uri="{BB962C8B-B14F-4D97-AF65-F5344CB8AC3E}">
        <p14:creationId xmlns:p14="http://schemas.microsoft.com/office/powerpoint/2010/main" val="449668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2D6E8-D14C-2070-B054-0BBA4CCE6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32614F-21D4-E7B2-FA08-DB7F233340D6}"/>
              </a:ext>
            </a:extLst>
          </p:cNvPr>
          <p:cNvSpPr>
            <a:spLocks noGrp="1"/>
          </p:cNvSpPr>
          <p:nvPr>
            <p:ph type="title"/>
          </p:nvPr>
        </p:nvSpPr>
        <p:spPr/>
        <p:txBody>
          <a:bodyPr>
            <a:normAutofit/>
          </a:bodyPr>
          <a:lstStyle/>
          <a:p>
            <a:r>
              <a:rPr lang="en-US" dirty="0"/>
              <a:t>Relationship between departure delays and overall satisfaction by Travel Class</a:t>
            </a:r>
            <a:endParaRPr lang="en-IN" dirty="0"/>
          </a:p>
        </p:txBody>
      </p:sp>
      <p:pic>
        <p:nvPicPr>
          <p:cNvPr id="5" name="Content Placeholder 4">
            <a:extLst>
              <a:ext uri="{FF2B5EF4-FFF2-40B4-BE49-F238E27FC236}">
                <a16:creationId xmlns:a16="http://schemas.microsoft.com/office/drawing/2014/main" id="{DBC75C98-F2BA-D5CD-D881-3580754966C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330238" y="2084832"/>
            <a:ext cx="5825442" cy="3610420"/>
          </a:xfrm>
        </p:spPr>
      </p:pic>
      <p:sp>
        <p:nvSpPr>
          <p:cNvPr id="6" name="TextBox 5">
            <a:extLst>
              <a:ext uri="{FF2B5EF4-FFF2-40B4-BE49-F238E27FC236}">
                <a16:creationId xmlns:a16="http://schemas.microsoft.com/office/drawing/2014/main" id="{3C7E01F2-5A17-0DD3-D465-8C5EC69C05DA}"/>
              </a:ext>
            </a:extLst>
          </p:cNvPr>
          <p:cNvSpPr txBox="1"/>
          <p:nvPr/>
        </p:nvSpPr>
        <p:spPr>
          <a:xfrm>
            <a:off x="1216152" y="2020824"/>
            <a:ext cx="3767328" cy="2585323"/>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Roboto" panose="02000000000000000000" pitchFamily="2" charset="0"/>
              </a:rPr>
              <a:t> Younger individuals (likely teens and young adults) tend to report higher satisfaction.</a:t>
            </a:r>
          </a:p>
          <a:p>
            <a:pPr algn="l">
              <a:buFont typeface="Arial" panose="020B0604020202020204" pitchFamily="34" charset="0"/>
              <a:buChar char="•"/>
            </a:pPr>
            <a:endParaRPr lang="en-US" b="0" i="0" dirty="0">
              <a:effectLst/>
              <a:latin typeface="Roboto" panose="02000000000000000000" pitchFamily="2" charset="0"/>
            </a:endParaRPr>
          </a:p>
          <a:p>
            <a:pPr algn="l">
              <a:buFont typeface="Arial" panose="020B0604020202020204" pitchFamily="34" charset="0"/>
              <a:buChar char="•"/>
            </a:pPr>
            <a:r>
              <a:rPr lang="en-US" b="0" i="0" dirty="0">
                <a:effectLst/>
                <a:latin typeface="Roboto" panose="02000000000000000000" pitchFamily="2" charset="0"/>
              </a:rPr>
              <a:t> Satisfaction dips in middle age (around 40-50 years old).</a:t>
            </a:r>
          </a:p>
          <a:p>
            <a:pPr algn="l">
              <a:buFont typeface="Arial" panose="020B0604020202020204" pitchFamily="34" charset="0"/>
              <a:buChar char="•"/>
            </a:pPr>
            <a:endParaRPr lang="en-US" b="0" i="0" dirty="0">
              <a:effectLst/>
              <a:latin typeface="Roboto" panose="02000000000000000000" pitchFamily="2" charset="0"/>
            </a:endParaRPr>
          </a:p>
          <a:p>
            <a:pPr algn="l">
              <a:buFont typeface="Arial" panose="020B0604020202020204" pitchFamily="34" charset="0"/>
              <a:buChar char="•"/>
            </a:pPr>
            <a:r>
              <a:rPr lang="en-US" b="0" i="0" dirty="0">
                <a:effectLst/>
                <a:latin typeface="Roboto" panose="02000000000000000000" pitchFamily="2" charset="0"/>
              </a:rPr>
              <a:t> Satisfaction then rises again in older age groups (seniors).</a:t>
            </a:r>
            <a:endParaRPr lang="en-US" dirty="0"/>
          </a:p>
        </p:txBody>
      </p:sp>
    </p:spTree>
    <p:extLst>
      <p:ext uri="{BB962C8B-B14F-4D97-AF65-F5344CB8AC3E}">
        <p14:creationId xmlns:p14="http://schemas.microsoft.com/office/powerpoint/2010/main" val="1392086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5CD3C-6148-FB8C-5D53-0A599E52EB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F9E455-0DD4-8D28-9CF0-892E0B1A114C}"/>
              </a:ext>
            </a:extLst>
          </p:cNvPr>
          <p:cNvSpPr>
            <a:spLocks noGrp="1"/>
          </p:cNvSpPr>
          <p:nvPr>
            <p:ph type="title"/>
          </p:nvPr>
        </p:nvSpPr>
        <p:spPr>
          <a:xfrm>
            <a:off x="1097280" y="731520"/>
            <a:ext cx="9610344" cy="905256"/>
          </a:xfrm>
        </p:spPr>
        <p:txBody>
          <a:bodyPr>
            <a:noAutofit/>
          </a:bodyPr>
          <a:lstStyle/>
          <a:p>
            <a:r>
              <a:rPr lang="en-US" sz="3800" dirty="0"/>
              <a:t>Correlation between the ease of online booking and satisfaction levels among various age groups</a:t>
            </a:r>
            <a:endParaRPr lang="en-IN" sz="3800" dirty="0"/>
          </a:p>
        </p:txBody>
      </p:sp>
      <p:pic>
        <p:nvPicPr>
          <p:cNvPr id="5" name="Content Placeholder 4">
            <a:extLst>
              <a:ext uri="{FF2B5EF4-FFF2-40B4-BE49-F238E27FC236}">
                <a16:creationId xmlns:a16="http://schemas.microsoft.com/office/drawing/2014/main" id="{7F186E6C-E983-11C5-3BF3-EE4B1EB8845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330238" y="2084832"/>
            <a:ext cx="5825442" cy="3610420"/>
          </a:xfrm>
        </p:spPr>
      </p:pic>
      <p:sp>
        <p:nvSpPr>
          <p:cNvPr id="6" name="TextBox 5">
            <a:extLst>
              <a:ext uri="{FF2B5EF4-FFF2-40B4-BE49-F238E27FC236}">
                <a16:creationId xmlns:a16="http://schemas.microsoft.com/office/drawing/2014/main" id="{ABCB0F78-8998-009D-C28D-D13D76E7A0F7}"/>
              </a:ext>
            </a:extLst>
          </p:cNvPr>
          <p:cNvSpPr txBox="1"/>
          <p:nvPr/>
        </p:nvSpPr>
        <p:spPr>
          <a:xfrm>
            <a:off x="1216152" y="2020824"/>
            <a:ext cx="3767328" cy="1754326"/>
          </a:xfrm>
          <a:prstGeom prst="rect">
            <a:avLst/>
          </a:prstGeom>
          <a:noFill/>
        </p:spPr>
        <p:txBody>
          <a:bodyPr wrap="square" rtlCol="0">
            <a:spAutoFit/>
          </a:bodyPr>
          <a:lstStyle/>
          <a:p>
            <a:pPr algn="l">
              <a:buFont typeface="Arial" panose="020B0604020202020204" pitchFamily="34" charset="0"/>
              <a:buChar char="•"/>
            </a:pPr>
            <a:r>
              <a:rPr lang="en-US" dirty="0"/>
              <a:t> Easier online booking leads to higher customer satisfaction.</a:t>
            </a:r>
          </a:p>
          <a:p>
            <a:pPr algn="l">
              <a:buFont typeface="Arial" panose="020B0604020202020204" pitchFamily="34" charset="0"/>
              <a:buChar char="•"/>
            </a:pPr>
            <a:endParaRPr lang="en-US" dirty="0"/>
          </a:p>
          <a:p>
            <a:pPr algn="l">
              <a:buFont typeface="Arial" panose="020B0604020202020204" pitchFamily="34" charset="0"/>
              <a:buChar char="•"/>
            </a:pPr>
            <a:r>
              <a:rPr lang="en-US" dirty="0"/>
              <a:t> Customers who are dissatisfied tend to find booking flights online more difficult.</a:t>
            </a:r>
          </a:p>
        </p:txBody>
      </p:sp>
    </p:spTree>
    <p:extLst>
      <p:ext uri="{BB962C8B-B14F-4D97-AF65-F5344CB8AC3E}">
        <p14:creationId xmlns:p14="http://schemas.microsoft.com/office/powerpoint/2010/main" val="3187412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570E1-57A0-3394-7473-DE662D6423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5E89F-0946-0736-A4F1-EA92CA0F3A2E}"/>
              </a:ext>
            </a:extLst>
          </p:cNvPr>
          <p:cNvSpPr>
            <a:spLocks noGrp="1"/>
          </p:cNvSpPr>
          <p:nvPr>
            <p:ph type="title"/>
          </p:nvPr>
        </p:nvSpPr>
        <p:spPr>
          <a:xfrm>
            <a:off x="1097280" y="731520"/>
            <a:ext cx="9610344" cy="905256"/>
          </a:xfrm>
        </p:spPr>
        <p:txBody>
          <a:bodyPr>
            <a:noAutofit/>
          </a:bodyPr>
          <a:lstStyle/>
          <a:p>
            <a:r>
              <a:rPr lang="en-IN" sz="3800" dirty="0"/>
              <a:t>Flight distance V/S Gender</a:t>
            </a:r>
          </a:p>
        </p:txBody>
      </p:sp>
      <p:pic>
        <p:nvPicPr>
          <p:cNvPr id="5" name="Content Placeholder 4">
            <a:extLst>
              <a:ext uri="{FF2B5EF4-FFF2-40B4-BE49-F238E27FC236}">
                <a16:creationId xmlns:a16="http://schemas.microsoft.com/office/drawing/2014/main" id="{6AFF637D-E86E-1400-8D74-ACF7C859E9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97" t="1520" r="-1"/>
          <a:stretch/>
        </p:blipFill>
        <p:spPr>
          <a:xfrm>
            <a:off x="5376672" y="2139696"/>
            <a:ext cx="5779008" cy="3555556"/>
          </a:xfrm>
        </p:spPr>
      </p:pic>
      <p:sp>
        <p:nvSpPr>
          <p:cNvPr id="6" name="TextBox 5">
            <a:extLst>
              <a:ext uri="{FF2B5EF4-FFF2-40B4-BE49-F238E27FC236}">
                <a16:creationId xmlns:a16="http://schemas.microsoft.com/office/drawing/2014/main" id="{FDEE6EBA-FD49-5D02-2548-21C0CB201A74}"/>
              </a:ext>
            </a:extLst>
          </p:cNvPr>
          <p:cNvSpPr txBox="1"/>
          <p:nvPr/>
        </p:nvSpPr>
        <p:spPr>
          <a:xfrm>
            <a:off x="1216152" y="2020824"/>
            <a:ext cx="3767328" cy="923330"/>
          </a:xfrm>
          <a:prstGeom prst="rect">
            <a:avLst/>
          </a:prstGeom>
          <a:noFill/>
        </p:spPr>
        <p:txBody>
          <a:bodyPr wrap="square" rtlCol="0">
            <a:spAutoFit/>
          </a:bodyPr>
          <a:lstStyle/>
          <a:p>
            <a:pPr algn="l">
              <a:buFont typeface="Arial" panose="020B0604020202020204" pitchFamily="34" charset="0"/>
              <a:buChar char="•"/>
            </a:pPr>
            <a:r>
              <a:rPr lang="en-US" dirty="0"/>
              <a:t> The average flight distance appears to be higher for male passengers compared to female passengers</a:t>
            </a:r>
          </a:p>
        </p:txBody>
      </p:sp>
    </p:spTree>
    <p:extLst>
      <p:ext uri="{BB962C8B-B14F-4D97-AF65-F5344CB8AC3E}">
        <p14:creationId xmlns:p14="http://schemas.microsoft.com/office/powerpoint/2010/main" val="291216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33DC9-67B7-E028-8C77-6BB66FB6F015}"/>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B986E751-F1BD-219D-89D3-CC39C5185C8E}"/>
              </a:ext>
            </a:extLst>
          </p:cNvPr>
          <p:cNvSpPr>
            <a:spLocks noGrp="1"/>
          </p:cNvSpPr>
          <p:nvPr>
            <p:ph idx="1"/>
          </p:nvPr>
        </p:nvSpPr>
        <p:spPr/>
        <p:txBody>
          <a:bodyPr>
            <a:normAutofit/>
          </a:bodyPr>
          <a:lstStyle/>
          <a:p>
            <a:r>
              <a:rPr lang="en-IN" dirty="0">
                <a:solidFill>
                  <a:schemeClr val="tx1"/>
                </a:solidFill>
              </a:rPr>
              <a:t>1. Problem Statement</a:t>
            </a:r>
          </a:p>
          <a:p>
            <a:r>
              <a:rPr lang="en-IN" dirty="0">
                <a:solidFill>
                  <a:schemeClr val="tx1"/>
                </a:solidFill>
              </a:rPr>
              <a:t>2. Objective</a:t>
            </a:r>
          </a:p>
          <a:p>
            <a:r>
              <a:rPr lang="en-IN" dirty="0">
                <a:solidFill>
                  <a:schemeClr val="tx1"/>
                </a:solidFill>
              </a:rPr>
              <a:t>3. </a:t>
            </a:r>
            <a:r>
              <a:rPr lang="en-IN" sz="1800" i="0" u="none" strike="noStrike" dirty="0">
                <a:solidFill>
                  <a:schemeClr val="tx1"/>
                </a:solidFill>
                <a:effectLst/>
              </a:rPr>
              <a:t>Tools Used</a:t>
            </a:r>
            <a:endParaRPr lang="en-IN" sz="1800" dirty="0">
              <a:solidFill>
                <a:schemeClr val="tx1"/>
              </a:solidFill>
            </a:endParaRPr>
          </a:p>
          <a:p>
            <a:r>
              <a:rPr lang="en-IN" sz="1800" dirty="0">
                <a:solidFill>
                  <a:schemeClr val="tx1"/>
                </a:solidFill>
              </a:rPr>
              <a:t>4. </a:t>
            </a:r>
            <a:r>
              <a:rPr lang="en-IN" sz="1800" i="0" u="none" strike="noStrike" dirty="0">
                <a:solidFill>
                  <a:schemeClr val="tx1"/>
                </a:solidFill>
                <a:effectLst/>
              </a:rPr>
              <a:t>Data Summary</a:t>
            </a:r>
            <a:endParaRPr lang="en-IN" sz="1800" dirty="0">
              <a:solidFill>
                <a:schemeClr val="tx1"/>
              </a:solidFill>
            </a:endParaRPr>
          </a:p>
          <a:p>
            <a:r>
              <a:rPr lang="en-IN" sz="1800" dirty="0">
                <a:solidFill>
                  <a:schemeClr val="tx1"/>
                </a:solidFill>
              </a:rPr>
              <a:t>5.</a:t>
            </a:r>
            <a:r>
              <a:rPr lang="en-IN" sz="1800" i="0" u="none" strike="noStrike" dirty="0">
                <a:solidFill>
                  <a:schemeClr val="tx1"/>
                </a:solidFill>
                <a:effectLst/>
              </a:rPr>
              <a:t> Exploratory Data Analysis</a:t>
            </a:r>
            <a:endParaRPr lang="en-IN" sz="1800" dirty="0">
              <a:solidFill>
                <a:schemeClr val="tx1"/>
              </a:solidFill>
            </a:endParaRPr>
          </a:p>
          <a:p>
            <a:r>
              <a:rPr lang="en-IN" sz="1800" dirty="0">
                <a:solidFill>
                  <a:schemeClr val="tx1"/>
                </a:solidFill>
              </a:rPr>
              <a:t>6. </a:t>
            </a:r>
            <a:r>
              <a:rPr lang="en-IN" sz="1800" i="0" u="none" strike="noStrike" dirty="0">
                <a:solidFill>
                  <a:schemeClr val="tx1"/>
                </a:solidFill>
                <a:effectLst/>
              </a:rPr>
              <a:t>Challenges</a:t>
            </a:r>
            <a:endParaRPr lang="en-IN" sz="1800" dirty="0">
              <a:solidFill>
                <a:schemeClr val="tx1"/>
              </a:solidFill>
            </a:endParaRPr>
          </a:p>
          <a:p>
            <a:r>
              <a:rPr lang="en-IN" sz="1800" dirty="0">
                <a:solidFill>
                  <a:schemeClr val="tx1"/>
                </a:solidFill>
              </a:rPr>
              <a:t>7. </a:t>
            </a:r>
            <a:r>
              <a:rPr lang="en-IN" sz="1800" i="0" u="none" strike="noStrike" dirty="0">
                <a:solidFill>
                  <a:schemeClr val="tx1"/>
                </a:solidFill>
                <a:effectLst/>
              </a:rPr>
              <a:t>Recommendations</a:t>
            </a:r>
            <a:endParaRPr lang="en-IN" sz="1800" dirty="0">
              <a:solidFill>
                <a:schemeClr val="tx1"/>
              </a:solidFill>
            </a:endParaRPr>
          </a:p>
          <a:p>
            <a:r>
              <a:rPr lang="en-IN" sz="1800" dirty="0">
                <a:solidFill>
                  <a:schemeClr val="tx1"/>
                </a:solidFill>
              </a:rPr>
              <a:t>8. </a:t>
            </a:r>
            <a:r>
              <a:rPr lang="en-IN" sz="1800" i="0" u="none" strike="noStrike" dirty="0">
                <a:solidFill>
                  <a:schemeClr val="tx1"/>
                </a:solidFill>
                <a:effectLst/>
              </a:rPr>
              <a:t>Conclusions</a:t>
            </a:r>
            <a:endParaRPr lang="en-IN" sz="1800" dirty="0">
              <a:solidFill>
                <a:schemeClr val="tx1"/>
              </a:solidFill>
            </a:endParaRPr>
          </a:p>
          <a:p>
            <a:r>
              <a:rPr lang="en-IN" sz="1800" dirty="0">
                <a:solidFill>
                  <a:schemeClr val="tx1"/>
                </a:solidFill>
              </a:rPr>
              <a:t>9. </a:t>
            </a:r>
            <a:r>
              <a:rPr lang="en-IN" sz="1800" i="0" u="none" strike="noStrike" dirty="0">
                <a:solidFill>
                  <a:schemeClr val="tx1"/>
                </a:solidFill>
                <a:effectLst/>
              </a:rPr>
              <a:t>Q &amp; A</a:t>
            </a:r>
            <a:endParaRPr lang="en-IN" sz="1800" dirty="0">
              <a:solidFill>
                <a:schemeClr val="tx1"/>
              </a:solidFill>
            </a:endParaRPr>
          </a:p>
        </p:txBody>
      </p:sp>
    </p:spTree>
    <p:extLst>
      <p:ext uri="{BB962C8B-B14F-4D97-AF65-F5344CB8AC3E}">
        <p14:creationId xmlns:p14="http://schemas.microsoft.com/office/powerpoint/2010/main" val="5403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8AE61-6304-C027-88FA-3A144A2C72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556823-22BB-7FF4-01FD-1E921D6DF232}"/>
              </a:ext>
            </a:extLst>
          </p:cNvPr>
          <p:cNvSpPr>
            <a:spLocks noGrp="1"/>
          </p:cNvSpPr>
          <p:nvPr>
            <p:ph type="title"/>
          </p:nvPr>
        </p:nvSpPr>
        <p:spPr>
          <a:xfrm>
            <a:off x="1097280" y="731520"/>
            <a:ext cx="10341864" cy="905256"/>
          </a:xfrm>
        </p:spPr>
        <p:txBody>
          <a:bodyPr>
            <a:noAutofit/>
          </a:bodyPr>
          <a:lstStyle/>
          <a:p>
            <a:r>
              <a:rPr lang="en-US" sz="3000" dirty="0"/>
              <a:t>Which onboard services (e.g., food and drink, legroom, cleanliness) are most strongly associated with high customer satisfaction?</a:t>
            </a:r>
            <a:endParaRPr lang="en-IN" sz="3000" dirty="0"/>
          </a:p>
        </p:txBody>
      </p:sp>
      <p:pic>
        <p:nvPicPr>
          <p:cNvPr id="5" name="Content Placeholder 4">
            <a:extLst>
              <a:ext uri="{FF2B5EF4-FFF2-40B4-BE49-F238E27FC236}">
                <a16:creationId xmlns:a16="http://schemas.microsoft.com/office/drawing/2014/main" id="{7594031C-BD2A-C144-BAF7-8A5154A3FB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55" t="1087" r="-10" b="278"/>
          <a:stretch/>
        </p:blipFill>
        <p:spPr>
          <a:xfrm>
            <a:off x="6096000" y="1832584"/>
            <a:ext cx="5047488" cy="4431056"/>
          </a:xfrm>
        </p:spPr>
      </p:pic>
      <p:sp>
        <p:nvSpPr>
          <p:cNvPr id="6" name="TextBox 5">
            <a:extLst>
              <a:ext uri="{FF2B5EF4-FFF2-40B4-BE49-F238E27FC236}">
                <a16:creationId xmlns:a16="http://schemas.microsoft.com/office/drawing/2014/main" id="{ADF3B543-D8B6-8A8B-7DF5-6F3A22D52E1E}"/>
              </a:ext>
            </a:extLst>
          </p:cNvPr>
          <p:cNvSpPr txBox="1"/>
          <p:nvPr/>
        </p:nvSpPr>
        <p:spPr>
          <a:xfrm>
            <a:off x="1216152" y="2020824"/>
            <a:ext cx="3767328" cy="3970318"/>
          </a:xfrm>
          <a:prstGeom prst="rect">
            <a:avLst/>
          </a:prstGeom>
          <a:noFill/>
        </p:spPr>
        <p:txBody>
          <a:bodyPr wrap="square" rtlCol="0">
            <a:spAutoFit/>
          </a:bodyPr>
          <a:lstStyle/>
          <a:p>
            <a:pPr algn="l">
              <a:buFont typeface="Arial" panose="020B0604020202020204" pitchFamily="34" charset="0"/>
              <a:buChar char="•"/>
            </a:pPr>
            <a:r>
              <a:rPr lang="en-US" dirty="0"/>
              <a:t> Onboard services are perceived as more important than food and drink by a significant margin. The bar for onboard services is considerably higher than the bar for food and drink.</a:t>
            </a:r>
          </a:p>
          <a:p>
            <a:pPr algn="l">
              <a:buFont typeface="Arial" panose="020B0604020202020204" pitchFamily="34" charset="0"/>
              <a:buChar char="•"/>
            </a:pPr>
            <a:endParaRPr lang="en-US" dirty="0"/>
          </a:p>
          <a:p>
            <a:pPr algn="l">
              <a:buFont typeface="Arial" panose="020B0604020202020204" pitchFamily="34" charset="0"/>
              <a:buChar char="•"/>
            </a:pPr>
            <a:r>
              <a:rPr lang="en-US" dirty="0"/>
              <a:t> There is a neutral perception towards both onboard services and food and drink. This is because the bars for both categories are positioned in the middle of the scale, indicating neither strong satisfaction nor dissatisfaction.</a:t>
            </a:r>
          </a:p>
        </p:txBody>
      </p:sp>
    </p:spTree>
    <p:extLst>
      <p:ext uri="{BB962C8B-B14F-4D97-AF65-F5344CB8AC3E}">
        <p14:creationId xmlns:p14="http://schemas.microsoft.com/office/powerpoint/2010/main" val="3875101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EFCE6-F782-EFBB-B6F4-00E4CA92E6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6524AE-4714-4B48-34B7-BFBAA5178A4C}"/>
              </a:ext>
            </a:extLst>
          </p:cNvPr>
          <p:cNvSpPr>
            <a:spLocks noGrp="1"/>
          </p:cNvSpPr>
          <p:nvPr>
            <p:ph type="title"/>
          </p:nvPr>
        </p:nvSpPr>
        <p:spPr>
          <a:xfrm>
            <a:off x="1097280" y="731520"/>
            <a:ext cx="9610344" cy="905256"/>
          </a:xfrm>
        </p:spPr>
        <p:txBody>
          <a:bodyPr>
            <a:noAutofit/>
          </a:bodyPr>
          <a:lstStyle/>
          <a:p>
            <a:r>
              <a:rPr lang="en-US" sz="3800" dirty="0"/>
              <a:t>Count of passengers across various columns</a:t>
            </a:r>
            <a:endParaRPr lang="en-IN" sz="3800" dirty="0"/>
          </a:p>
        </p:txBody>
      </p:sp>
      <p:pic>
        <p:nvPicPr>
          <p:cNvPr id="5" name="Content Placeholder 4">
            <a:extLst>
              <a:ext uri="{FF2B5EF4-FFF2-40B4-BE49-F238E27FC236}">
                <a16:creationId xmlns:a16="http://schemas.microsoft.com/office/drawing/2014/main" id="{38CD731E-2774-040D-8B0D-E2B5979B1DE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32" t="-1804" r="-791"/>
          <a:stretch/>
        </p:blipFill>
        <p:spPr>
          <a:xfrm>
            <a:off x="4425696" y="1790455"/>
            <a:ext cx="7525512" cy="4431056"/>
          </a:xfrm>
        </p:spPr>
      </p:pic>
      <p:sp>
        <p:nvSpPr>
          <p:cNvPr id="6" name="TextBox 5">
            <a:extLst>
              <a:ext uri="{FF2B5EF4-FFF2-40B4-BE49-F238E27FC236}">
                <a16:creationId xmlns:a16="http://schemas.microsoft.com/office/drawing/2014/main" id="{EE1F0712-BA21-B44E-EA17-BE417AF1E1A7}"/>
              </a:ext>
            </a:extLst>
          </p:cNvPr>
          <p:cNvSpPr txBox="1"/>
          <p:nvPr/>
        </p:nvSpPr>
        <p:spPr>
          <a:xfrm>
            <a:off x="1216152" y="2020824"/>
            <a:ext cx="3209544" cy="1754326"/>
          </a:xfrm>
          <a:prstGeom prst="rect">
            <a:avLst/>
          </a:prstGeom>
          <a:noFill/>
        </p:spPr>
        <p:txBody>
          <a:bodyPr wrap="square" rtlCol="0">
            <a:spAutoFit/>
          </a:bodyPr>
          <a:lstStyle/>
          <a:p>
            <a:pPr algn="l">
              <a:buFont typeface="Arial" panose="020B0604020202020204" pitchFamily="34" charset="0"/>
              <a:buChar char="•"/>
            </a:pPr>
            <a:r>
              <a:rPr lang="en-US" dirty="0"/>
              <a:t> Food and Drink facilities have almost equal number of 2, 3, 4 and 5 ratings.</a:t>
            </a:r>
          </a:p>
          <a:p>
            <a:pPr algn="l">
              <a:buFont typeface="Arial" panose="020B0604020202020204" pitchFamily="34" charset="0"/>
              <a:buChar char="•"/>
            </a:pPr>
            <a:r>
              <a:rPr lang="en-US" dirty="0"/>
              <a:t> Wi-fi and Ease of Online Booking have received 2 out of 5 majority of the times</a:t>
            </a:r>
          </a:p>
        </p:txBody>
      </p:sp>
    </p:spTree>
    <p:extLst>
      <p:ext uri="{BB962C8B-B14F-4D97-AF65-F5344CB8AC3E}">
        <p14:creationId xmlns:p14="http://schemas.microsoft.com/office/powerpoint/2010/main" val="730668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15A95-C44C-1652-A664-769400001A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643FD8-F466-78A7-6F4E-84A53961421C}"/>
              </a:ext>
            </a:extLst>
          </p:cNvPr>
          <p:cNvSpPr>
            <a:spLocks noGrp="1"/>
          </p:cNvSpPr>
          <p:nvPr>
            <p:ph type="title"/>
          </p:nvPr>
        </p:nvSpPr>
        <p:spPr>
          <a:xfrm>
            <a:off x="1097280" y="731520"/>
            <a:ext cx="9610344" cy="905256"/>
          </a:xfrm>
        </p:spPr>
        <p:txBody>
          <a:bodyPr>
            <a:noAutofit/>
          </a:bodyPr>
          <a:lstStyle/>
          <a:p>
            <a:r>
              <a:rPr lang="en-IN" sz="3800" dirty="0"/>
              <a:t>Correlation Heatmap</a:t>
            </a:r>
          </a:p>
        </p:txBody>
      </p:sp>
      <p:pic>
        <p:nvPicPr>
          <p:cNvPr id="5" name="Content Placeholder 4">
            <a:extLst>
              <a:ext uri="{FF2B5EF4-FFF2-40B4-BE49-F238E27FC236}">
                <a16:creationId xmlns:a16="http://schemas.microsoft.com/office/drawing/2014/main" id="{2F22204F-D69C-C602-3C4B-209F405FCD8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27" r="-1141"/>
          <a:stretch/>
        </p:blipFill>
        <p:spPr>
          <a:xfrm>
            <a:off x="4425696" y="1790455"/>
            <a:ext cx="7644384" cy="4431056"/>
          </a:xfrm>
        </p:spPr>
      </p:pic>
      <p:sp>
        <p:nvSpPr>
          <p:cNvPr id="6" name="TextBox 5">
            <a:extLst>
              <a:ext uri="{FF2B5EF4-FFF2-40B4-BE49-F238E27FC236}">
                <a16:creationId xmlns:a16="http://schemas.microsoft.com/office/drawing/2014/main" id="{A28E8E03-AC41-63C8-46E9-5B7ED6F84752}"/>
              </a:ext>
            </a:extLst>
          </p:cNvPr>
          <p:cNvSpPr txBox="1"/>
          <p:nvPr/>
        </p:nvSpPr>
        <p:spPr>
          <a:xfrm>
            <a:off x="1216152" y="2020824"/>
            <a:ext cx="3209544" cy="1200329"/>
          </a:xfrm>
          <a:prstGeom prst="rect">
            <a:avLst/>
          </a:prstGeom>
          <a:noFill/>
        </p:spPr>
        <p:txBody>
          <a:bodyPr wrap="square" rtlCol="0">
            <a:spAutoFit/>
          </a:bodyPr>
          <a:lstStyle/>
          <a:p>
            <a:pPr algn="l">
              <a:buFont typeface="Arial" panose="020B0604020202020204" pitchFamily="34" charset="0"/>
              <a:buChar char="•"/>
            </a:pPr>
            <a:r>
              <a:rPr lang="en-US" dirty="0"/>
              <a:t> Departure Delay and Arrival delay are heavily correlated with each other, therefore one of them should be dropped.</a:t>
            </a:r>
          </a:p>
        </p:txBody>
      </p:sp>
    </p:spTree>
    <p:extLst>
      <p:ext uri="{BB962C8B-B14F-4D97-AF65-F5344CB8AC3E}">
        <p14:creationId xmlns:p14="http://schemas.microsoft.com/office/powerpoint/2010/main" val="2026995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4210C-C845-19DA-B25D-F90E2C3BE7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DBF6AB-E478-C7BD-42D8-08A0D0B81053}"/>
              </a:ext>
            </a:extLst>
          </p:cNvPr>
          <p:cNvSpPr>
            <a:spLocks noGrp="1"/>
          </p:cNvSpPr>
          <p:nvPr>
            <p:ph type="title"/>
          </p:nvPr>
        </p:nvSpPr>
        <p:spPr>
          <a:xfrm>
            <a:off x="1097280" y="731520"/>
            <a:ext cx="11094720" cy="905256"/>
          </a:xfrm>
        </p:spPr>
        <p:txBody>
          <a:bodyPr>
            <a:noAutofit/>
          </a:bodyPr>
          <a:lstStyle/>
          <a:p>
            <a:r>
              <a:rPr lang="en-US" sz="3800" dirty="0"/>
              <a:t>Relation between Delay in departure and Delay in arrival</a:t>
            </a:r>
            <a:endParaRPr lang="en-IN" sz="3800" dirty="0"/>
          </a:p>
        </p:txBody>
      </p:sp>
      <p:pic>
        <p:nvPicPr>
          <p:cNvPr id="5" name="Content Placeholder 4">
            <a:extLst>
              <a:ext uri="{FF2B5EF4-FFF2-40B4-BE49-F238E27FC236}">
                <a16:creationId xmlns:a16="http://schemas.microsoft.com/office/drawing/2014/main" id="{28E4401D-3B92-6A77-8E9D-53007EE98CD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 b="1"/>
          <a:stretch/>
        </p:blipFill>
        <p:spPr>
          <a:xfrm>
            <a:off x="4425696" y="1929384"/>
            <a:ext cx="6915679" cy="4197096"/>
          </a:xfrm>
        </p:spPr>
      </p:pic>
      <p:sp>
        <p:nvSpPr>
          <p:cNvPr id="6" name="TextBox 5">
            <a:extLst>
              <a:ext uri="{FF2B5EF4-FFF2-40B4-BE49-F238E27FC236}">
                <a16:creationId xmlns:a16="http://schemas.microsoft.com/office/drawing/2014/main" id="{19915ACE-F09D-CF62-361E-82F9FC1CA72C}"/>
              </a:ext>
            </a:extLst>
          </p:cNvPr>
          <p:cNvSpPr txBox="1"/>
          <p:nvPr/>
        </p:nvSpPr>
        <p:spPr>
          <a:xfrm>
            <a:off x="1216152" y="2020824"/>
            <a:ext cx="3209544" cy="2031325"/>
          </a:xfrm>
          <a:prstGeom prst="rect">
            <a:avLst/>
          </a:prstGeom>
          <a:noFill/>
        </p:spPr>
        <p:txBody>
          <a:bodyPr wrap="square" rtlCol="0">
            <a:spAutoFit/>
          </a:bodyPr>
          <a:lstStyle/>
          <a:p>
            <a:pPr algn="l">
              <a:buFont typeface="Arial" panose="020B0604020202020204" pitchFamily="34" charset="0"/>
              <a:buChar char="•"/>
            </a:pPr>
            <a:r>
              <a:rPr lang="en-US" dirty="0"/>
              <a:t> Flights that are delayed on departure are also somewhat more likely to be delayed on arrival, but there are also many flights that are delayed on departure but arrive on time, and vice versa.</a:t>
            </a:r>
          </a:p>
        </p:txBody>
      </p:sp>
    </p:spTree>
    <p:extLst>
      <p:ext uri="{BB962C8B-B14F-4D97-AF65-F5344CB8AC3E}">
        <p14:creationId xmlns:p14="http://schemas.microsoft.com/office/powerpoint/2010/main" val="3623267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5CFB1-4EA3-6C98-17AC-F0F3863EB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886C9B-D3A0-263D-2449-B01687B1D8CC}"/>
              </a:ext>
            </a:extLst>
          </p:cNvPr>
          <p:cNvSpPr>
            <a:spLocks noGrp="1"/>
          </p:cNvSpPr>
          <p:nvPr>
            <p:ph type="title"/>
          </p:nvPr>
        </p:nvSpPr>
        <p:spPr>
          <a:xfrm>
            <a:off x="1097280" y="731520"/>
            <a:ext cx="11094720" cy="905256"/>
          </a:xfrm>
        </p:spPr>
        <p:txBody>
          <a:bodyPr>
            <a:noAutofit/>
          </a:bodyPr>
          <a:lstStyle/>
          <a:p>
            <a:r>
              <a:rPr lang="en-US" sz="3800" dirty="0"/>
              <a:t>Pair plot of the columns:</a:t>
            </a:r>
            <a:br>
              <a:rPr lang="en-US" sz="3800" dirty="0"/>
            </a:br>
            <a:r>
              <a:rPr lang="en-US" sz="3800" dirty="0"/>
              <a:t>Age, Flight distance, Departure in Delay and Arrival Delay</a:t>
            </a:r>
            <a:endParaRPr lang="en-IN" sz="3800" dirty="0"/>
          </a:p>
        </p:txBody>
      </p:sp>
      <p:pic>
        <p:nvPicPr>
          <p:cNvPr id="5" name="Content Placeholder 4">
            <a:extLst>
              <a:ext uri="{FF2B5EF4-FFF2-40B4-BE49-F238E27FC236}">
                <a16:creationId xmlns:a16="http://schemas.microsoft.com/office/drawing/2014/main" id="{2FF9919C-7383-F5F1-C497-524068C44B5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63" b="-1018"/>
          <a:stretch/>
        </p:blipFill>
        <p:spPr>
          <a:xfrm>
            <a:off x="5852160" y="1802722"/>
            <a:ext cx="5239511" cy="4498854"/>
          </a:xfrm>
        </p:spPr>
      </p:pic>
      <p:sp>
        <p:nvSpPr>
          <p:cNvPr id="6" name="TextBox 5">
            <a:extLst>
              <a:ext uri="{FF2B5EF4-FFF2-40B4-BE49-F238E27FC236}">
                <a16:creationId xmlns:a16="http://schemas.microsoft.com/office/drawing/2014/main" id="{CB897A6A-850B-EA05-DDAC-61788E812539}"/>
              </a:ext>
            </a:extLst>
          </p:cNvPr>
          <p:cNvSpPr txBox="1"/>
          <p:nvPr/>
        </p:nvSpPr>
        <p:spPr>
          <a:xfrm>
            <a:off x="1216152" y="2020824"/>
            <a:ext cx="3209544" cy="3970318"/>
          </a:xfrm>
          <a:prstGeom prst="rect">
            <a:avLst/>
          </a:prstGeom>
          <a:noFill/>
        </p:spPr>
        <p:txBody>
          <a:bodyPr wrap="square" rtlCol="0">
            <a:spAutoFit/>
          </a:bodyPr>
          <a:lstStyle/>
          <a:p>
            <a:pPr algn="l">
              <a:buFont typeface="Arial" panose="020B0604020202020204" pitchFamily="34" charset="0"/>
              <a:buChar char="•"/>
            </a:pPr>
            <a:r>
              <a:rPr lang="en-US" dirty="0"/>
              <a:t>There is a weak positive correlation between departure delay and arrival delay. This means that flights that are delayed on departure are somewhat more likely to also be delayed on arrival, but there are many exceptions.</a:t>
            </a:r>
          </a:p>
          <a:p>
            <a:pPr algn="l">
              <a:buFont typeface="Arial" panose="020B0604020202020204" pitchFamily="34" charset="0"/>
              <a:buChar char="•"/>
            </a:pPr>
            <a:r>
              <a:rPr lang="en-US" dirty="0"/>
              <a:t>There is no clear correlation between flight distance and arrival delay. This suggests that longer flights are not necessarily more likely to be delayed than shorter flights.</a:t>
            </a:r>
          </a:p>
        </p:txBody>
      </p:sp>
    </p:spTree>
    <p:extLst>
      <p:ext uri="{BB962C8B-B14F-4D97-AF65-F5344CB8AC3E}">
        <p14:creationId xmlns:p14="http://schemas.microsoft.com/office/powerpoint/2010/main" val="1326422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5CFB1-4EA3-6C98-17AC-F0F3863EB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886C9B-D3A0-263D-2449-B01687B1D8CC}"/>
              </a:ext>
            </a:extLst>
          </p:cNvPr>
          <p:cNvSpPr>
            <a:spLocks noGrp="1"/>
          </p:cNvSpPr>
          <p:nvPr>
            <p:ph type="title"/>
          </p:nvPr>
        </p:nvSpPr>
        <p:spPr>
          <a:xfrm>
            <a:off x="1097280" y="731520"/>
            <a:ext cx="11094720" cy="905256"/>
          </a:xfrm>
        </p:spPr>
        <p:txBody>
          <a:bodyPr>
            <a:noAutofit/>
          </a:bodyPr>
          <a:lstStyle/>
          <a:p>
            <a:r>
              <a:rPr lang="en-IN" sz="3800" dirty="0"/>
              <a:t>Data Preprocessing:</a:t>
            </a:r>
          </a:p>
        </p:txBody>
      </p:sp>
      <p:pic>
        <p:nvPicPr>
          <p:cNvPr id="5" name="Content Placeholder 4">
            <a:extLst>
              <a:ext uri="{FF2B5EF4-FFF2-40B4-BE49-F238E27FC236}">
                <a16:creationId xmlns:a16="http://schemas.microsoft.com/office/drawing/2014/main" id="{2FF9919C-7383-F5F1-C497-524068C44B5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20" r="42274"/>
          <a:stretch/>
        </p:blipFill>
        <p:spPr>
          <a:xfrm>
            <a:off x="1216152" y="3695701"/>
            <a:ext cx="9479585" cy="2469260"/>
          </a:xfrm>
        </p:spPr>
      </p:pic>
      <p:sp>
        <p:nvSpPr>
          <p:cNvPr id="6" name="TextBox 5">
            <a:extLst>
              <a:ext uri="{FF2B5EF4-FFF2-40B4-BE49-F238E27FC236}">
                <a16:creationId xmlns:a16="http://schemas.microsoft.com/office/drawing/2014/main" id="{CB897A6A-850B-EA05-DDAC-61788E812539}"/>
              </a:ext>
            </a:extLst>
          </p:cNvPr>
          <p:cNvSpPr txBox="1"/>
          <p:nvPr/>
        </p:nvSpPr>
        <p:spPr>
          <a:xfrm>
            <a:off x="1216151" y="2020824"/>
            <a:ext cx="10642473" cy="1477328"/>
          </a:xfrm>
          <a:prstGeom prst="rect">
            <a:avLst/>
          </a:prstGeom>
          <a:noFill/>
        </p:spPr>
        <p:txBody>
          <a:bodyPr wrap="square" rtlCol="0">
            <a:spAutoFit/>
          </a:bodyPr>
          <a:lstStyle/>
          <a:p>
            <a:pPr marL="342900" indent="-342900" algn="l">
              <a:buAutoNum type="arabicPeriod"/>
            </a:pPr>
            <a:r>
              <a:rPr lang="en-US" b="1" dirty="0"/>
              <a:t>Handling Missing Values:</a:t>
            </a:r>
          </a:p>
          <a:p>
            <a:pPr algn="l"/>
            <a:r>
              <a:rPr lang="en-US" dirty="0"/>
              <a:t>The code drops two columns ("Unnamed: 0" and "id") using drop() function. Then, it transforms the target variable "satisfaction" into binary values. Next, it standardizes column names for consistency. However, there's no explicit handling of missing values in the provided snippet. Additional steps such as imputation or deletion might be needed for robust data preprocessing.</a:t>
            </a:r>
          </a:p>
        </p:txBody>
      </p:sp>
    </p:spTree>
    <p:extLst>
      <p:ext uri="{BB962C8B-B14F-4D97-AF65-F5344CB8AC3E}">
        <p14:creationId xmlns:p14="http://schemas.microsoft.com/office/powerpoint/2010/main" val="529265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5CFB1-4EA3-6C98-17AC-F0F3863EB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886C9B-D3A0-263D-2449-B01687B1D8CC}"/>
              </a:ext>
            </a:extLst>
          </p:cNvPr>
          <p:cNvSpPr>
            <a:spLocks noGrp="1"/>
          </p:cNvSpPr>
          <p:nvPr>
            <p:ph type="title"/>
          </p:nvPr>
        </p:nvSpPr>
        <p:spPr>
          <a:xfrm>
            <a:off x="1097280" y="731520"/>
            <a:ext cx="11094720" cy="905256"/>
          </a:xfrm>
        </p:spPr>
        <p:txBody>
          <a:bodyPr>
            <a:noAutofit/>
          </a:bodyPr>
          <a:lstStyle/>
          <a:p>
            <a:r>
              <a:rPr lang="en-IN" sz="3800" dirty="0"/>
              <a:t>Data Preprocessing:</a:t>
            </a:r>
          </a:p>
        </p:txBody>
      </p:sp>
      <p:pic>
        <p:nvPicPr>
          <p:cNvPr id="5" name="Content Placeholder 4">
            <a:extLst>
              <a:ext uri="{FF2B5EF4-FFF2-40B4-BE49-F238E27FC236}">
                <a16:creationId xmlns:a16="http://schemas.microsoft.com/office/drawing/2014/main" id="{2FF9919C-7383-F5F1-C497-524068C44B5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289" b="-3823"/>
          <a:stretch/>
        </p:blipFill>
        <p:spPr>
          <a:xfrm>
            <a:off x="5266944" y="1878084"/>
            <a:ext cx="6245352" cy="4138668"/>
          </a:xfrm>
        </p:spPr>
      </p:pic>
      <p:sp>
        <p:nvSpPr>
          <p:cNvPr id="6" name="TextBox 5">
            <a:extLst>
              <a:ext uri="{FF2B5EF4-FFF2-40B4-BE49-F238E27FC236}">
                <a16:creationId xmlns:a16="http://schemas.microsoft.com/office/drawing/2014/main" id="{CB897A6A-850B-EA05-DDAC-61788E812539}"/>
              </a:ext>
            </a:extLst>
          </p:cNvPr>
          <p:cNvSpPr txBox="1"/>
          <p:nvPr/>
        </p:nvSpPr>
        <p:spPr>
          <a:xfrm>
            <a:off x="1216151" y="2020824"/>
            <a:ext cx="4050793" cy="3139321"/>
          </a:xfrm>
          <a:prstGeom prst="rect">
            <a:avLst/>
          </a:prstGeom>
          <a:noFill/>
        </p:spPr>
        <p:txBody>
          <a:bodyPr wrap="square" rtlCol="0">
            <a:spAutoFit/>
          </a:bodyPr>
          <a:lstStyle/>
          <a:p>
            <a:pPr algn="l"/>
            <a:r>
              <a:rPr lang="en-US" b="1" dirty="0"/>
              <a:t>2. Handling Outliers:</a:t>
            </a:r>
          </a:p>
          <a:p>
            <a:pPr algn="l"/>
            <a:r>
              <a:rPr lang="en-US" dirty="0"/>
              <a:t>This function identifies outliers within the </a:t>
            </a:r>
            <a:r>
              <a:rPr lang="en-US" dirty="0" err="1"/>
              <a:t>DataFrame</a:t>
            </a:r>
            <a:r>
              <a:rPr lang="en-US" dirty="0"/>
              <a:t> `</a:t>
            </a:r>
            <a:r>
              <a:rPr lang="en-US" dirty="0" err="1"/>
              <a:t>df</a:t>
            </a:r>
            <a:r>
              <a:rPr lang="en-US" dirty="0"/>
              <a:t>` based on the provided `features`. It calculates quartiles and the Interquartile Range (IQR) for each feature, then identifies outlier indices falling beyond 1.5 times the IQR from the quartiles. Outlier indices occurring more than twice across features are stored and returned as `</a:t>
            </a:r>
            <a:r>
              <a:rPr lang="en-US" dirty="0" err="1"/>
              <a:t>multiple_outliers</a:t>
            </a:r>
            <a:r>
              <a:rPr lang="en-US" dirty="0"/>
              <a:t>`.</a:t>
            </a:r>
          </a:p>
        </p:txBody>
      </p:sp>
    </p:spTree>
    <p:extLst>
      <p:ext uri="{BB962C8B-B14F-4D97-AF65-F5344CB8AC3E}">
        <p14:creationId xmlns:p14="http://schemas.microsoft.com/office/powerpoint/2010/main" val="3783315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5CFB1-4EA3-6C98-17AC-F0F3863EB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886C9B-D3A0-263D-2449-B01687B1D8CC}"/>
              </a:ext>
            </a:extLst>
          </p:cNvPr>
          <p:cNvSpPr>
            <a:spLocks noGrp="1"/>
          </p:cNvSpPr>
          <p:nvPr>
            <p:ph type="title"/>
          </p:nvPr>
        </p:nvSpPr>
        <p:spPr>
          <a:xfrm>
            <a:off x="1097280" y="731520"/>
            <a:ext cx="11094720" cy="905256"/>
          </a:xfrm>
        </p:spPr>
        <p:txBody>
          <a:bodyPr>
            <a:noAutofit/>
          </a:bodyPr>
          <a:lstStyle/>
          <a:p>
            <a:r>
              <a:rPr lang="en-IN" sz="3800" dirty="0"/>
              <a:t>Data Preprocessing:</a:t>
            </a:r>
          </a:p>
        </p:txBody>
      </p:sp>
      <p:sp>
        <p:nvSpPr>
          <p:cNvPr id="6" name="TextBox 5">
            <a:extLst>
              <a:ext uri="{FF2B5EF4-FFF2-40B4-BE49-F238E27FC236}">
                <a16:creationId xmlns:a16="http://schemas.microsoft.com/office/drawing/2014/main" id="{CB897A6A-850B-EA05-DDAC-61788E812539}"/>
              </a:ext>
            </a:extLst>
          </p:cNvPr>
          <p:cNvSpPr txBox="1"/>
          <p:nvPr/>
        </p:nvSpPr>
        <p:spPr>
          <a:xfrm>
            <a:off x="1216151" y="2020824"/>
            <a:ext cx="10424161" cy="1200329"/>
          </a:xfrm>
          <a:prstGeom prst="rect">
            <a:avLst/>
          </a:prstGeom>
          <a:noFill/>
        </p:spPr>
        <p:txBody>
          <a:bodyPr wrap="square" rtlCol="0">
            <a:spAutoFit/>
          </a:bodyPr>
          <a:lstStyle/>
          <a:p>
            <a:pPr algn="l"/>
            <a:r>
              <a:rPr lang="en-US" b="1" dirty="0"/>
              <a:t>3. Handling Categorical Values:</a:t>
            </a:r>
          </a:p>
          <a:p>
            <a:pPr algn="l"/>
            <a:r>
              <a:rPr lang="en-US" dirty="0"/>
              <a:t>This code transforms categorical columns in `</a:t>
            </a:r>
            <a:r>
              <a:rPr lang="en-US" dirty="0" err="1"/>
              <a:t>train_df</a:t>
            </a:r>
            <a:r>
              <a:rPr lang="en-US" dirty="0"/>
              <a:t>` into binary indicators, assigning 1 to rows matching the first unique value and 0 otherwise. Then, it converts the "satisfaction" column in `</a:t>
            </a:r>
            <a:r>
              <a:rPr lang="en-US" dirty="0" err="1"/>
              <a:t>test_df</a:t>
            </a:r>
            <a:r>
              <a:rPr lang="en-US" dirty="0"/>
              <a:t>` to binary, representing "satisfied" as 1 and others as 0.</a:t>
            </a:r>
          </a:p>
        </p:txBody>
      </p:sp>
      <p:pic>
        <p:nvPicPr>
          <p:cNvPr id="8" name="Content Placeholder 7">
            <a:extLst>
              <a:ext uri="{FF2B5EF4-FFF2-40B4-BE49-F238E27FC236}">
                <a16:creationId xmlns:a16="http://schemas.microsoft.com/office/drawing/2014/main" id="{62395120-FF2E-688A-1FCB-93EBB12D8B4A}"/>
              </a:ext>
            </a:extLst>
          </p:cNvPr>
          <p:cNvPicPr>
            <a:picLocks noGrp="1" noChangeAspect="1"/>
          </p:cNvPicPr>
          <p:nvPr>
            <p:ph idx="1"/>
          </p:nvPr>
        </p:nvPicPr>
        <p:blipFill>
          <a:blip r:embed="rId2"/>
          <a:stretch>
            <a:fillRect/>
          </a:stretch>
        </p:blipFill>
        <p:spPr>
          <a:xfrm>
            <a:off x="1216151" y="3221153"/>
            <a:ext cx="10058400" cy="1523155"/>
          </a:xfrm>
        </p:spPr>
      </p:pic>
      <p:pic>
        <p:nvPicPr>
          <p:cNvPr id="10" name="Picture 9">
            <a:extLst>
              <a:ext uri="{FF2B5EF4-FFF2-40B4-BE49-F238E27FC236}">
                <a16:creationId xmlns:a16="http://schemas.microsoft.com/office/drawing/2014/main" id="{FBA3887A-8CEB-7645-578C-271683FBDD8C}"/>
              </a:ext>
            </a:extLst>
          </p:cNvPr>
          <p:cNvPicPr>
            <a:picLocks noChangeAspect="1"/>
          </p:cNvPicPr>
          <p:nvPr/>
        </p:nvPicPr>
        <p:blipFill>
          <a:blip r:embed="rId3"/>
          <a:stretch>
            <a:fillRect/>
          </a:stretch>
        </p:blipFill>
        <p:spPr>
          <a:xfrm>
            <a:off x="1216151" y="4911026"/>
            <a:ext cx="10050278" cy="981212"/>
          </a:xfrm>
          <a:prstGeom prst="rect">
            <a:avLst/>
          </a:prstGeom>
        </p:spPr>
      </p:pic>
    </p:spTree>
    <p:extLst>
      <p:ext uri="{BB962C8B-B14F-4D97-AF65-F5344CB8AC3E}">
        <p14:creationId xmlns:p14="http://schemas.microsoft.com/office/powerpoint/2010/main" val="50967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5CFB1-4EA3-6C98-17AC-F0F3863EB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886C9B-D3A0-263D-2449-B01687B1D8CC}"/>
              </a:ext>
            </a:extLst>
          </p:cNvPr>
          <p:cNvSpPr>
            <a:spLocks noGrp="1"/>
          </p:cNvSpPr>
          <p:nvPr>
            <p:ph type="title"/>
          </p:nvPr>
        </p:nvSpPr>
        <p:spPr>
          <a:xfrm>
            <a:off x="1097280" y="731520"/>
            <a:ext cx="11094720" cy="905256"/>
          </a:xfrm>
        </p:spPr>
        <p:txBody>
          <a:bodyPr>
            <a:noAutofit/>
          </a:bodyPr>
          <a:lstStyle/>
          <a:p>
            <a:r>
              <a:rPr lang="en-IN" sz="3800" dirty="0"/>
              <a:t>ML MODEL-1</a:t>
            </a:r>
          </a:p>
        </p:txBody>
      </p:sp>
      <p:pic>
        <p:nvPicPr>
          <p:cNvPr id="5" name="Content Placeholder 4">
            <a:extLst>
              <a:ext uri="{FF2B5EF4-FFF2-40B4-BE49-F238E27FC236}">
                <a16:creationId xmlns:a16="http://schemas.microsoft.com/office/drawing/2014/main" id="{2FF9919C-7383-F5F1-C497-524068C44B5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153" t="-3382" r="-13963" b="-3651"/>
          <a:stretch/>
        </p:blipFill>
        <p:spPr>
          <a:xfrm>
            <a:off x="5477256" y="1765214"/>
            <a:ext cx="5507737" cy="4571578"/>
          </a:xfrm>
        </p:spPr>
      </p:pic>
      <p:sp>
        <p:nvSpPr>
          <p:cNvPr id="6" name="TextBox 5">
            <a:extLst>
              <a:ext uri="{FF2B5EF4-FFF2-40B4-BE49-F238E27FC236}">
                <a16:creationId xmlns:a16="http://schemas.microsoft.com/office/drawing/2014/main" id="{CB897A6A-850B-EA05-DDAC-61788E812539}"/>
              </a:ext>
            </a:extLst>
          </p:cNvPr>
          <p:cNvSpPr txBox="1"/>
          <p:nvPr/>
        </p:nvSpPr>
        <p:spPr>
          <a:xfrm>
            <a:off x="1207007" y="1947672"/>
            <a:ext cx="4151377" cy="3139321"/>
          </a:xfrm>
          <a:prstGeom prst="rect">
            <a:avLst/>
          </a:prstGeom>
          <a:noFill/>
        </p:spPr>
        <p:txBody>
          <a:bodyPr wrap="square" rtlCol="0">
            <a:spAutoFit/>
          </a:bodyPr>
          <a:lstStyle/>
          <a:p>
            <a:pPr algn="l"/>
            <a:r>
              <a:rPr lang="en-US" b="1" dirty="0"/>
              <a:t>Logistic Regression:</a:t>
            </a:r>
          </a:p>
          <a:p>
            <a:pPr algn="l"/>
            <a:r>
              <a:rPr lang="en-US" dirty="0"/>
              <a:t>This script performs logistic regression with hyperparameter tuning using </a:t>
            </a:r>
            <a:r>
              <a:rPr lang="en-US" dirty="0" err="1"/>
              <a:t>GridSearchCV</a:t>
            </a:r>
            <a:r>
              <a:rPr lang="en-US" dirty="0"/>
              <a:t>. It then trains the model, evaluates its performance on test data, and visualizes the ROC curve with AUC. Additionally, it calculates and displays key evaluation metrics such as accuracy, precision, recall, and F1 score, facilitating a thorough assessment of model effectiveness.</a:t>
            </a:r>
          </a:p>
        </p:txBody>
      </p:sp>
    </p:spTree>
    <p:extLst>
      <p:ext uri="{BB962C8B-B14F-4D97-AF65-F5344CB8AC3E}">
        <p14:creationId xmlns:p14="http://schemas.microsoft.com/office/powerpoint/2010/main" val="1754667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5CFB1-4EA3-6C98-17AC-F0F3863EB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886C9B-D3A0-263D-2449-B01687B1D8CC}"/>
              </a:ext>
            </a:extLst>
          </p:cNvPr>
          <p:cNvSpPr>
            <a:spLocks noGrp="1"/>
          </p:cNvSpPr>
          <p:nvPr>
            <p:ph type="title"/>
          </p:nvPr>
        </p:nvSpPr>
        <p:spPr>
          <a:xfrm>
            <a:off x="1097280" y="731520"/>
            <a:ext cx="11094720" cy="905256"/>
          </a:xfrm>
        </p:spPr>
        <p:txBody>
          <a:bodyPr>
            <a:noAutofit/>
          </a:bodyPr>
          <a:lstStyle/>
          <a:p>
            <a:r>
              <a:rPr lang="en-IN" sz="3800" dirty="0"/>
              <a:t>ML MODEL-2</a:t>
            </a:r>
          </a:p>
        </p:txBody>
      </p:sp>
      <p:pic>
        <p:nvPicPr>
          <p:cNvPr id="5" name="Content Placeholder 4">
            <a:extLst>
              <a:ext uri="{FF2B5EF4-FFF2-40B4-BE49-F238E27FC236}">
                <a16:creationId xmlns:a16="http://schemas.microsoft.com/office/drawing/2014/main" id="{2FF9919C-7383-F5F1-C497-524068C44B5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89" r="148" b="-2363"/>
          <a:stretch/>
        </p:blipFill>
        <p:spPr>
          <a:xfrm>
            <a:off x="3026663" y="3451289"/>
            <a:ext cx="6647688" cy="2750319"/>
          </a:xfrm>
        </p:spPr>
      </p:pic>
      <p:sp>
        <p:nvSpPr>
          <p:cNvPr id="6" name="TextBox 5">
            <a:extLst>
              <a:ext uri="{FF2B5EF4-FFF2-40B4-BE49-F238E27FC236}">
                <a16:creationId xmlns:a16="http://schemas.microsoft.com/office/drawing/2014/main" id="{CB897A6A-850B-EA05-DDAC-61788E812539}"/>
              </a:ext>
            </a:extLst>
          </p:cNvPr>
          <p:cNvSpPr txBox="1"/>
          <p:nvPr/>
        </p:nvSpPr>
        <p:spPr>
          <a:xfrm>
            <a:off x="1207007" y="1947672"/>
            <a:ext cx="10287001" cy="1477328"/>
          </a:xfrm>
          <a:prstGeom prst="rect">
            <a:avLst/>
          </a:prstGeom>
          <a:noFill/>
        </p:spPr>
        <p:txBody>
          <a:bodyPr wrap="square" rtlCol="0">
            <a:spAutoFit/>
          </a:bodyPr>
          <a:lstStyle/>
          <a:p>
            <a:pPr algn="l"/>
            <a:r>
              <a:rPr lang="en-US" b="1" dirty="0"/>
              <a:t>Decision Tree Classifier:</a:t>
            </a:r>
          </a:p>
          <a:p>
            <a:pPr algn="l"/>
            <a:r>
              <a:rPr lang="en-US" dirty="0"/>
              <a:t>The script utilizes a Decision Tree Classifier and </a:t>
            </a:r>
            <a:r>
              <a:rPr lang="en-US" dirty="0" err="1"/>
              <a:t>GridSearchCV</a:t>
            </a:r>
            <a:r>
              <a:rPr lang="en-US" dirty="0"/>
              <a:t> to predict outcomes. It trains the classifier on the training data, optimizing hyperparameters to enhance performance. Subsequently, it evaluates the model's accuracy by comparing predictions to actual outcomes in the test data. Finally, the accuracy score is calculated and printed for assessment.</a:t>
            </a:r>
          </a:p>
        </p:txBody>
      </p:sp>
    </p:spTree>
    <p:extLst>
      <p:ext uri="{BB962C8B-B14F-4D97-AF65-F5344CB8AC3E}">
        <p14:creationId xmlns:p14="http://schemas.microsoft.com/office/powerpoint/2010/main" val="2342779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0BC14-B11B-BB0C-0020-565F9A9D589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A2DA46A5-B994-E0BF-7AE9-A7B73CC777C5}"/>
              </a:ext>
            </a:extLst>
          </p:cNvPr>
          <p:cNvSpPr>
            <a:spLocks noGrp="1"/>
          </p:cNvSpPr>
          <p:nvPr>
            <p:ph idx="1"/>
          </p:nvPr>
        </p:nvSpPr>
        <p:spPr/>
        <p:txBody>
          <a:bodyPr anchor="t">
            <a:normAutofit/>
          </a:bodyPr>
          <a:lstStyle/>
          <a:p>
            <a:pPr lvl="1">
              <a:lnSpc>
                <a:spcPct val="150000"/>
              </a:lnSpc>
            </a:pPr>
            <a:r>
              <a:rPr lang="en-US" sz="2200" i="0" dirty="0">
                <a:solidFill>
                  <a:schemeClr val="tx1"/>
                </a:solidFill>
                <a:effectLst/>
                <a:latin typeface="Roboto" panose="020F0502020204030204" pitchFamily="2" charset="0"/>
              </a:rPr>
              <a:t>In the airline industry, the challenge is to predict and understand customer satisfaction effectively. This project tackles this issue by leveraging AI/ML on survey data. The goal is to identify patterns and key factors influencing satisfaction, empowering airlines to proactively enhance their services and improve overall customer experience.</a:t>
            </a:r>
            <a:endParaRPr lang="en-IN" sz="2200" dirty="0">
              <a:solidFill>
                <a:schemeClr val="tx1"/>
              </a:solidFill>
            </a:endParaRPr>
          </a:p>
        </p:txBody>
      </p:sp>
    </p:spTree>
    <p:extLst>
      <p:ext uri="{BB962C8B-B14F-4D97-AF65-F5344CB8AC3E}">
        <p14:creationId xmlns:p14="http://schemas.microsoft.com/office/powerpoint/2010/main" val="1012607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5CFB1-4EA3-6C98-17AC-F0F3863EB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886C9B-D3A0-263D-2449-B01687B1D8CC}"/>
              </a:ext>
            </a:extLst>
          </p:cNvPr>
          <p:cNvSpPr>
            <a:spLocks noGrp="1"/>
          </p:cNvSpPr>
          <p:nvPr>
            <p:ph type="title"/>
          </p:nvPr>
        </p:nvSpPr>
        <p:spPr>
          <a:xfrm>
            <a:off x="1097280" y="731520"/>
            <a:ext cx="11094720" cy="905256"/>
          </a:xfrm>
        </p:spPr>
        <p:txBody>
          <a:bodyPr>
            <a:noAutofit/>
          </a:bodyPr>
          <a:lstStyle/>
          <a:p>
            <a:r>
              <a:rPr lang="en-IN" sz="3800" dirty="0"/>
              <a:t>ML MODEL-3</a:t>
            </a:r>
          </a:p>
        </p:txBody>
      </p:sp>
      <p:pic>
        <p:nvPicPr>
          <p:cNvPr id="5" name="Content Placeholder 4">
            <a:extLst>
              <a:ext uri="{FF2B5EF4-FFF2-40B4-BE49-F238E27FC236}">
                <a16:creationId xmlns:a16="http://schemas.microsoft.com/office/drawing/2014/main" id="{2FF9919C-7383-F5F1-C497-524068C44B5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208" t="-5803" r="-1101" b="-11137"/>
          <a:stretch/>
        </p:blipFill>
        <p:spPr>
          <a:xfrm>
            <a:off x="4837176" y="1746504"/>
            <a:ext cx="6656832" cy="4800600"/>
          </a:xfrm>
        </p:spPr>
      </p:pic>
      <p:sp>
        <p:nvSpPr>
          <p:cNvPr id="6" name="TextBox 5">
            <a:extLst>
              <a:ext uri="{FF2B5EF4-FFF2-40B4-BE49-F238E27FC236}">
                <a16:creationId xmlns:a16="http://schemas.microsoft.com/office/drawing/2014/main" id="{CB897A6A-850B-EA05-DDAC-61788E812539}"/>
              </a:ext>
            </a:extLst>
          </p:cNvPr>
          <p:cNvSpPr txBox="1"/>
          <p:nvPr/>
        </p:nvSpPr>
        <p:spPr>
          <a:xfrm>
            <a:off x="1207007" y="1947672"/>
            <a:ext cx="3758185" cy="3139321"/>
          </a:xfrm>
          <a:prstGeom prst="rect">
            <a:avLst/>
          </a:prstGeom>
          <a:noFill/>
        </p:spPr>
        <p:txBody>
          <a:bodyPr wrap="square" rtlCol="0">
            <a:spAutoFit/>
          </a:bodyPr>
          <a:lstStyle/>
          <a:p>
            <a:pPr algn="l"/>
            <a:r>
              <a:rPr lang="en-US" b="1" dirty="0"/>
              <a:t>Random Forest:</a:t>
            </a:r>
          </a:p>
          <a:p>
            <a:pPr algn="l"/>
            <a:r>
              <a:rPr lang="en-US" dirty="0"/>
              <a:t>This script implements a Random Forest Classifier, an ensemble learning method, with specified hyperparameters. </a:t>
            </a:r>
            <a:r>
              <a:rPr lang="en-US" dirty="0" err="1"/>
              <a:t>GridSearchCV</a:t>
            </a:r>
            <a:r>
              <a:rPr lang="en-US" dirty="0"/>
              <a:t> is used to find the best hyperparameters. The model is trained on the training data and evaluated on the test data. Finally, it prints the best parameters found and the model's accuracy score.</a:t>
            </a:r>
          </a:p>
        </p:txBody>
      </p:sp>
    </p:spTree>
    <p:extLst>
      <p:ext uri="{BB962C8B-B14F-4D97-AF65-F5344CB8AC3E}">
        <p14:creationId xmlns:p14="http://schemas.microsoft.com/office/powerpoint/2010/main" val="1542282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5CFB1-4EA3-6C98-17AC-F0F3863EB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886C9B-D3A0-263D-2449-B01687B1D8CC}"/>
              </a:ext>
            </a:extLst>
          </p:cNvPr>
          <p:cNvSpPr>
            <a:spLocks noGrp="1"/>
          </p:cNvSpPr>
          <p:nvPr>
            <p:ph type="title"/>
          </p:nvPr>
        </p:nvSpPr>
        <p:spPr>
          <a:xfrm>
            <a:off x="1097280" y="731520"/>
            <a:ext cx="11094720" cy="905256"/>
          </a:xfrm>
        </p:spPr>
        <p:txBody>
          <a:bodyPr>
            <a:noAutofit/>
          </a:bodyPr>
          <a:lstStyle/>
          <a:p>
            <a:r>
              <a:rPr lang="en-IN" sz="3800" dirty="0"/>
              <a:t>ML MODEL-4</a:t>
            </a:r>
          </a:p>
        </p:txBody>
      </p:sp>
      <p:pic>
        <p:nvPicPr>
          <p:cNvPr id="5" name="Content Placeholder 4">
            <a:extLst>
              <a:ext uri="{FF2B5EF4-FFF2-40B4-BE49-F238E27FC236}">
                <a16:creationId xmlns:a16="http://schemas.microsoft.com/office/drawing/2014/main" id="{2FF9919C-7383-F5F1-C497-524068C44B5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79" r="163"/>
          <a:stretch/>
        </p:blipFill>
        <p:spPr>
          <a:xfrm>
            <a:off x="5276088" y="1947672"/>
            <a:ext cx="6329332" cy="3749040"/>
          </a:xfrm>
        </p:spPr>
      </p:pic>
      <p:sp>
        <p:nvSpPr>
          <p:cNvPr id="6" name="TextBox 5">
            <a:extLst>
              <a:ext uri="{FF2B5EF4-FFF2-40B4-BE49-F238E27FC236}">
                <a16:creationId xmlns:a16="http://schemas.microsoft.com/office/drawing/2014/main" id="{CB897A6A-850B-EA05-DDAC-61788E812539}"/>
              </a:ext>
            </a:extLst>
          </p:cNvPr>
          <p:cNvSpPr txBox="1"/>
          <p:nvPr/>
        </p:nvSpPr>
        <p:spPr>
          <a:xfrm>
            <a:off x="1207007" y="1947672"/>
            <a:ext cx="3758185" cy="3139321"/>
          </a:xfrm>
          <a:prstGeom prst="rect">
            <a:avLst/>
          </a:prstGeom>
          <a:noFill/>
        </p:spPr>
        <p:txBody>
          <a:bodyPr wrap="square" rtlCol="0">
            <a:spAutoFit/>
          </a:bodyPr>
          <a:lstStyle/>
          <a:p>
            <a:pPr algn="l"/>
            <a:r>
              <a:rPr lang="en-US" b="1" dirty="0"/>
              <a:t>KNN:</a:t>
            </a:r>
          </a:p>
          <a:p>
            <a:pPr algn="l"/>
            <a:r>
              <a:rPr lang="en-US" dirty="0"/>
              <a:t>This script implements a K-Nearest Neighbors (KNN) Classifier, a simple yet effective machine learning algorithm. It fits the model to the training data and uses </a:t>
            </a:r>
            <a:r>
              <a:rPr lang="en-US" dirty="0" err="1"/>
              <a:t>GridSearchCV</a:t>
            </a:r>
            <a:r>
              <a:rPr lang="en-US" dirty="0"/>
              <a:t> to find the optimal hyperparameters. The best parameters are printed, and predictions are made on the test data. Finally, it prints the accuracy score of the KNN model for evaluation.</a:t>
            </a:r>
          </a:p>
        </p:txBody>
      </p:sp>
    </p:spTree>
    <p:extLst>
      <p:ext uri="{BB962C8B-B14F-4D97-AF65-F5344CB8AC3E}">
        <p14:creationId xmlns:p14="http://schemas.microsoft.com/office/powerpoint/2010/main" val="1733857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5CFB1-4EA3-6C98-17AC-F0F3863EB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886C9B-D3A0-263D-2449-B01687B1D8CC}"/>
              </a:ext>
            </a:extLst>
          </p:cNvPr>
          <p:cNvSpPr>
            <a:spLocks noGrp="1"/>
          </p:cNvSpPr>
          <p:nvPr>
            <p:ph type="title"/>
          </p:nvPr>
        </p:nvSpPr>
        <p:spPr>
          <a:xfrm>
            <a:off x="1097280" y="731520"/>
            <a:ext cx="11094720" cy="905256"/>
          </a:xfrm>
        </p:spPr>
        <p:txBody>
          <a:bodyPr>
            <a:noAutofit/>
          </a:bodyPr>
          <a:lstStyle/>
          <a:p>
            <a:r>
              <a:rPr lang="en-IN" sz="3800" dirty="0"/>
              <a:t>Conclusion</a:t>
            </a:r>
          </a:p>
        </p:txBody>
      </p:sp>
      <p:sp>
        <p:nvSpPr>
          <p:cNvPr id="6" name="TextBox 5">
            <a:extLst>
              <a:ext uri="{FF2B5EF4-FFF2-40B4-BE49-F238E27FC236}">
                <a16:creationId xmlns:a16="http://schemas.microsoft.com/office/drawing/2014/main" id="{CB897A6A-850B-EA05-DDAC-61788E812539}"/>
              </a:ext>
            </a:extLst>
          </p:cNvPr>
          <p:cNvSpPr txBox="1"/>
          <p:nvPr/>
        </p:nvSpPr>
        <p:spPr>
          <a:xfrm>
            <a:off x="1207007" y="1947672"/>
            <a:ext cx="10405873" cy="2308324"/>
          </a:xfrm>
          <a:prstGeom prst="rect">
            <a:avLst/>
          </a:prstGeom>
          <a:noFill/>
        </p:spPr>
        <p:txBody>
          <a:bodyPr wrap="square" rtlCol="0">
            <a:spAutoFit/>
          </a:bodyPr>
          <a:lstStyle/>
          <a:p>
            <a:pPr algn="l"/>
            <a:r>
              <a:rPr lang="en-US" dirty="0"/>
              <a:t>The implementation of machine learning models such as Logistic Regression, Decision Tree Classifier, Random Forest Classifier, and K-Nearest Neighbors (KNN) Classifier holds promise for predicting airline passenger satisfaction. Through thorough data preprocessing, including feature engineering and handling missing values, and employing hyperparameter tuning techniques like </a:t>
            </a:r>
            <a:r>
              <a:rPr lang="en-US" dirty="0" err="1"/>
              <a:t>GridSearchCV</a:t>
            </a:r>
            <a:r>
              <a:rPr lang="en-US" dirty="0"/>
              <a:t>, these models can effectively learn from the provided data and make accurate predictions. However, it's crucial to ensure proper evaluation metrics are employed to assess model performance accurately. By integrating these techniques into an ensemble model or deploying the best-performing individual model, airlines can enhance their understanding of passenger satisfaction factors and optimize service delivery.</a:t>
            </a:r>
          </a:p>
        </p:txBody>
      </p:sp>
    </p:spTree>
    <p:extLst>
      <p:ext uri="{BB962C8B-B14F-4D97-AF65-F5344CB8AC3E}">
        <p14:creationId xmlns:p14="http://schemas.microsoft.com/office/powerpoint/2010/main" val="238572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D67F6-1136-5795-AB4E-C59B5410C7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E84AB0-721A-DB44-BEBD-9D61E97D59A6}"/>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CFE47CC4-8B20-A09D-C7AF-AAFDFC069096}"/>
              </a:ext>
            </a:extLst>
          </p:cNvPr>
          <p:cNvSpPr>
            <a:spLocks noGrp="1"/>
          </p:cNvSpPr>
          <p:nvPr>
            <p:ph idx="1"/>
          </p:nvPr>
        </p:nvSpPr>
        <p:spPr/>
        <p:txBody>
          <a:bodyPr anchor="t"/>
          <a:lstStyle/>
          <a:p>
            <a:pPr>
              <a:lnSpc>
                <a:spcPct val="150000"/>
              </a:lnSpc>
            </a:pPr>
            <a:r>
              <a:rPr lang="en-US" sz="2400" dirty="0">
                <a:solidFill>
                  <a:schemeClr val="tx1"/>
                </a:solidFill>
              </a:rPr>
              <a:t>The project aims to use AI/ML on airline survey data to predict and understand customer satisfaction. By identifying patterns and key factors, the goal is to empower airlines to enhance services proactively, improving the overall customer experience.</a:t>
            </a:r>
            <a:endParaRPr lang="en-IN" sz="2400" dirty="0">
              <a:solidFill>
                <a:schemeClr val="tx1"/>
              </a:solidFill>
            </a:endParaRPr>
          </a:p>
        </p:txBody>
      </p:sp>
    </p:spTree>
    <p:extLst>
      <p:ext uri="{BB962C8B-B14F-4D97-AF65-F5344CB8AC3E}">
        <p14:creationId xmlns:p14="http://schemas.microsoft.com/office/powerpoint/2010/main" val="2447749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1053-504B-0E8A-C290-2698697ED71B}"/>
              </a:ext>
            </a:extLst>
          </p:cNvPr>
          <p:cNvSpPr>
            <a:spLocks noGrp="1"/>
          </p:cNvSpPr>
          <p:nvPr>
            <p:ph type="title"/>
          </p:nvPr>
        </p:nvSpPr>
        <p:spPr/>
        <p:txBody>
          <a:bodyPr/>
          <a:lstStyle/>
          <a:p>
            <a:r>
              <a:rPr lang="en-IN" dirty="0"/>
              <a:t>Tools Used</a:t>
            </a:r>
          </a:p>
        </p:txBody>
      </p:sp>
      <p:sp>
        <p:nvSpPr>
          <p:cNvPr id="3" name="Content Placeholder 2">
            <a:extLst>
              <a:ext uri="{FF2B5EF4-FFF2-40B4-BE49-F238E27FC236}">
                <a16:creationId xmlns:a16="http://schemas.microsoft.com/office/drawing/2014/main" id="{03642CEF-7F84-CCC0-F828-90BA9FAAEB1B}"/>
              </a:ext>
            </a:extLst>
          </p:cNvPr>
          <p:cNvSpPr>
            <a:spLocks noGrp="1"/>
          </p:cNvSpPr>
          <p:nvPr>
            <p:ph idx="1"/>
          </p:nvPr>
        </p:nvSpPr>
        <p:spPr/>
        <p:txBody>
          <a:bodyPr anchor="ctr"/>
          <a:lstStyle/>
          <a:p>
            <a:pPr>
              <a:buFont typeface="Arial" panose="020B0604020202020204" pitchFamily="34" charset="0"/>
              <a:buChar char="•"/>
            </a:pPr>
            <a:r>
              <a:rPr lang="en-US" dirty="0"/>
              <a:t> </a:t>
            </a:r>
            <a:r>
              <a:rPr lang="en-US" dirty="0" err="1"/>
              <a:t>Jupyter</a:t>
            </a:r>
            <a:r>
              <a:rPr lang="en-US" dirty="0"/>
              <a:t> Notebook is used as IDE.</a:t>
            </a:r>
          </a:p>
          <a:p>
            <a:pPr>
              <a:buFont typeface="Arial" panose="020B0604020202020204" pitchFamily="34" charset="0"/>
              <a:buChar char="•"/>
            </a:pPr>
            <a:r>
              <a:rPr lang="en-US" dirty="0"/>
              <a:t> Pandas and NumPy are used for Data Manipulation &amp; Pre-processing and Mathematical functions respectively.</a:t>
            </a:r>
          </a:p>
          <a:p>
            <a:pPr>
              <a:buFont typeface="Arial" panose="020B0604020202020204" pitchFamily="34" charset="0"/>
              <a:buChar char="•"/>
            </a:pPr>
            <a:r>
              <a:rPr lang="en-US" dirty="0"/>
              <a:t> Exploratory data analysis is automated by data prep.</a:t>
            </a:r>
          </a:p>
          <a:p>
            <a:pPr>
              <a:buFont typeface="Arial" panose="020B0604020202020204" pitchFamily="34" charset="0"/>
              <a:buChar char="•"/>
            </a:pPr>
            <a:r>
              <a:rPr lang="en-US" dirty="0"/>
              <a:t> For visualization of the plots, Matplotlib, Seaborn, Plotty are used.</a:t>
            </a:r>
          </a:p>
          <a:p>
            <a:pPr>
              <a:buFont typeface="Arial" panose="020B0604020202020204" pitchFamily="34" charset="0"/>
              <a:buChar char="•"/>
            </a:pPr>
            <a:r>
              <a:rPr lang="en-US" dirty="0"/>
              <a:t> GitHub is used as version control system</a:t>
            </a:r>
          </a:p>
          <a:p>
            <a:endParaRPr lang="en-IN" dirty="0"/>
          </a:p>
        </p:txBody>
      </p:sp>
    </p:spTree>
    <p:extLst>
      <p:ext uri="{BB962C8B-B14F-4D97-AF65-F5344CB8AC3E}">
        <p14:creationId xmlns:p14="http://schemas.microsoft.com/office/powerpoint/2010/main" val="257341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07C34-4A8D-C61F-83B6-C3E9D0C96C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DA138C-EB81-91AD-26E1-F4D3054FC584}"/>
              </a:ext>
            </a:extLst>
          </p:cNvPr>
          <p:cNvSpPr>
            <a:spLocks noGrp="1"/>
          </p:cNvSpPr>
          <p:nvPr>
            <p:ph type="title"/>
          </p:nvPr>
        </p:nvSpPr>
        <p:spPr/>
        <p:txBody>
          <a:bodyPr/>
          <a:lstStyle/>
          <a:p>
            <a:r>
              <a:rPr lang="en-IN" dirty="0"/>
              <a:t>Data Summary</a:t>
            </a:r>
          </a:p>
        </p:txBody>
      </p:sp>
      <p:sp>
        <p:nvSpPr>
          <p:cNvPr id="4" name="Content Placeholder 3">
            <a:extLst>
              <a:ext uri="{FF2B5EF4-FFF2-40B4-BE49-F238E27FC236}">
                <a16:creationId xmlns:a16="http://schemas.microsoft.com/office/drawing/2014/main" id="{D3F9F042-E665-3E31-EC53-507F5643697D}"/>
              </a:ext>
            </a:extLst>
          </p:cNvPr>
          <p:cNvSpPr>
            <a:spLocks noGrp="1"/>
          </p:cNvSpPr>
          <p:nvPr>
            <p:ph idx="1"/>
          </p:nvPr>
        </p:nvSpPr>
        <p:spPr/>
        <p:txBody>
          <a:bodyPr numCol="2">
            <a:normAutofit fontScale="92500" lnSpcReduction="20000"/>
          </a:bodyPr>
          <a:lstStyle/>
          <a:p>
            <a:r>
              <a:rPr lang="en-US" sz="2400" b="1" dirty="0"/>
              <a:t>Numerical:</a:t>
            </a:r>
          </a:p>
          <a:p>
            <a:pPr>
              <a:buFont typeface="Arial" panose="020B0604020202020204" pitchFamily="34" charset="0"/>
              <a:buChar char="•"/>
            </a:pPr>
            <a:r>
              <a:rPr lang="en-US" sz="1800" dirty="0"/>
              <a:t>Age</a:t>
            </a:r>
          </a:p>
          <a:p>
            <a:pPr>
              <a:buFont typeface="Arial" panose="020B0604020202020204" pitchFamily="34" charset="0"/>
              <a:buChar char="•"/>
            </a:pPr>
            <a:r>
              <a:rPr lang="en-US" sz="1800" dirty="0"/>
              <a:t>Flight Distance</a:t>
            </a:r>
          </a:p>
          <a:p>
            <a:pPr>
              <a:buFont typeface="Arial" panose="020B0604020202020204" pitchFamily="34" charset="0"/>
              <a:buChar char="•"/>
            </a:pPr>
            <a:r>
              <a:rPr lang="en-US" sz="1800" dirty="0"/>
              <a:t>Inflight Wi-fi service</a:t>
            </a:r>
          </a:p>
          <a:p>
            <a:pPr>
              <a:buFont typeface="Arial" panose="020B0604020202020204" pitchFamily="34" charset="0"/>
              <a:buChar char="•"/>
            </a:pPr>
            <a:r>
              <a:rPr lang="en-US" sz="1800" dirty="0"/>
              <a:t>Departure/Arrival time convenient</a:t>
            </a:r>
          </a:p>
          <a:p>
            <a:pPr>
              <a:buFont typeface="Arial" panose="020B0604020202020204" pitchFamily="34" charset="0"/>
              <a:buChar char="•"/>
            </a:pPr>
            <a:r>
              <a:rPr lang="en-US" sz="1800" dirty="0"/>
              <a:t>Ease of Online booking</a:t>
            </a:r>
          </a:p>
          <a:p>
            <a:pPr>
              <a:buFont typeface="Arial" panose="020B0604020202020204" pitchFamily="34" charset="0"/>
              <a:buChar char="•"/>
            </a:pPr>
            <a:r>
              <a:rPr lang="en-US" sz="1800" dirty="0"/>
              <a:t>Gate location</a:t>
            </a:r>
          </a:p>
          <a:p>
            <a:pPr>
              <a:buFont typeface="Arial" panose="020B0604020202020204" pitchFamily="34" charset="0"/>
              <a:buChar char="•"/>
            </a:pPr>
            <a:r>
              <a:rPr lang="en-US" sz="1800" dirty="0"/>
              <a:t>Food and drink</a:t>
            </a:r>
          </a:p>
          <a:p>
            <a:pPr>
              <a:buFont typeface="Arial" panose="020B0604020202020204" pitchFamily="34" charset="0"/>
              <a:buChar char="•"/>
            </a:pPr>
            <a:r>
              <a:rPr lang="en-US" sz="1800" dirty="0"/>
              <a:t>Online boarding</a:t>
            </a:r>
          </a:p>
          <a:p>
            <a:pPr>
              <a:buFont typeface="Arial" panose="020B0604020202020204" pitchFamily="34" charset="0"/>
              <a:buChar char="•"/>
            </a:pPr>
            <a:r>
              <a:rPr lang="en-US" sz="1800" dirty="0"/>
              <a:t>Seat comfort</a:t>
            </a:r>
          </a:p>
          <a:p>
            <a:pPr>
              <a:buFont typeface="Arial" panose="020B0604020202020204" pitchFamily="34" charset="0"/>
              <a:buChar char="•"/>
            </a:pPr>
            <a:r>
              <a:rPr lang="en-US" sz="1800" dirty="0"/>
              <a:t>Inflight Entertainment</a:t>
            </a:r>
          </a:p>
          <a:p>
            <a:pPr>
              <a:buFont typeface="Arial" panose="020B0604020202020204" pitchFamily="34" charset="0"/>
              <a:buChar char="•"/>
            </a:pPr>
            <a:endParaRPr lang="en-US" sz="1800" dirty="0"/>
          </a:p>
          <a:p>
            <a:pPr>
              <a:buFont typeface="Arial" panose="020B0604020202020204" pitchFamily="34" charset="0"/>
              <a:buChar char="•"/>
            </a:pPr>
            <a:r>
              <a:rPr lang="en-US" sz="1800" dirty="0"/>
              <a:t>On-board service</a:t>
            </a:r>
          </a:p>
          <a:p>
            <a:pPr>
              <a:buFont typeface="Arial" panose="020B0604020202020204" pitchFamily="34" charset="0"/>
              <a:buChar char="•"/>
            </a:pPr>
            <a:r>
              <a:rPr lang="en-US" sz="1800" dirty="0"/>
              <a:t>Leg room service</a:t>
            </a:r>
          </a:p>
          <a:p>
            <a:pPr>
              <a:buFont typeface="Arial" panose="020B0604020202020204" pitchFamily="34" charset="0"/>
              <a:buChar char="•"/>
            </a:pPr>
            <a:r>
              <a:rPr lang="en-US" sz="1800" dirty="0"/>
              <a:t>Baggage handling</a:t>
            </a:r>
          </a:p>
          <a:p>
            <a:pPr>
              <a:buFont typeface="Arial" panose="020B0604020202020204" pitchFamily="34" charset="0"/>
              <a:buChar char="•"/>
            </a:pPr>
            <a:r>
              <a:rPr lang="en-US" sz="1800" dirty="0"/>
              <a:t>Check-in service</a:t>
            </a:r>
          </a:p>
          <a:p>
            <a:pPr>
              <a:buFont typeface="Arial" panose="020B0604020202020204" pitchFamily="34" charset="0"/>
              <a:buChar char="•"/>
            </a:pPr>
            <a:r>
              <a:rPr lang="en-US" sz="1800" dirty="0"/>
              <a:t>Inflight service</a:t>
            </a:r>
          </a:p>
          <a:p>
            <a:pPr>
              <a:buFont typeface="Arial" panose="020B0604020202020204" pitchFamily="34" charset="0"/>
              <a:buChar char="•"/>
            </a:pPr>
            <a:r>
              <a:rPr lang="en-US" sz="1800" dirty="0"/>
              <a:t>Cleanliness</a:t>
            </a:r>
          </a:p>
          <a:p>
            <a:pPr>
              <a:buFont typeface="Arial" panose="020B0604020202020204" pitchFamily="34" charset="0"/>
              <a:buChar char="•"/>
            </a:pPr>
            <a:r>
              <a:rPr lang="en-US" sz="1800" dirty="0"/>
              <a:t>Departure Delay in Minutes</a:t>
            </a:r>
          </a:p>
          <a:p>
            <a:pPr>
              <a:buFont typeface="Arial" panose="020B0604020202020204" pitchFamily="34" charset="0"/>
              <a:buChar char="•"/>
            </a:pPr>
            <a:r>
              <a:rPr lang="en-US" sz="1800" dirty="0"/>
              <a:t>Arrival Delay in Minutes</a:t>
            </a:r>
            <a:endParaRPr lang="en-IN" sz="1800" dirty="0"/>
          </a:p>
          <a:p>
            <a:pPr marL="0" indent="0">
              <a:buNone/>
            </a:pPr>
            <a:endParaRPr lang="en-US" sz="1800" dirty="0"/>
          </a:p>
          <a:p>
            <a:pPr marL="0" indent="0">
              <a:buNone/>
            </a:pPr>
            <a:endParaRPr lang="en-US" sz="1800" dirty="0"/>
          </a:p>
          <a:p>
            <a:pPr marL="0" indent="0">
              <a:buNone/>
            </a:pPr>
            <a:endParaRPr lang="en-US" sz="1200" dirty="0"/>
          </a:p>
        </p:txBody>
      </p:sp>
    </p:spTree>
    <p:extLst>
      <p:ext uri="{BB962C8B-B14F-4D97-AF65-F5344CB8AC3E}">
        <p14:creationId xmlns:p14="http://schemas.microsoft.com/office/powerpoint/2010/main" val="1309696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88FBF-3219-1A8D-0B68-5FA102B404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DAEB45-57B1-E809-E80F-C99F3667BCE3}"/>
              </a:ext>
            </a:extLst>
          </p:cNvPr>
          <p:cNvSpPr>
            <a:spLocks noGrp="1"/>
          </p:cNvSpPr>
          <p:nvPr>
            <p:ph type="title"/>
          </p:nvPr>
        </p:nvSpPr>
        <p:spPr/>
        <p:txBody>
          <a:bodyPr/>
          <a:lstStyle/>
          <a:p>
            <a:r>
              <a:rPr lang="en-IN" dirty="0"/>
              <a:t>Data Summary</a:t>
            </a:r>
          </a:p>
        </p:txBody>
      </p:sp>
      <p:sp>
        <p:nvSpPr>
          <p:cNvPr id="4" name="Content Placeholder 3">
            <a:extLst>
              <a:ext uri="{FF2B5EF4-FFF2-40B4-BE49-F238E27FC236}">
                <a16:creationId xmlns:a16="http://schemas.microsoft.com/office/drawing/2014/main" id="{A5A2591C-F8D5-A24D-9C57-A02DFFCA7360}"/>
              </a:ext>
            </a:extLst>
          </p:cNvPr>
          <p:cNvSpPr>
            <a:spLocks noGrp="1"/>
          </p:cNvSpPr>
          <p:nvPr>
            <p:ph idx="1"/>
          </p:nvPr>
        </p:nvSpPr>
        <p:spPr/>
        <p:txBody>
          <a:bodyPr numCol="2">
            <a:normAutofit/>
          </a:bodyPr>
          <a:lstStyle/>
          <a:p>
            <a:pPr marL="0" indent="0">
              <a:buNone/>
            </a:pPr>
            <a:r>
              <a:rPr lang="en-US" b="1" dirty="0"/>
              <a:t>Categorical Columns:</a:t>
            </a:r>
          </a:p>
          <a:p>
            <a:pPr>
              <a:buFont typeface="Arial" panose="020B0604020202020204" pitchFamily="34" charset="0"/>
              <a:buChar char="•"/>
            </a:pPr>
            <a:r>
              <a:rPr lang="en-US" sz="1800" dirty="0"/>
              <a:t>Gender</a:t>
            </a:r>
          </a:p>
          <a:p>
            <a:pPr>
              <a:buFont typeface="Arial" panose="020B0604020202020204" pitchFamily="34" charset="0"/>
              <a:buChar char="•"/>
            </a:pPr>
            <a:r>
              <a:rPr lang="en-US" sz="1800" dirty="0"/>
              <a:t>Customer Type</a:t>
            </a:r>
          </a:p>
          <a:p>
            <a:pPr>
              <a:buFont typeface="Arial" panose="020B0604020202020204" pitchFamily="34" charset="0"/>
              <a:buChar char="•"/>
            </a:pPr>
            <a:r>
              <a:rPr lang="en-US" sz="1800" dirty="0"/>
              <a:t>Type of Travel</a:t>
            </a:r>
          </a:p>
          <a:p>
            <a:pPr>
              <a:buFont typeface="Arial" panose="020B0604020202020204" pitchFamily="34" charset="0"/>
              <a:buChar char="•"/>
            </a:pPr>
            <a:r>
              <a:rPr lang="en-US" sz="1800" dirty="0"/>
              <a:t>Class</a:t>
            </a:r>
          </a:p>
          <a:p>
            <a:pPr>
              <a:buFont typeface="Arial" panose="020B0604020202020204" pitchFamily="34" charset="0"/>
              <a:buChar char="•"/>
            </a:pPr>
            <a:r>
              <a:rPr lang="en-US" sz="1800" dirty="0"/>
              <a:t>Satisfaction</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b="1" dirty="0"/>
              <a:t>Unique Column:</a:t>
            </a:r>
          </a:p>
          <a:p>
            <a:pPr>
              <a:buFont typeface="Arial" panose="020B0604020202020204" pitchFamily="34" charset="0"/>
              <a:buChar char="•"/>
            </a:pPr>
            <a:r>
              <a:rPr lang="en-US" sz="1800" dirty="0"/>
              <a:t>Id</a:t>
            </a:r>
          </a:p>
          <a:p>
            <a:pPr marL="0" indent="0">
              <a:buNone/>
            </a:pPr>
            <a:endParaRPr lang="en-US" sz="1200" dirty="0"/>
          </a:p>
        </p:txBody>
      </p:sp>
    </p:spTree>
    <p:extLst>
      <p:ext uri="{BB962C8B-B14F-4D97-AF65-F5344CB8AC3E}">
        <p14:creationId xmlns:p14="http://schemas.microsoft.com/office/powerpoint/2010/main" val="3267247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130ED-8921-F342-7F56-2B18FA052C18}"/>
              </a:ext>
            </a:extLst>
          </p:cNvPr>
          <p:cNvSpPr>
            <a:spLocks noGrp="1"/>
          </p:cNvSpPr>
          <p:nvPr>
            <p:ph type="title"/>
          </p:nvPr>
        </p:nvSpPr>
        <p:spPr/>
        <p:txBody>
          <a:bodyPr/>
          <a:lstStyle/>
          <a:p>
            <a:r>
              <a:rPr lang="en-IN" dirty="0"/>
              <a:t>Data Summary</a:t>
            </a:r>
          </a:p>
        </p:txBody>
      </p:sp>
      <p:pic>
        <p:nvPicPr>
          <p:cNvPr id="5" name="Content Placeholder 4">
            <a:extLst>
              <a:ext uri="{FF2B5EF4-FFF2-40B4-BE49-F238E27FC236}">
                <a16:creationId xmlns:a16="http://schemas.microsoft.com/office/drawing/2014/main" id="{C815FD4E-8D3F-B0BB-5704-69BB1F5C6582}"/>
              </a:ext>
            </a:extLst>
          </p:cNvPr>
          <p:cNvPicPr>
            <a:picLocks noGrp="1" noChangeAspect="1"/>
          </p:cNvPicPr>
          <p:nvPr>
            <p:ph idx="1"/>
          </p:nvPr>
        </p:nvPicPr>
        <p:blipFill>
          <a:blip r:embed="rId2"/>
          <a:stretch>
            <a:fillRect/>
          </a:stretch>
        </p:blipFill>
        <p:spPr>
          <a:xfrm>
            <a:off x="996696" y="2509028"/>
            <a:ext cx="10526410" cy="3050524"/>
          </a:xfrm>
        </p:spPr>
      </p:pic>
      <p:sp>
        <p:nvSpPr>
          <p:cNvPr id="6" name="TextBox 5">
            <a:extLst>
              <a:ext uri="{FF2B5EF4-FFF2-40B4-BE49-F238E27FC236}">
                <a16:creationId xmlns:a16="http://schemas.microsoft.com/office/drawing/2014/main" id="{4F716BCA-0C9B-0124-EDDC-8137D4EC1CD1}"/>
              </a:ext>
            </a:extLst>
          </p:cNvPr>
          <p:cNvSpPr txBox="1"/>
          <p:nvPr/>
        </p:nvSpPr>
        <p:spPr>
          <a:xfrm>
            <a:off x="1207008" y="1938528"/>
            <a:ext cx="9290304" cy="369332"/>
          </a:xfrm>
          <a:prstGeom prst="rect">
            <a:avLst/>
          </a:prstGeom>
          <a:noFill/>
        </p:spPr>
        <p:txBody>
          <a:bodyPr wrap="square" rtlCol="0">
            <a:spAutoFit/>
          </a:bodyPr>
          <a:lstStyle/>
          <a:p>
            <a:r>
              <a:rPr lang="en-US" sz="1800" i="0" u="none" strike="noStrike" dirty="0">
                <a:solidFill>
                  <a:srgbClr val="000000"/>
                </a:solidFill>
                <a:effectLst/>
                <a:latin typeface="Calibri" panose="020F0502020204030204" pitchFamily="34" charset="0"/>
              </a:rPr>
              <a:t>This is the Airline dataset. In the below table it shows 5 sample rows of the dataset.</a:t>
            </a:r>
            <a:endParaRPr lang="en-IN" dirty="0"/>
          </a:p>
        </p:txBody>
      </p:sp>
    </p:spTree>
    <p:extLst>
      <p:ext uri="{BB962C8B-B14F-4D97-AF65-F5344CB8AC3E}">
        <p14:creationId xmlns:p14="http://schemas.microsoft.com/office/powerpoint/2010/main" val="65653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C6DE-CDB8-12A2-D96B-F856BC82DEA1}"/>
              </a:ext>
            </a:extLst>
          </p:cNvPr>
          <p:cNvSpPr>
            <a:spLocks noGrp="1"/>
          </p:cNvSpPr>
          <p:nvPr>
            <p:ph type="title"/>
          </p:nvPr>
        </p:nvSpPr>
        <p:spPr/>
        <p:txBody>
          <a:bodyPr/>
          <a:lstStyle/>
          <a:p>
            <a:r>
              <a:rPr lang="en-IN" dirty="0"/>
              <a:t>Features Description</a:t>
            </a:r>
          </a:p>
        </p:txBody>
      </p:sp>
      <p:sp>
        <p:nvSpPr>
          <p:cNvPr id="3" name="Content Placeholder 2">
            <a:extLst>
              <a:ext uri="{FF2B5EF4-FFF2-40B4-BE49-F238E27FC236}">
                <a16:creationId xmlns:a16="http://schemas.microsoft.com/office/drawing/2014/main" id="{599E94F6-3120-5162-A26C-A80E7A679AC5}"/>
              </a:ext>
            </a:extLst>
          </p:cNvPr>
          <p:cNvSpPr>
            <a:spLocks noGrp="1"/>
          </p:cNvSpPr>
          <p:nvPr>
            <p:ph idx="1"/>
          </p:nvPr>
        </p:nvSpPr>
        <p:spPr/>
        <p:txBody>
          <a:bodyPr numCol="2">
            <a:noAutofit/>
          </a:bodyPr>
          <a:lstStyle/>
          <a:p>
            <a:pPr>
              <a:buFont typeface="Arial" panose="020B0604020202020204" pitchFamily="34" charset="0"/>
              <a:buChar char="•"/>
            </a:pPr>
            <a:r>
              <a:rPr lang="en-US" sz="2200" b="1" dirty="0"/>
              <a:t>Id: </a:t>
            </a:r>
            <a:r>
              <a:rPr lang="en-US" sz="2200" dirty="0"/>
              <a:t>A unique identifier for each observation or passenger.</a:t>
            </a:r>
          </a:p>
          <a:p>
            <a:pPr>
              <a:buFont typeface="Arial" panose="020B0604020202020204" pitchFamily="34" charset="0"/>
              <a:buChar char="•"/>
            </a:pPr>
            <a:r>
              <a:rPr lang="en-US" sz="2200" b="1" dirty="0"/>
              <a:t>Age: </a:t>
            </a:r>
            <a:r>
              <a:rPr lang="en-US" sz="2200" dirty="0"/>
              <a:t>The age of the passenger.</a:t>
            </a:r>
          </a:p>
          <a:p>
            <a:pPr>
              <a:buFont typeface="Arial" panose="020B0604020202020204" pitchFamily="34" charset="0"/>
              <a:buChar char="•"/>
            </a:pPr>
            <a:r>
              <a:rPr lang="en-US" sz="2200" b="1" dirty="0"/>
              <a:t>Flight Distance: </a:t>
            </a:r>
            <a:r>
              <a:rPr lang="en-US" sz="2200" dirty="0"/>
              <a:t>The distance of the flight in miles.</a:t>
            </a:r>
          </a:p>
          <a:p>
            <a:pPr>
              <a:buFont typeface="Arial" panose="020B0604020202020204" pitchFamily="34" charset="0"/>
              <a:buChar char="•"/>
            </a:pPr>
            <a:r>
              <a:rPr lang="en-US" sz="2200" b="1" dirty="0"/>
              <a:t>Inflight wi-fi service: </a:t>
            </a:r>
            <a:r>
              <a:rPr lang="en-US" sz="2200" dirty="0"/>
              <a:t>Passenger rating for inflight Wi-Fi service (on a scale, e.g., 1-5).</a:t>
            </a:r>
          </a:p>
          <a:p>
            <a:pPr>
              <a:buFont typeface="Arial" panose="020B0604020202020204" pitchFamily="34" charset="0"/>
              <a:buChar char="•"/>
            </a:pPr>
            <a:r>
              <a:rPr lang="en-US" sz="2200" b="1" dirty="0"/>
              <a:t>Departure/Arrival time convenient: </a:t>
            </a:r>
            <a:r>
              <a:rPr lang="en-US" sz="2200" dirty="0"/>
              <a:t>Passenger rating for the convenience of departure/arrival times.</a:t>
            </a:r>
          </a:p>
          <a:p>
            <a:pPr>
              <a:buFont typeface="Arial" panose="020B0604020202020204" pitchFamily="34" charset="0"/>
              <a:buChar char="•"/>
            </a:pPr>
            <a:r>
              <a:rPr lang="en-US" sz="2200" b="1" dirty="0"/>
              <a:t>Ease of Online booking: </a:t>
            </a:r>
            <a:r>
              <a:rPr lang="en-US" sz="2200" dirty="0"/>
              <a:t>Passenger rating for the ease of online booking.</a:t>
            </a:r>
          </a:p>
          <a:p>
            <a:pPr>
              <a:buFont typeface="Arial" panose="020B0604020202020204" pitchFamily="34" charset="0"/>
              <a:buChar char="•"/>
            </a:pPr>
            <a:r>
              <a:rPr lang="en-US" sz="2200" b="1" dirty="0"/>
              <a:t>Gate location: </a:t>
            </a:r>
            <a:r>
              <a:rPr lang="en-US" sz="2200" dirty="0"/>
              <a:t>Passenger rating for the gate location.</a:t>
            </a:r>
          </a:p>
          <a:p>
            <a:pPr>
              <a:buFont typeface="Arial" panose="020B0604020202020204" pitchFamily="34" charset="0"/>
              <a:buChar char="•"/>
            </a:pPr>
            <a:r>
              <a:rPr lang="en-US" sz="2200" b="1" dirty="0"/>
              <a:t>Food and drink: </a:t>
            </a:r>
            <a:r>
              <a:rPr lang="en-US" sz="2200" dirty="0"/>
              <a:t>Passenger rating for the quality of food and drink.</a:t>
            </a:r>
          </a:p>
          <a:p>
            <a:pPr>
              <a:buFont typeface="Arial" panose="020B0604020202020204" pitchFamily="34" charset="0"/>
              <a:buChar char="•"/>
            </a:pPr>
            <a:r>
              <a:rPr lang="en-US" sz="2200" b="1" dirty="0"/>
              <a:t>Online boarding: </a:t>
            </a:r>
            <a:r>
              <a:rPr lang="en-US" sz="2200" dirty="0"/>
              <a:t>Passenger rating for the online boarding process.</a:t>
            </a:r>
          </a:p>
          <a:p>
            <a:pPr>
              <a:buFont typeface="Arial" panose="020B0604020202020204" pitchFamily="34" charset="0"/>
              <a:buChar char="•"/>
            </a:pPr>
            <a:r>
              <a:rPr lang="en-US" sz="2200" b="1" dirty="0"/>
              <a:t>Seat comfort: </a:t>
            </a:r>
            <a:r>
              <a:rPr lang="en-US" sz="2200" dirty="0"/>
              <a:t>Passenger rating for the comfort of the seats.</a:t>
            </a:r>
          </a:p>
        </p:txBody>
      </p:sp>
    </p:spTree>
    <p:extLst>
      <p:ext uri="{BB962C8B-B14F-4D97-AF65-F5344CB8AC3E}">
        <p14:creationId xmlns:p14="http://schemas.microsoft.com/office/powerpoint/2010/main" val="328772850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282</TotalTime>
  <Words>1880</Words>
  <Application>Microsoft Office PowerPoint</Application>
  <PresentationFormat>Widescreen</PresentationFormat>
  <Paragraphs>152</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Roboto</vt:lpstr>
      <vt:lpstr>Retrospect</vt:lpstr>
      <vt:lpstr>Capstone Project-1 Customer Feedback Prediction</vt:lpstr>
      <vt:lpstr>Content</vt:lpstr>
      <vt:lpstr>Problem Statement</vt:lpstr>
      <vt:lpstr>Objective</vt:lpstr>
      <vt:lpstr>Tools Used</vt:lpstr>
      <vt:lpstr>Data Summary</vt:lpstr>
      <vt:lpstr>Data Summary</vt:lpstr>
      <vt:lpstr>Data Summary</vt:lpstr>
      <vt:lpstr>Features Description</vt:lpstr>
      <vt:lpstr>Features Description</vt:lpstr>
      <vt:lpstr>Distribution of Travel classes</vt:lpstr>
      <vt:lpstr>Customer Satisfaction V/S Gender</vt:lpstr>
      <vt:lpstr>Customer Satisfaction V/S Customer Type</vt:lpstr>
      <vt:lpstr>Customer Satisfaction V/S Customer Age</vt:lpstr>
      <vt:lpstr>Delay in Departure V/S Inflight Wi-fi Service and Seat comfort</vt:lpstr>
      <vt:lpstr>Relationship between departure delays and overall satisfaction by Travel Class</vt:lpstr>
      <vt:lpstr>Relationship between departure delays and overall satisfaction by Travel Class</vt:lpstr>
      <vt:lpstr>Correlation between the ease of online booking and satisfaction levels among various age groups</vt:lpstr>
      <vt:lpstr>Flight distance V/S Gender</vt:lpstr>
      <vt:lpstr>Which onboard services (e.g., food and drink, legroom, cleanliness) are most strongly associated with high customer satisfaction?</vt:lpstr>
      <vt:lpstr>Count of passengers across various columns</vt:lpstr>
      <vt:lpstr>Correlation Heatmap</vt:lpstr>
      <vt:lpstr>Relation between Delay in departure and Delay in arrival</vt:lpstr>
      <vt:lpstr>Pair plot of the columns: Age, Flight distance, Departure in Delay and Arrival Delay</vt:lpstr>
      <vt:lpstr>Data Preprocessing:</vt:lpstr>
      <vt:lpstr>Data Preprocessing:</vt:lpstr>
      <vt:lpstr>Data Preprocessing:</vt:lpstr>
      <vt:lpstr>ML MODEL-1</vt:lpstr>
      <vt:lpstr>ML MODEL-2</vt:lpstr>
      <vt:lpstr>ML MODEL-3</vt:lpstr>
      <vt:lpstr>ML MODEL-4</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Customer Feedback Prediction</dc:title>
  <dc:creator>Vartika Yadav</dc:creator>
  <cp:lastModifiedBy>Vartika Yadav</cp:lastModifiedBy>
  <cp:revision>10</cp:revision>
  <dcterms:created xsi:type="dcterms:W3CDTF">2024-03-01T13:53:29Z</dcterms:created>
  <dcterms:modified xsi:type="dcterms:W3CDTF">2024-05-13T19:49:21Z</dcterms:modified>
</cp:coreProperties>
</file>