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6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481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44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915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64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91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2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5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9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57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3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65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6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77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3FF76-294A-4894-9E2A-7C01CC160379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B044CC-BAB2-40C9-816C-62749280B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79421-F4B7-436F-BD0F-29BE180E2E77}"/>
              </a:ext>
            </a:extLst>
          </p:cNvPr>
          <p:cNvSpPr/>
          <p:nvPr/>
        </p:nvSpPr>
        <p:spPr>
          <a:xfrm>
            <a:off x="0" y="2606034"/>
            <a:ext cx="1133348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Feature</a:t>
            </a:r>
            <a:r>
              <a:rPr lang="en-IN" sz="3200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IN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Engineering</a:t>
            </a:r>
            <a:r>
              <a:rPr lang="en-IN" sz="3200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IN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&amp; EDA Assignmen</a:t>
            </a:r>
            <a:r>
              <a:rPr lang="en-IN" sz="4400" dirty="0">
                <a:latin typeface="+mj-lt"/>
                <a:ea typeface="+mj-ea"/>
                <a:cs typeface="+mj-cs"/>
              </a:rPr>
              <a:t>t</a:t>
            </a:r>
          </a:p>
          <a:p>
            <a:pPr algn="ctr"/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Industry Case - Credit card Transaction </a:t>
            </a:r>
            <a:r>
              <a:rPr lang="en-US" sz="4400" dirty="0">
                <a:latin typeface="+mj-lt"/>
                <a:ea typeface="+mj-ea"/>
                <a:cs typeface="+mj-cs"/>
              </a:rPr>
              <a:t>Data</a:t>
            </a:r>
          </a:p>
          <a:p>
            <a:pPr algn="ctr"/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KNN -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52F08-FC7F-4D75-A660-D452AEC483AF}"/>
              </a:ext>
            </a:extLst>
          </p:cNvPr>
          <p:cNvSpPr txBox="1"/>
          <p:nvPr/>
        </p:nvSpPr>
        <p:spPr>
          <a:xfrm>
            <a:off x="9756559" y="6019061"/>
            <a:ext cx="2369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Varadharajan Suresh </a:t>
            </a:r>
          </a:p>
          <a:p>
            <a:r>
              <a:rPr lang="en-US" dirty="0"/>
              <a:t>vs2769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18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BC1B3A-52D4-48E0-AC0E-027E2F63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90" y="3798024"/>
            <a:ext cx="61341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5A2DC6-9C3E-498E-B19A-20BA7F396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2" y="1649875"/>
            <a:ext cx="4092605" cy="467227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5F8826B-7AD2-4F6E-94A1-2173CBFFF81C}"/>
              </a:ext>
            </a:extLst>
          </p:cNvPr>
          <p:cNvSpPr txBox="1">
            <a:spLocks/>
          </p:cNvSpPr>
          <p:nvPr/>
        </p:nvSpPr>
        <p:spPr>
          <a:xfrm>
            <a:off x="838200" y="535851"/>
            <a:ext cx="10515600" cy="54039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Introduction to Data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FB7ECC-11C3-4628-99A0-71A3D37AD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351" y="1649875"/>
            <a:ext cx="6962313" cy="18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2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AC9D6B4-56C7-407D-B906-DDBDC87A6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8" y="1494778"/>
            <a:ext cx="42100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02A0F68-0CA6-4CF0-A66A-B3018043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4778"/>
            <a:ext cx="4019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AA36675-560E-4A5F-9175-CD990B9776C1}"/>
              </a:ext>
            </a:extLst>
          </p:cNvPr>
          <p:cNvSpPr txBox="1">
            <a:spLocks/>
          </p:cNvSpPr>
          <p:nvPr/>
        </p:nvSpPr>
        <p:spPr>
          <a:xfrm>
            <a:off x="554948" y="491728"/>
            <a:ext cx="10515600" cy="54039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Feature engineering: Features 1 &amp; 2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5DEB2-B6E3-40CB-BC04-0E7A6233ACBF}"/>
              </a:ext>
            </a:extLst>
          </p:cNvPr>
          <p:cNvSpPr txBox="1"/>
          <p:nvPr/>
        </p:nvSpPr>
        <p:spPr>
          <a:xfrm>
            <a:off x="6096000" y="5319225"/>
            <a:ext cx="43028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Grouping by agency, MCC we calculate the median amount spent. This helps understand the median expenditure for a person in an agency per merchant category.</a:t>
            </a:r>
            <a:endParaRPr lang="en-IN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B7BCB-34F6-4786-8288-31C1F18A27F9}"/>
              </a:ext>
            </a:extLst>
          </p:cNvPr>
          <p:cNvSpPr txBox="1"/>
          <p:nvPr/>
        </p:nvSpPr>
        <p:spPr>
          <a:xfrm>
            <a:off x="554948" y="5619307"/>
            <a:ext cx="43028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Grouping by agency, MCC we calculate the average amount spent. This helps understand the mean expenditure for a person in an agency per merchant category.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07311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B807E78-9574-4688-9D33-839678C1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385886"/>
            <a:ext cx="38957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3B12A7-FE61-4864-9284-A8D58B5A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663" y="1385886"/>
            <a:ext cx="38957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C62DC0-ED55-4DAB-AC1E-B82CEDB84E50}"/>
              </a:ext>
            </a:extLst>
          </p:cNvPr>
          <p:cNvSpPr txBox="1">
            <a:spLocks/>
          </p:cNvSpPr>
          <p:nvPr/>
        </p:nvSpPr>
        <p:spPr>
          <a:xfrm>
            <a:off x="554948" y="491728"/>
            <a:ext cx="10515600" cy="54039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Feature engineering: Features 3 &amp; 4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3349C-5899-4C21-9FA5-4C015C0122A1}"/>
              </a:ext>
            </a:extLst>
          </p:cNvPr>
          <p:cNvSpPr txBox="1"/>
          <p:nvPr/>
        </p:nvSpPr>
        <p:spPr>
          <a:xfrm>
            <a:off x="7554898" y="5619566"/>
            <a:ext cx="3331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Grouping by Year, Month and Person we calculate the average amount spent. This helps understand the average monthly expenditure in year per person</a:t>
            </a:r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4F4D9-A39C-4C5C-8A94-4CC358E5A1FA}"/>
              </a:ext>
            </a:extLst>
          </p:cNvPr>
          <p:cNvSpPr txBox="1"/>
          <p:nvPr/>
        </p:nvSpPr>
        <p:spPr>
          <a:xfrm>
            <a:off x="643724" y="5743850"/>
            <a:ext cx="3895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Grouping by agency, MCC and Month we calculate the average amount spent. This helps understand the monthly expenditure for a person in an agency per merchant category.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92542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488FC63-0070-4354-A55C-0D39213C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8" y="1612591"/>
            <a:ext cx="3895725" cy="410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678DA76-EB1D-4825-838B-7C3D5539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522" y="1612592"/>
            <a:ext cx="36576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E378F1-C11C-432E-959C-757D56C80344}"/>
              </a:ext>
            </a:extLst>
          </p:cNvPr>
          <p:cNvSpPr txBox="1"/>
          <p:nvPr/>
        </p:nvSpPr>
        <p:spPr>
          <a:xfrm>
            <a:off x="7741328" y="5193437"/>
            <a:ext cx="34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Posted Time – Transaction Time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D6A77-1A09-4A43-A61D-21009904A102}"/>
              </a:ext>
            </a:extLst>
          </p:cNvPr>
          <p:cNvSpPr txBox="1"/>
          <p:nvPr/>
        </p:nvSpPr>
        <p:spPr>
          <a:xfrm>
            <a:off x="929717" y="5719941"/>
            <a:ext cx="396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Grouping by Cardholder Last Name and merchant category code and obtaining the average amount spent by a person in a merchant category. </a:t>
            </a:r>
            <a:endParaRPr lang="en-IN" sz="1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C50D39-9A67-4899-A736-6874564CB191}"/>
              </a:ext>
            </a:extLst>
          </p:cNvPr>
          <p:cNvSpPr txBox="1">
            <a:spLocks/>
          </p:cNvSpPr>
          <p:nvPr/>
        </p:nvSpPr>
        <p:spPr>
          <a:xfrm>
            <a:off x="554948" y="491728"/>
            <a:ext cx="10515600" cy="54039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Feature engineering: Features 5 &amp; 6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8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A224-F954-494C-A3D2-1E4FBBD75705}"/>
              </a:ext>
            </a:extLst>
          </p:cNvPr>
          <p:cNvSpPr txBox="1">
            <a:spLocks/>
          </p:cNvSpPr>
          <p:nvPr/>
        </p:nvSpPr>
        <p:spPr>
          <a:xfrm>
            <a:off x="554948" y="491728"/>
            <a:ext cx="10515600" cy="54039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KNN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/>
              <a:t>Clustering</a:t>
            </a:r>
            <a:endParaRPr lang="en-IN" sz="3200" dirty="0"/>
          </a:p>
        </p:txBody>
      </p:sp>
      <p:pic>
        <p:nvPicPr>
          <p:cNvPr id="2050" name="Picture 2" descr="scenario1">
            <a:extLst>
              <a:ext uri="{FF2B5EF4-FFF2-40B4-BE49-F238E27FC236}">
                <a16:creationId xmlns:a16="http://schemas.microsoft.com/office/drawing/2014/main" id="{099380F2-17E7-4372-95A1-52E73B6B5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69" y="1695635"/>
            <a:ext cx="3126343" cy="136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enario2">
            <a:extLst>
              <a:ext uri="{FF2B5EF4-FFF2-40B4-BE49-F238E27FC236}">
                <a16:creationId xmlns:a16="http://schemas.microsoft.com/office/drawing/2014/main" id="{3B820C4E-CEF5-409C-8AB1-878BAC0C7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77" y="1687713"/>
            <a:ext cx="3162532" cy="13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D0F99-7785-4E5C-B5C4-CC6325E6662F}"/>
              </a:ext>
            </a:extLst>
          </p:cNvPr>
          <p:cNvSpPr txBox="1"/>
          <p:nvPr/>
        </p:nvSpPr>
        <p:spPr>
          <a:xfrm>
            <a:off x="796632" y="3226951"/>
            <a:ext cx="96878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How it works?</a:t>
            </a:r>
            <a:endParaRPr lang="en-US" b="0" i="1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Step 1: Determine the value for K</a:t>
            </a:r>
          </a:p>
          <a:p>
            <a:pPr algn="l"/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Step 2: Calculate the distances between the new input (test data) and all the training data. The most commonly used metrics for calculating distance are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Euclidean, Manhattan and </a:t>
            </a:r>
            <a:r>
              <a:rPr lang="en-US" b="1" i="1" dirty="0" err="1">
                <a:solidFill>
                  <a:srgbClr val="292929"/>
                </a:solidFill>
                <a:effectLst/>
                <a:latin typeface="charter"/>
              </a:rPr>
              <a:t>Minkowski</a:t>
            </a:r>
            <a:endParaRPr lang="en-US" b="0" i="1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Step 3: Sort the distance and determine k nearest neighbors based on minimum distance values</a:t>
            </a:r>
          </a:p>
          <a:p>
            <a:pPr algn="l"/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Step 4: Analyze the category of those neighbors and assign the category for the test data based on majority vote</a:t>
            </a:r>
          </a:p>
          <a:p>
            <a:pPr algn="l"/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Step 5: Return the predicted class</a:t>
            </a:r>
          </a:p>
        </p:txBody>
      </p:sp>
    </p:spTree>
    <p:extLst>
      <p:ext uri="{BB962C8B-B14F-4D97-AF65-F5344CB8AC3E}">
        <p14:creationId xmlns:p14="http://schemas.microsoft.com/office/powerpoint/2010/main" val="41383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C900-EC78-4289-94E1-F4A70D7D3F59}"/>
              </a:ext>
            </a:extLst>
          </p:cNvPr>
          <p:cNvSpPr txBox="1">
            <a:spLocks/>
          </p:cNvSpPr>
          <p:nvPr/>
        </p:nvSpPr>
        <p:spPr>
          <a:xfrm>
            <a:off x="554948" y="491728"/>
            <a:ext cx="10515600" cy="54039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KNN Clustering</a:t>
            </a:r>
            <a:endParaRPr lang="en-IN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1BC308-C12D-4344-B5EA-C81A6DE4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17" y="1785476"/>
            <a:ext cx="10784671" cy="388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54C67303-EF38-484E-9418-F0DEB3ED8441}"/>
              </a:ext>
            </a:extLst>
          </p:cNvPr>
          <p:cNvSpPr/>
          <p:nvPr/>
        </p:nvSpPr>
        <p:spPr>
          <a:xfrm>
            <a:off x="2814223" y="3429000"/>
            <a:ext cx="213064" cy="10209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EEF64-B4B5-420E-A9F8-DFD9C0BAF598}"/>
              </a:ext>
            </a:extLst>
          </p:cNvPr>
          <p:cNvSpPr txBox="1"/>
          <p:nvPr/>
        </p:nvSpPr>
        <p:spPr>
          <a:xfrm>
            <a:off x="2664114" y="30596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33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27AB-FF2D-471B-828F-8F83A8BA9ECE}"/>
              </a:ext>
            </a:extLst>
          </p:cNvPr>
          <p:cNvSpPr txBox="1">
            <a:spLocks/>
          </p:cNvSpPr>
          <p:nvPr/>
        </p:nvSpPr>
        <p:spPr>
          <a:xfrm>
            <a:off x="554948" y="491728"/>
            <a:ext cx="10515600" cy="54039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Challenges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7114D-D510-4692-9D75-D4D167C4FBB8}"/>
              </a:ext>
            </a:extLst>
          </p:cNvPr>
          <p:cNvSpPr txBox="1"/>
          <p:nvPr/>
        </p:nvSpPr>
        <p:spPr>
          <a:xfrm>
            <a:off x="665826" y="1393795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Lack of Compute power</a:t>
            </a:r>
          </a:p>
          <a:p>
            <a:pPr marL="342900" indent="-342900">
              <a:buAutoNum type="arabicPeriod"/>
            </a:pPr>
            <a:r>
              <a:rPr lang="en-US" dirty="0"/>
              <a:t>Memory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593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283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charter</vt:lpstr>
      <vt:lpstr>Helvetica Neue</vt:lpstr>
      <vt:lpstr>Lato Extended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suresh</dc:creator>
  <cp:lastModifiedBy>ashwin suresh</cp:lastModifiedBy>
  <cp:revision>3</cp:revision>
  <dcterms:created xsi:type="dcterms:W3CDTF">2021-10-04T21:08:13Z</dcterms:created>
  <dcterms:modified xsi:type="dcterms:W3CDTF">2021-10-26T00:44:28Z</dcterms:modified>
</cp:coreProperties>
</file>