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4"/>
  </p:sldMasterIdLst>
  <p:notesMasterIdLst>
    <p:notesMasterId r:id="rId17"/>
  </p:notesMasterIdLst>
  <p:handoutMasterIdLst>
    <p:handoutMasterId r:id="rId18"/>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Wingdings 2" panose="05020102010507070707" pitchFamily="18" charset="2"/>
      <p:regular r:id="rId23"/>
    </p:embeddedFont>
    <p:embeddedFont>
      <p:font typeface="Wingdings 3" panose="05040102010807070707" pitchFamily="18" charset="2"/>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10/18/2021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10/18/2021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10/18/2021</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71406" y="5551806"/>
            <a:ext cx="8534400" cy="1752600"/>
          </a:xfrm>
        </p:spPr>
        <p:txBody>
          <a:bodyPr/>
          <a:lstStyle/>
          <a:p>
            <a:pPr algn="r"/>
            <a:r>
              <a:rPr lang="en-US" dirty="0"/>
              <a:t>Varadharajan Suresh</a:t>
            </a:r>
            <a:br>
              <a:rPr lang="en-US" dirty="0"/>
            </a:br>
            <a:r>
              <a:rPr lang="en-US" dirty="0"/>
              <a:t>vs2769</a:t>
            </a:r>
          </a:p>
        </p:txBody>
      </p:sp>
      <p:sp>
        <p:nvSpPr>
          <p:cNvPr id="2" name="Title 1"/>
          <p:cNvSpPr>
            <a:spLocks noGrp="1"/>
          </p:cNvSpPr>
          <p:nvPr>
            <p:ph type="ctrTitle"/>
          </p:nvPr>
        </p:nvSpPr>
        <p:spPr>
          <a:xfrm>
            <a:off x="609600" y="2177248"/>
            <a:ext cx="10972800" cy="1828800"/>
          </a:xfrm>
        </p:spPr>
        <p:txBody>
          <a:bodyPr>
            <a:normAutofit fontScale="90000"/>
          </a:bodyPr>
          <a:lstStyle/>
          <a:p>
            <a:pPr algn="ctr"/>
            <a:r>
              <a:rPr lang="en-US" b="1" i="0" dirty="0">
                <a:solidFill>
                  <a:schemeClr val="accent3">
                    <a:lumMod val="75000"/>
                  </a:schemeClr>
                </a:solidFill>
                <a:effectLst/>
                <a:latin typeface="Lato Extended"/>
              </a:rPr>
              <a:t>Feature Engineering (FE) </a:t>
            </a:r>
            <a:br>
              <a:rPr lang="en-US" b="1" i="0" dirty="0">
                <a:solidFill>
                  <a:schemeClr val="accent3">
                    <a:lumMod val="75000"/>
                  </a:schemeClr>
                </a:solidFill>
                <a:effectLst/>
                <a:latin typeface="Lato Extended"/>
              </a:rPr>
            </a:br>
            <a:r>
              <a:rPr lang="en-US" b="1" i="0" dirty="0">
                <a:solidFill>
                  <a:schemeClr val="accent3">
                    <a:lumMod val="75000"/>
                  </a:schemeClr>
                </a:solidFill>
                <a:effectLst/>
                <a:latin typeface="Lato Extended"/>
              </a:rPr>
              <a:t>&amp; </a:t>
            </a:r>
            <a:br>
              <a:rPr lang="en-US" b="1" i="0" dirty="0">
                <a:solidFill>
                  <a:schemeClr val="accent3">
                    <a:lumMod val="75000"/>
                  </a:schemeClr>
                </a:solidFill>
                <a:effectLst/>
                <a:latin typeface="Lato Extended"/>
              </a:rPr>
            </a:br>
            <a:r>
              <a:rPr lang="en-US" b="1" i="0" dirty="0">
                <a:solidFill>
                  <a:schemeClr val="accent3">
                    <a:lumMod val="75000"/>
                  </a:schemeClr>
                </a:solidFill>
                <a:effectLst/>
                <a:latin typeface="Lato Extended"/>
              </a:rPr>
              <a:t>Exploratory Data Analysis (EDA) Healthcare Fraud Detection</a:t>
            </a:r>
            <a:endParaRPr lang="en-US" dirty="0">
              <a:solidFill>
                <a:schemeClr val="accent3">
                  <a:lumMod val="75000"/>
                </a:schemeClr>
              </a:solidFill>
            </a:endParaRP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7D5F3CE-76F3-420E-B044-E9D8F834A1FB}"/>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5122" name="Picture 2">
            <a:extLst>
              <a:ext uri="{FF2B5EF4-FFF2-40B4-BE49-F238E27FC236}">
                <a16:creationId xmlns:a16="http://schemas.microsoft.com/office/drawing/2014/main" id="{2A5FC75D-3F33-4780-AB57-9A1EC1786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113" y="1232687"/>
            <a:ext cx="3793275" cy="36158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8C989B0-CC10-4E16-83E0-A06D5049D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504" y="1232687"/>
            <a:ext cx="3793275" cy="36158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CB9B33-2912-4DB3-B930-2463CFB0B21C}"/>
              </a:ext>
            </a:extLst>
          </p:cNvPr>
          <p:cNvSpPr txBox="1"/>
          <p:nvPr/>
        </p:nvSpPr>
        <p:spPr>
          <a:xfrm>
            <a:off x="609600" y="5103739"/>
            <a:ext cx="4983332" cy="954107"/>
          </a:xfrm>
          <a:prstGeom prst="rect">
            <a:avLst/>
          </a:prstGeom>
          <a:noFill/>
        </p:spPr>
        <p:txBody>
          <a:bodyPr wrap="square">
            <a:spAutoFit/>
          </a:bodyPr>
          <a:lstStyle/>
          <a:p>
            <a:pPr algn="l"/>
            <a:r>
              <a:rPr lang="en-US" sz="1400" b="0" i="0" dirty="0">
                <a:effectLst/>
                <a:latin typeface="-apple-system"/>
              </a:rPr>
              <a:t>Most hospitals have similar discharges rates over 75% in a given state for particular ailment. over 1,227 have over twice their states average and HOSPITAL FOR SPECIAL SURGERY, NY stands out in joint replacement and reattachments.</a:t>
            </a:r>
          </a:p>
        </p:txBody>
      </p:sp>
      <p:sp>
        <p:nvSpPr>
          <p:cNvPr id="10" name="TextBox 9">
            <a:extLst>
              <a:ext uri="{FF2B5EF4-FFF2-40B4-BE49-F238E27FC236}">
                <a16:creationId xmlns:a16="http://schemas.microsoft.com/office/drawing/2014/main" id="{F0C1DB63-9DA7-4756-A7B4-734FF39881C0}"/>
              </a:ext>
            </a:extLst>
          </p:cNvPr>
          <p:cNvSpPr txBox="1"/>
          <p:nvPr/>
        </p:nvSpPr>
        <p:spPr>
          <a:xfrm>
            <a:off x="6599070" y="5103739"/>
            <a:ext cx="5208231" cy="1169551"/>
          </a:xfrm>
          <a:prstGeom prst="rect">
            <a:avLst/>
          </a:prstGeom>
          <a:noFill/>
        </p:spPr>
        <p:txBody>
          <a:bodyPr wrap="square">
            <a:spAutoFit/>
          </a:bodyPr>
          <a:lstStyle/>
          <a:p>
            <a:pPr algn="l"/>
            <a:r>
              <a:rPr lang="en-US" sz="1400" b="0" i="0" dirty="0">
                <a:effectLst/>
                <a:latin typeface="-apple-system"/>
              </a:rPr>
              <a:t>Most discharges within a given hospital referral zone charges are constant, 1,227 have double discharge rate and 4 stand as extreme outliers having 11times more discharge rates, HOSPITAL FOR SPECIAL SURGERY, NY and ADCARE HOSPITAL OF WORCESTER INC, MA are to be of special mention of the 4.</a:t>
            </a:r>
          </a:p>
        </p:txBody>
      </p:sp>
    </p:spTree>
    <p:extLst>
      <p:ext uri="{BB962C8B-B14F-4D97-AF65-F5344CB8AC3E}">
        <p14:creationId xmlns:p14="http://schemas.microsoft.com/office/powerpoint/2010/main" val="296431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7D5F3CE-76F3-420E-B044-E9D8F834A1FB}"/>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8194" name="Picture 2">
            <a:extLst>
              <a:ext uri="{FF2B5EF4-FFF2-40B4-BE49-F238E27FC236}">
                <a16:creationId xmlns:a16="http://schemas.microsoft.com/office/drawing/2014/main" id="{F231A4AC-7AC3-4063-A6BF-9844FF73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2687"/>
            <a:ext cx="4240937" cy="397923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839B88D-3509-4560-8B32-5C2F3BAF0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874" y="1232687"/>
            <a:ext cx="4255289" cy="39792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00BF41-175E-4AD0-8BE4-D4BCA30B7CB1}"/>
              </a:ext>
            </a:extLst>
          </p:cNvPr>
          <p:cNvSpPr txBox="1"/>
          <p:nvPr/>
        </p:nvSpPr>
        <p:spPr>
          <a:xfrm>
            <a:off x="233039" y="5485478"/>
            <a:ext cx="5217850" cy="954107"/>
          </a:xfrm>
          <a:prstGeom prst="rect">
            <a:avLst/>
          </a:prstGeom>
          <a:noFill/>
        </p:spPr>
        <p:txBody>
          <a:bodyPr wrap="square">
            <a:spAutoFit/>
          </a:bodyPr>
          <a:lstStyle/>
          <a:p>
            <a:pPr algn="l"/>
            <a:r>
              <a:rPr lang="en-US" sz="1400" b="0" i="0" dirty="0">
                <a:effectLst/>
                <a:latin typeface="-apple-system"/>
              </a:rPr>
              <a:t>Most hospitals cost similar charges in a given city for particular DRG. over 285 of them cost over double their city's average. 5 hospitals charges 5 times their cities averages and HOSPITAL FOR SPECIAL SURGERY, NY appears again as an outlier.</a:t>
            </a:r>
          </a:p>
        </p:txBody>
      </p:sp>
      <p:sp>
        <p:nvSpPr>
          <p:cNvPr id="10" name="TextBox 9">
            <a:extLst>
              <a:ext uri="{FF2B5EF4-FFF2-40B4-BE49-F238E27FC236}">
                <a16:creationId xmlns:a16="http://schemas.microsoft.com/office/drawing/2014/main" id="{1F4413C6-EED4-4930-816A-4290B6533396}"/>
              </a:ext>
            </a:extLst>
          </p:cNvPr>
          <p:cNvSpPr txBox="1"/>
          <p:nvPr/>
        </p:nvSpPr>
        <p:spPr>
          <a:xfrm>
            <a:off x="6835805" y="5485478"/>
            <a:ext cx="5528569" cy="954107"/>
          </a:xfrm>
          <a:prstGeom prst="rect">
            <a:avLst/>
          </a:prstGeom>
          <a:noFill/>
        </p:spPr>
        <p:txBody>
          <a:bodyPr wrap="square">
            <a:spAutoFit/>
          </a:bodyPr>
          <a:lstStyle/>
          <a:p>
            <a:pPr algn="l"/>
            <a:r>
              <a:rPr lang="en-US" sz="1400" b="0" i="0" dirty="0">
                <a:effectLst/>
                <a:latin typeface="-apple-system"/>
              </a:rPr>
              <a:t>All hospitals in a given Zip code have similar discharge rates,12 have twice the discharges in a given zip. PLAZA MEDICAL CENTER OF FORT WORTH FW, TX has trice the discharge rate for major joint replacement and reattachments</a:t>
            </a:r>
          </a:p>
        </p:txBody>
      </p:sp>
    </p:spTree>
    <p:extLst>
      <p:ext uri="{BB962C8B-B14F-4D97-AF65-F5344CB8AC3E}">
        <p14:creationId xmlns:p14="http://schemas.microsoft.com/office/powerpoint/2010/main" val="270179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A9525-AD4C-4641-B38C-18CBBF9528E0}"/>
              </a:ext>
            </a:extLst>
          </p:cNvPr>
          <p:cNvPicPr>
            <a:picLocks noChangeAspect="1"/>
          </p:cNvPicPr>
          <p:nvPr/>
        </p:nvPicPr>
        <p:blipFill>
          <a:blip r:embed="rId2"/>
          <a:stretch>
            <a:fillRect/>
          </a:stretch>
        </p:blipFill>
        <p:spPr>
          <a:xfrm>
            <a:off x="5086905" y="1218706"/>
            <a:ext cx="2210294" cy="2210294"/>
          </a:xfrm>
          <a:prstGeom prst="rect">
            <a:avLst/>
          </a:prstGeom>
        </p:spPr>
      </p:pic>
      <p:sp>
        <p:nvSpPr>
          <p:cNvPr id="3" name="Title 1">
            <a:extLst>
              <a:ext uri="{FF2B5EF4-FFF2-40B4-BE49-F238E27FC236}">
                <a16:creationId xmlns:a16="http://schemas.microsoft.com/office/drawing/2014/main" id="{480B8AAB-276D-4098-8350-D78785E75EBE}"/>
              </a:ext>
            </a:extLst>
          </p:cNvPr>
          <p:cNvSpPr txBox="1">
            <a:spLocks/>
          </p:cNvSpPr>
          <p:nvPr/>
        </p:nvSpPr>
        <p:spPr>
          <a:xfrm>
            <a:off x="5086905" y="3542190"/>
            <a:ext cx="2115994" cy="64466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157643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253971"/>
            <a:ext cx="10972800" cy="4709160"/>
          </a:xfrm>
        </p:spPr>
        <p:txBody>
          <a:bodyPr/>
          <a:lstStyle/>
          <a:p>
            <a:pPr lvl="0"/>
            <a:r>
              <a:rPr lang="en-US" dirty="0"/>
              <a:t>Huge amount of money spent in Healthcare System due to fraud.</a:t>
            </a:r>
          </a:p>
          <a:p>
            <a:pPr lvl="0"/>
            <a:r>
              <a:rPr lang="en-US" dirty="0"/>
              <a:t>Existing system is manual and sampling and extrapolation.</a:t>
            </a:r>
          </a:p>
          <a:p>
            <a:pPr lvl="0"/>
            <a:r>
              <a:rPr lang="en-US" dirty="0"/>
              <a:t>Related Works</a:t>
            </a:r>
          </a:p>
          <a:p>
            <a:pPr lvl="1"/>
            <a:r>
              <a:rPr lang="en-US" dirty="0"/>
              <a:t>Supervised Learning</a:t>
            </a:r>
          </a:p>
          <a:p>
            <a:pPr lvl="1"/>
            <a:r>
              <a:rPr lang="en-US" dirty="0"/>
              <a:t>Unsupervised Learning</a:t>
            </a:r>
          </a:p>
          <a:p>
            <a:pPr lvl="1"/>
            <a:r>
              <a:rPr lang="en-US" dirty="0"/>
              <a:t>Hybrid Learning</a:t>
            </a:r>
          </a:p>
          <a:p>
            <a:pPr lvl="2"/>
            <a:r>
              <a:rPr lang="en-US" dirty="0"/>
              <a:t>Supervised Hybrid</a:t>
            </a:r>
          </a:p>
          <a:p>
            <a:pPr lvl="2"/>
            <a:r>
              <a:rPr lang="en-US" dirty="0"/>
              <a:t>Unsupervised Hybrid</a:t>
            </a:r>
          </a:p>
          <a:p>
            <a:pPr lvl="1"/>
            <a:endParaRPr lang="en-US" dirty="0"/>
          </a:p>
        </p:txBody>
      </p:sp>
      <p:sp>
        <p:nvSpPr>
          <p:cNvPr id="13" name="Title 12"/>
          <p:cNvSpPr>
            <a:spLocks noGrp="1"/>
          </p:cNvSpPr>
          <p:nvPr>
            <p:ph type="title"/>
          </p:nvPr>
        </p:nvSpPr>
        <p:spPr>
          <a:xfrm>
            <a:off x="692458" y="0"/>
            <a:ext cx="10972800" cy="1143000"/>
          </a:xfrm>
        </p:spPr>
        <p:txBody>
          <a:bodyPr>
            <a:normAutofit fontScale="90000"/>
          </a:bodyPr>
          <a:lstStyle/>
          <a:p>
            <a:r>
              <a:rPr lang="en-US" dirty="0">
                <a:solidFill>
                  <a:schemeClr val="accent3">
                    <a:lumMod val="75000"/>
                  </a:schemeClr>
                </a:solidFill>
              </a:rPr>
              <a:t>Paper Summary - </a:t>
            </a:r>
            <a:r>
              <a:rPr lang="en-IN" dirty="0">
                <a:solidFill>
                  <a:schemeClr val="accent3">
                    <a:lumMod val="75000"/>
                  </a:schemeClr>
                </a:solidFill>
              </a:rPr>
              <a:t>A prescription fraud detection model</a:t>
            </a:r>
            <a:endParaRPr lang="en-US" dirty="0">
              <a:solidFill>
                <a:schemeClr val="accent3">
                  <a:lumMod val="75000"/>
                </a:schemeClr>
              </a:solidFill>
            </a:endParaRPr>
          </a:p>
        </p:txBody>
      </p:sp>
      <p:pic>
        <p:nvPicPr>
          <p:cNvPr id="3" name="Picture 2">
            <a:extLst>
              <a:ext uri="{FF2B5EF4-FFF2-40B4-BE49-F238E27FC236}">
                <a16:creationId xmlns:a16="http://schemas.microsoft.com/office/drawing/2014/main" id="{1C033A78-D82A-4B6D-9CB3-510F49AC8F9A}"/>
              </a:ext>
            </a:extLst>
          </p:cNvPr>
          <p:cNvPicPr>
            <a:picLocks noChangeAspect="1"/>
          </p:cNvPicPr>
          <p:nvPr/>
        </p:nvPicPr>
        <p:blipFill>
          <a:blip r:embed="rId2"/>
          <a:stretch>
            <a:fillRect/>
          </a:stretch>
        </p:blipFill>
        <p:spPr>
          <a:xfrm>
            <a:off x="4793941" y="2967113"/>
            <a:ext cx="7131728" cy="2377243"/>
          </a:xfrm>
          <a:prstGeom prst="rect">
            <a:avLst/>
          </a:prstGeom>
        </p:spPr>
      </p:pic>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18982" y="969793"/>
            <a:ext cx="10972800" cy="4709160"/>
          </a:xfrm>
        </p:spPr>
        <p:txBody>
          <a:bodyPr>
            <a:normAutofit/>
          </a:bodyPr>
          <a:lstStyle/>
          <a:p>
            <a:pPr lvl="0"/>
            <a:r>
              <a:rPr lang="en-US" sz="2400" dirty="0"/>
              <a:t>Proposed Approach: </a:t>
            </a:r>
            <a:r>
              <a:rPr lang="en-IN" sz="2400" dirty="0"/>
              <a:t>Nonlinear, black-box supervised algorithms</a:t>
            </a:r>
          </a:p>
          <a:p>
            <a:pPr lvl="0"/>
            <a:r>
              <a:rPr lang="en-IN" sz="2400" dirty="0"/>
              <a:t>Methodology</a:t>
            </a:r>
          </a:p>
          <a:p>
            <a:pPr lvl="1"/>
            <a:r>
              <a:rPr lang="en-IN" sz="2000" dirty="0"/>
              <a:t>Off-Line Processing</a:t>
            </a:r>
          </a:p>
          <a:p>
            <a:pPr lvl="2"/>
            <a:r>
              <a:rPr lang="en-IN" sz="1800" dirty="0"/>
              <a:t>Medicine and age domain incidence matrix: MA. </a:t>
            </a:r>
          </a:p>
          <a:p>
            <a:pPr lvl="2"/>
            <a:r>
              <a:rPr lang="en-IN" sz="1800" dirty="0"/>
              <a:t>Medicine and sex domain incidence matrix: MS. </a:t>
            </a:r>
          </a:p>
          <a:p>
            <a:pPr lvl="2"/>
            <a:r>
              <a:rPr lang="en-IN" sz="1800" dirty="0"/>
              <a:t>Medicine and diagnosis domain incidence matrix: MD. </a:t>
            </a:r>
          </a:p>
          <a:p>
            <a:pPr lvl="2"/>
            <a:r>
              <a:rPr lang="en-IN" sz="1800" dirty="0"/>
              <a:t>Medicine and medicine domain incidence matrix: MM. </a:t>
            </a:r>
          </a:p>
          <a:p>
            <a:pPr lvl="2"/>
            <a:r>
              <a:rPr lang="en-IN" sz="1800" dirty="0"/>
              <a:t>Diagnosis and cost domain incidence matrix: DC.</a:t>
            </a:r>
          </a:p>
          <a:p>
            <a:pPr lvl="1"/>
            <a:r>
              <a:rPr lang="en-IN" sz="2000" dirty="0"/>
              <a:t>Online Processing</a:t>
            </a:r>
          </a:p>
          <a:p>
            <a:pPr lvl="1"/>
            <a:r>
              <a:rPr lang="en-IN" sz="2000" dirty="0"/>
              <a:t>Risk Assessment</a:t>
            </a:r>
          </a:p>
          <a:p>
            <a:r>
              <a:rPr lang="en-US" sz="2400" dirty="0"/>
              <a:t>Conclusion</a:t>
            </a:r>
            <a:endParaRPr lang="en-IN" sz="2400" dirty="0"/>
          </a:p>
        </p:txBody>
      </p:sp>
      <p:sp>
        <p:nvSpPr>
          <p:cNvPr id="13" name="Title 12"/>
          <p:cNvSpPr>
            <a:spLocks noGrp="1"/>
          </p:cNvSpPr>
          <p:nvPr>
            <p:ph type="title"/>
          </p:nvPr>
        </p:nvSpPr>
        <p:spPr>
          <a:xfrm>
            <a:off x="301841" y="36047"/>
            <a:ext cx="10972800" cy="1143000"/>
          </a:xfrm>
        </p:spPr>
        <p:txBody>
          <a:bodyPr>
            <a:normAutofit fontScale="90000"/>
          </a:bodyPr>
          <a:lstStyle/>
          <a:p>
            <a:r>
              <a:rPr lang="en-US" dirty="0">
                <a:solidFill>
                  <a:schemeClr val="accent3">
                    <a:lumMod val="75000"/>
                  </a:schemeClr>
                </a:solidFill>
              </a:rPr>
              <a:t>Paper Summary - </a:t>
            </a:r>
            <a:r>
              <a:rPr lang="en-IN" dirty="0">
                <a:solidFill>
                  <a:schemeClr val="accent3">
                    <a:lumMod val="75000"/>
                  </a:schemeClr>
                </a:solidFill>
              </a:rPr>
              <a:t>A prescription fraud detection model</a:t>
            </a:r>
            <a:endParaRPr lang="en-US" dirty="0">
              <a:solidFill>
                <a:schemeClr val="accent3">
                  <a:lumMod val="75000"/>
                </a:schemeClr>
              </a:solidFill>
            </a:endParaRPr>
          </a:p>
        </p:txBody>
      </p:sp>
      <p:pic>
        <p:nvPicPr>
          <p:cNvPr id="4" name="Picture 3">
            <a:extLst>
              <a:ext uri="{FF2B5EF4-FFF2-40B4-BE49-F238E27FC236}">
                <a16:creationId xmlns:a16="http://schemas.microsoft.com/office/drawing/2014/main" id="{588A1AF0-B84D-4068-B082-EF6074908EBF}"/>
              </a:ext>
            </a:extLst>
          </p:cNvPr>
          <p:cNvPicPr>
            <a:picLocks noChangeAspect="1"/>
          </p:cNvPicPr>
          <p:nvPr/>
        </p:nvPicPr>
        <p:blipFill>
          <a:blip r:embed="rId2"/>
          <a:stretch>
            <a:fillRect/>
          </a:stretch>
        </p:blipFill>
        <p:spPr>
          <a:xfrm>
            <a:off x="8017644" y="1415988"/>
            <a:ext cx="3738424" cy="4361495"/>
          </a:xfrm>
          <a:prstGeom prst="rect">
            <a:avLst/>
          </a:prstGeom>
        </p:spPr>
      </p:pic>
      <p:pic>
        <p:nvPicPr>
          <p:cNvPr id="6" name="Picture 5">
            <a:extLst>
              <a:ext uri="{FF2B5EF4-FFF2-40B4-BE49-F238E27FC236}">
                <a16:creationId xmlns:a16="http://schemas.microsoft.com/office/drawing/2014/main" id="{881AA3E0-6B8F-4917-AA81-9CD2FCB8FFD5}"/>
              </a:ext>
            </a:extLst>
          </p:cNvPr>
          <p:cNvPicPr>
            <a:picLocks noChangeAspect="1"/>
          </p:cNvPicPr>
          <p:nvPr/>
        </p:nvPicPr>
        <p:blipFill>
          <a:blip r:embed="rId3"/>
          <a:stretch>
            <a:fillRect/>
          </a:stretch>
        </p:blipFill>
        <p:spPr>
          <a:xfrm>
            <a:off x="783268" y="5088699"/>
            <a:ext cx="7037033" cy="1524000"/>
          </a:xfrm>
          <a:prstGeom prst="rect">
            <a:avLst/>
          </a:prstGeom>
        </p:spPr>
      </p:pic>
    </p:spTree>
    <p:extLst>
      <p:ext uri="{BB962C8B-B14F-4D97-AF65-F5344CB8AC3E}">
        <p14:creationId xmlns:p14="http://schemas.microsoft.com/office/powerpoint/2010/main" val="344601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7A5615-844B-4842-9479-EC6EE5185CB4}"/>
              </a:ext>
            </a:extLst>
          </p:cNvPr>
          <p:cNvSpPr>
            <a:spLocks noGrp="1"/>
          </p:cNvSpPr>
          <p:nvPr>
            <p:ph type="title"/>
          </p:nvPr>
        </p:nvSpPr>
        <p:spPr/>
        <p:txBody>
          <a:bodyPr>
            <a:normAutofit/>
          </a:bodyPr>
          <a:lstStyle/>
          <a:p>
            <a:r>
              <a:rPr lang="en-US" b="1" i="0"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1026" name="Picture 2">
            <a:extLst>
              <a:ext uri="{FF2B5EF4-FFF2-40B4-BE49-F238E27FC236}">
                <a16:creationId xmlns:a16="http://schemas.microsoft.com/office/drawing/2014/main" id="{9B40F6C3-EE63-4035-97A0-C18A968530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372" y="1417638"/>
            <a:ext cx="3792351" cy="24386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189FAF-FF9F-4E22-8D11-06712E61B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951" y="1417638"/>
            <a:ext cx="37623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06B3AD8-6DFD-4DEF-955E-68370706AF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2" y="1359988"/>
            <a:ext cx="38671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C258F4E0-E02A-42D7-AF84-5C85F02B9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16589"/>
            <a:ext cx="3591123" cy="21086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5AAB102-27E9-40F0-AD9A-FA1BB51600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87" y="4016589"/>
            <a:ext cx="3762375" cy="20982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85381C0-391D-4A24-85EB-7ECB98B93C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1643" y="4016589"/>
            <a:ext cx="3522123" cy="209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4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837DCDD-0E8F-45D5-BC51-E223CEDA1146}"/>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7" name="Picture 8">
            <a:extLst>
              <a:ext uri="{FF2B5EF4-FFF2-40B4-BE49-F238E27FC236}">
                <a16:creationId xmlns:a16="http://schemas.microsoft.com/office/drawing/2014/main" id="{50EDF56E-3D85-48A6-9660-04BF74498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735" y="1232687"/>
            <a:ext cx="38957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E406920E-9110-4F8F-BB50-051DAE2CB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41" y="1232687"/>
            <a:ext cx="38004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311B33B-71F6-406F-9C2D-7D20BA64D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058" y="4208015"/>
            <a:ext cx="3705402" cy="20274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4032561-EFCA-41D1-A55A-2B197652CA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139" y="4121143"/>
            <a:ext cx="3635487" cy="202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7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9B6C444-27A3-447A-930D-7B052F9449C9}"/>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3074" name="Picture 2">
            <a:extLst>
              <a:ext uri="{FF2B5EF4-FFF2-40B4-BE49-F238E27FC236}">
                <a16:creationId xmlns:a16="http://schemas.microsoft.com/office/drawing/2014/main" id="{F76E1758-50D6-4B90-8F21-EFA8A790E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05" y="1151045"/>
            <a:ext cx="7321904" cy="25784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A892AEA-D5B5-478A-889A-33745D77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05" y="3854992"/>
            <a:ext cx="7321904" cy="27082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EF4E3F2-C896-4C38-B65A-0E18FFDA8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54" y="2008713"/>
            <a:ext cx="40100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0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7D5F3CE-76F3-420E-B044-E9D8F834A1FB}"/>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4100" name="Picture 4">
            <a:extLst>
              <a:ext uri="{FF2B5EF4-FFF2-40B4-BE49-F238E27FC236}">
                <a16:creationId xmlns:a16="http://schemas.microsoft.com/office/drawing/2014/main" id="{9B8D39D2-2BC7-40D4-838C-7F905909D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594" y="1099522"/>
            <a:ext cx="3718769" cy="33280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E56BD9D-E80D-4949-9357-F10F2957A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01" y="1232687"/>
            <a:ext cx="3491329" cy="3328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625128-80FA-4F2C-83F6-E24DA7C64A07}"/>
              </a:ext>
            </a:extLst>
          </p:cNvPr>
          <p:cNvSpPr txBox="1"/>
          <p:nvPr/>
        </p:nvSpPr>
        <p:spPr>
          <a:xfrm>
            <a:off x="609600" y="4776186"/>
            <a:ext cx="4992210" cy="1446550"/>
          </a:xfrm>
          <a:prstGeom prst="rect">
            <a:avLst/>
          </a:prstGeom>
          <a:noFill/>
        </p:spPr>
        <p:txBody>
          <a:bodyPr wrap="square" rtlCol="0">
            <a:spAutoFit/>
          </a:bodyPr>
          <a:lstStyle/>
          <a:p>
            <a:r>
              <a:rPr lang="en-US" sz="1400" b="0" i="0" dirty="0">
                <a:effectLst/>
                <a:latin typeface="-apple-system"/>
              </a:rPr>
              <a:t>Most of the cities, over 75% have similar charges a specific DRG but there stands an outlier costing 9 times the average. 195 hospitals cost double over other and 2 stand out extremely ST JOSEPH MEDICAL CENTER, PA costs 8 times more and STURDY MEMORIAL HOSPITAL, MA 9 times more.</a:t>
            </a:r>
          </a:p>
          <a:p>
            <a:endParaRPr lang="en-IN" dirty="0"/>
          </a:p>
        </p:txBody>
      </p:sp>
      <p:sp>
        <p:nvSpPr>
          <p:cNvPr id="6" name="TextBox 5">
            <a:extLst>
              <a:ext uri="{FF2B5EF4-FFF2-40B4-BE49-F238E27FC236}">
                <a16:creationId xmlns:a16="http://schemas.microsoft.com/office/drawing/2014/main" id="{F86C3BC7-0D67-48B8-BAE1-29F991741E4E}"/>
              </a:ext>
            </a:extLst>
          </p:cNvPr>
          <p:cNvSpPr txBox="1"/>
          <p:nvPr/>
        </p:nvSpPr>
        <p:spPr>
          <a:xfrm>
            <a:off x="7794594" y="4864963"/>
            <a:ext cx="3852907" cy="1169551"/>
          </a:xfrm>
          <a:prstGeom prst="rect">
            <a:avLst/>
          </a:prstGeom>
          <a:noFill/>
        </p:spPr>
        <p:txBody>
          <a:bodyPr wrap="square" rtlCol="0">
            <a:spAutoFit/>
          </a:bodyPr>
          <a:lstStyle/>
          <a:p>
            <a:r>
              <a:rPr lang="en-US" sz="1400" b="0" i="0" dirty="0">
                <a:effectLst/>
                <a:latin typeface="-apple-system"/>
              </a:rPr>
              <a:t>Most hospitals cost, over 75% have similar charges in a given state for particular ailment. over 124 cost over double their states average and again ST JOSEPH MEDICAL CENTER, PA and STURDY MEMORIAL HOSPITAL, MA stand out as extremes.</a:t>
            </a:r>
          </a:p>
        </p:txBody>
      </p:sp>
    </p:spTree>
    <p:extLst>
      <p:ext uri="{BB962C8B-B14F-4D97-AF65-F5344CB8AC3E}">
        <p14:creationId xmlns:p14="http://schemas.microsoft.com/office/powerpoint/2010/main" val="48931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7D5F3CE-76F3-420E-B044-E9D8F834A1FB}"/>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7170" name="Picture 2">
            <a:extLst>
              <a:ext uri="{FF2B5EF4-FFF2-40B4-BE49-F238E27FC236}">
                <a16:creationId xmlns:a16="http://schemas.microsoft.com/office/drawing/2014/main" id="{DEF38FFD-48D2-4331-ABF1-C0E9C1F29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62" y="1232687"/>
            <a:ext cx="3793275" cy="361584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E471E8E-AA88-47A3-BA01-507C0B179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422" y="1232687"/>
            <a:ext cx="4350716" cy="36158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EC5F5D-4F34-40A3-9BA6-0909D6C484B9}"/>
              </a:ext>
            </a:extLst>
          </p:cNvPr>
          <p:cNvSpPr txBox="1"/>
          <p:nvPr/>
        </p:nvSpPr>
        <p:spPr>
          <a:xfrm>
            <a:off x="414292" y="5037428"/>
            <a:ext cx="4867922" cy="954107"/>
          </a:xfrm>
          <a:prstGeom prst="rect">
            <a:avLst/>
          </a:prstGeom>
          <a:noFill/>
        </p:spPr>
        <p:txBody>
          <a:bodyPr wrap="square">
            <a:spAutoFit/>
          </a:bodyPr>
          <a:lstStyle/>
          <a:p>
            <a:pPr algn="l"/>
            <a:r>
              <a:rPr lang="en-US" sz="1400" b="0" i="0" dirty="0">
                <a:effectLst/>
                <a:latin typeface="-apple-system"/>
              </a:rPr>
              <a:t>Most charges within a given hospital referral zone charges are constant, 64 charge double and 2 stand as extreme outliers THE JOHNS HOPKINS HOSPITAL,MD and CANCER TREATMENT CENTERS OF AMERICA, PA charging quadruple times the cost.</a:t>
            </a:r>
          </a:p>
        </p:txBody>
      </p:sp>
      <p:sp>
        <p:nvSpPr>
          <p:cNvPr id="10" name="TextBox 9">
            <a:extLst>
              <a:ext uri="{FF2B5EF4-FFF2-40B4-BE49-F238E27FC236}">
                <a16:creationId xmlns:a16="http://schemas.microsoft.com/office/drawing/2014/main" id="{76D4C952-9A5E-4001-A4FF-4ACBD3AA5C10}"/>
              </a:ext>
            </a:extLst>
          </p:cNvPr>
          <p:cNvSpPr txBox="1"/>
          <p:nvPr/>
        </p:nvSpPr>
        <p:spPr>
          <a:xfrm>
            <a:off x="6714478" y="5037428"/>
            <a:ext cx="4867922" cy="1169551"/>
          </a:xfrm>
          <a:prstGeom prst="rect">
            <a:avLst/>
          </a:prstGeom>
          <a:noFill/>
        </p:spPr>
        <p:txBody>
          <a:bodyPr wrap="square">
            <a:spAutoFit/>
          </a:bodyPr>
          <a:lstStyle/>
          <a:p>
            <a:pPr algn="l"/>
            <a:r>
              <a:rPr lang="en-US" sz="1400" b="0" i="0" dirty="0">
                <a:effectLst/>
                <a:latin typeface="-apple-system"/>
              </a:rPr>
              <a:t>Most hospitals cost similar charges in a given city for particular DRG. over 14 of them cost over double their city's average and again THE JOHNS HOPKINS HOSPITAL,MD and CANCER TREATMENT CENTERS OF AMERICA, PA stand out as extremes charging triple the cost.</a:t>
            </a:r>
          </a:p>
        </p:txBody>
      </p:sp>
    </p:spTree>
    <p:extLst>
      <p:ext uri="{BB962C8B-B14F-4D97-AF65-F5344CB8AC3E}">
        <p14:creationId xmlns:p14="http://schemas.microsoft.com/office/powerpoint/2010/main" val="133812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7D5F3CE-76F3-420E-B044-E9D8F834A1FB}"/>
              </a:ext>
            </a:extLst>
          </p:cNvPr>
          <p:cNvSpPr txBox="1">
            <a:spLocks/>
          </p:cNvSpPr>
          <p:nvPr/>
        </p:nvSpPr>
        <p:spPr>
          <a:xfrm>
            <a:off x="609600" y="89687"/>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dirty="0">
                <a:solidFill>
                  <a:schemeClr val="accent3">
                    <a:lumMod val="75000"/>
                  </a:schemeClr>
                </a:solidFill>
                <a:effectLst/>
                <a:latin typeface="-apple-system"/>
              </a:rPr>
              <a:t>EDA &amp;FE - Healthcare Fraud Detection</a:t>
            </a:r>
            <a:endParaRPr lang="en-IN" dirty="0">
              <a:solidFill>
                <a:schemeClr val="accent3">
                  <a:lumMod val="75000"/>
                </a:schemeClr>
              </a:solidFill>
            </a:endParaRPr>
          </a:p>
        </p:txBody>
      </p:sp>
      <p:pic>
        <p:nvPicPr>
          <p:cNvPr id="6146" name="Picture 2">
            <a:extLst>
              <a:ext uri="{FF2B5EF4-FFF2-40B4-BE49-F238E27FC236}">
                <a16:creationId xmlns:a16="http://schemas.microsoft.com/office/drawing/2014/main" id="{8CCB8E42-B2B0-4040-9540-6E2245671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2687"/>
            <a:ext cx="4036750" cy="37748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380AE06-00EC-4576-B951-9A2996378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652" y="1152788"/>
            <a:ext cx="3960103" cy="37748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63851A-3A93-478B-8F92-1CC5D2E82B65}"/>
              </a:ext>
            </a:extLst>
          </p:cNvPr>
          <p:cNvSpPr txBox="1"/>
          <p:nvPr/>
        </p:nvSpPr>
        <p:spPr>
          <a:xfrm>
            <a:off x="179773" y="5302147"/>
            <a:ext cx="5528569" cy="646331"/>
          </a:xfrm>
          <a:prstGeom prst="rect">
            <a:avLst/>
          </a:prstGeom>
          <a:noFill/>
        </p:spPr>
        <p:txBody>
          <a:bodyPr wrap="square">
            <a:spAutoFit/>
          </a:bodyPr>
          <a:lstStyle/>
          <a:p>
            <a:r>
              <a:rPr lang="en-US" b="0" i="0" dirty="0">
                <a:effectLst/>
                <a:latin typeface="-apple-system"/>
              </a:rPr>
              <a:t>All hospitals in a given charge same price, just 8 hospitals charge 50% more that other hospital</a:t>
            </a:r>
            <a:endParaRPr lang="en-IN" dirty="0"/>
          </a:p>
        </p:txBody>
      </p:sp>
      <p:sp>
        <p:nvSpPr>
          <p:cNvPr id="10" name="TextBox 9">
            <a:extLst>
              <a:ext uri="{FF2B5EF4-FFF2-40B4-BE49-F238E27FC236}">
                <a16:creationId xmlns:a16="http://schemas.microsoft.com/office/drawing/2014/main" id="{5A9AFB17-8406-4787-BF0B-CF0484FD3FF5}"/>
              </a:ext>
            </a:extLst>
          </p:cNvPr>
          <p:cNvSpPr txBox="1"/>
          <p:nvPr/>
        </p:nvSpPr>
        <p:spPr>
          <a:xfrm>
            <a:off x="6915704" y="5148258"/>
            <a:ext cx="5276295" cy="1169551"/>
          </a:xfrm>
          <a:prstGeom prst="rect">
            <a:avLst/>
          </a:prstGeom>
          <a:noFill/>
        </p:spPr>
        <p:txBody>
          <a:bodyPr wrap="square">
            <a:spAutoFit/>
          </a:bodyPr>
          <a:lstStyle/>
          <a:p>
            <a:pPr algn="l"/>
            <a:r>
              <a:rPr lang="en-US" sz="1400" b="0" i="0" dirty="0">
                <a:effectLst/>
                <a:latin typeface="-apple-system"/>
              </a:rPr>
              <a:t>Most of the hospitals, over 75% have similar discharges a specific DRG but there stands an outlier attending 44 times the average. 1,259 hospitals have double discharges over others in their cities and ADCARE HOSPITAL OF WORCESTER INC stand out 44.5 times discharges for alcoholism related treatments.</a:t>
            </a:r>
          </a:p>
        </p:txBody>
      </p:sp>
    </p:spTree>
    <p:extLst>
      <p:ext uri="{BB962C8B-B14F-4D97-AF65-F5344CB8AC3E}">
        <p14:creationId xmlns:p14="http://schemas.microsoft.com/office/powerpoint/2010/main" val="229294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874</TotalTime>
  <Words>630</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Wingdings 2</vt:lpstr>
      <vt:lpstr>Lato Extended</vt:lpstr>
      <vt:lpstr>Wingdings 3</vt:lpstr>
      <vt:lpstr>Wingdings</vt:lpstr>
      <vt:lpstr>-apple-system</vt:lpstr>
      <vt:lpstr>Arial</vt:lpstr>
      <vt:lpstr>Medical design template</vt:lpstr>
      <vt:lpstr>Feature Engineering (FE)  &amp;  Exploratory Data Analysis (EDA) Healthcare Fraud Detection</vt:lpstr>
      <vt:lpstr>Paper Summary - A prescription fraud detection model</vt:lpstr>
      <vt:lpstr>Paper Summary - A prescription fraud detection model</vt:lpstr>
      <vt:lpstr>EDA &amp;FE - Healthcare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(FE)  &amp;  Exploratory Data Analysis (EDA) Healthcare Fraud Detection</dc:title>
  <dc:creator>ashwin suresh</dc:creator>
  <cp:lastModifiedBy>ashwin suresh</cp:lastModifiedBy>
  <cp:revision>3</cp:revision>
  <dcterms:created xsi:type="dcterms:W3CDTF">2021-10-18T22:51:37Z</dcterms:created>
  <dcterms:modified xsi:type="dcterms:W3CDTF">2021-10-19T13:25:53Z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