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</p:sldMasterIdLst>
  <p:notesMasterIdLst>
    <p:notesMasterId r:id="rId13"/>
  </p:notesMasterIdLst>
  <p:sldIdLst>
    <p:sldId id="259" r:id="rId5"/>
    <p:sldId id="281" r:id="rId6"/>
    <p:sldId id="325" r:id="rId7"/>
    <p:sldId id="327" r:id="rId8"/>
    <p:sldId id="345" r:id="rId9"/>
    <p:sldId id="344" r:id="rId10"/>
    <p:sldId id="343" r:id="rId11"/>
    <p:sldId id="30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Univers Condensed Light" panose="020B0306020202040204" pitchFamily="34" charset="0"/>
      <p:regular r:id="rId18"/>
    </p:embeddedFont>
    <p:embeddedFont>
      <p:font typeface="Walbaum Display Light" panose="02070303090703020303" pitchFamily="18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E447438-2190-4444-9071-D665B326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30" y="1680808"/>
            <a:ext cx="8046254" cy="24828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Supervised Learning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GLM a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</a:t>
            </a:r>
            <a:r>
              <a:rPr lang="en-US" dirty="0" err="1">
                <a:solidFill>
                  <a:schemeClr val="tx1"/>
                </a:solidFill>
              </a:rPr>
              <a:t>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797085-78AF-4E04-AC01-E431DD242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2616646" cy="899958"/>
          </a:xfrm>
        </p:spPr>
        <p:txBody>
          <a:bodyPr/>
          <a:lstStyle/>
          <a:p>
            <a:r>
              <a:rPr lang="en-US" dirty="0"/>
              <a:t>Varadharajan Suresh</a:t>
            </a:r>
          </a:p>
          <a:p>
            <a:r>
              <a:rPr lang="en-US" sz="1800" dirty="0"/>
              <a:t>vs2769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3" y="151384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EDA	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412201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05D268-6FC3-4AFE-89C1-74422109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3" y="1144658"/>
            <a:ext cx="76009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0033C-6DDE-4CE4-A9FD-0CF060AF85F9}"/>
              </a:ext>
            </a:extLst>
          </p:cNvPr>
          <p:cNvSpPr txBox="1"/>
          <p:nvPr/>
        </p:nvSpPr>
        <p:spPr>
          <a:xfrm>
            <a:off x="541633" y="7643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52CDF-3F8C-44CE-AA2A-DA09CD27775C}"/>
              </a:ext>
            </a:extLst>
          </p:cNvPr>
          <p:cNvSpPr txBox="1"/>
          <p:nvPr/>
        </p:nvSpPr>
        <p:spPr>
          <a:xfrm>
            <a:off x="541633" y="5407290"/>
            <a:ext cx="808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AP001_D_WOE, AP003_D_WOE, AP008_D_WOE, CR009_D_WOE, CR015_D_WOE,CR019_D_WOE, PA022_D_WOE, PA023_D_WOE, PA029_D_WOE,TD001_D_WOE, TD005_D_WOE, TD006_D_WOE, TD009_D_WOE,TD010_D_WOE, TD014_D_WOE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E32E-C43D-4214-8F9C-94DD78120401}"/>
              </a:ext>
            </a:extLst>
          </p:cNvPr>
          <p:cNvSpPr txBox="1"/>
          <p:nvPr/>
        </p:nvSpPr>
        <p:spPr>
          <a:xfrm>
            <a:off x="541633" y="503795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Newly created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AFB56D-F037-4EAD-A489-1F580C79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2" y="151384"/>
            <a:ext cx="5554367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 GLM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17E2A-EE80-4141-9FEF-86E77E9545ED}"/>
              </a:ext>
            </a:extLst>
          </p:cNvPr>
          <p:cNvSpPr txBox="1"/>
          <p:nvPr/>
        </p:nvSpPr>
        <p:spPr>
          <a:xfrm>
            <a:off x="541632" y="809717"/>
            <a:ext cx="8868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tx2"/>
                </a:solidFill>
                <a:ea typeface="+mj-ea"/>
                <a:cs typeface="+mj-cs"/>
              </a:rPr>
              <a:t>H2O is an opensource machine learning platform that facilitates you to build models based on data that you have. </a:t>
            </a:r>
            <a:endParaRPr lang="en-IN" cap="all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92B0F-7EC5-4580-99FF-0968BBA3C7BF}"/>
              </a:ext>
            </a:extLst>
          </p:cNvPr>
          <p:cNvSpPr txBox="1"/>
          <p:nvPr/>
        </p:nvSpPr>
        <p:spPr>
          <a:xfrm>
            <a:off x="496992" y="1672486"/>
            <a:ext cx="8816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32E57"/>
                </a:solidFill>
                <a:effectLst/>
              </a:rPr>
              <a:t>What is GLM?</a:t>
            </a:r>
          </a:p>
          <a:p>
            <a:r>
              <a:rPr lang="en-US" b="0" i="0" dirty="0">
                <a:effectLst/>
                <a:latin typeface="-apple-system"/>
              </a:rPr>
              <a:t>A generalized linear model (GLM) is a flexible generalization of ordinary linear regression. The GLM generalizes linear regression by allowing the linear model to be related to the response variable via a link function and by allowing the magnitude of the variance of each measurement to be a function of its predicted value.</a:t>
            </a:r>
            <a:endParaRPr lang="en-US" b="1" i="0" dirty="0">
              <a:solidFill>
                <a:srgbClr val="132E57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3F97B-427B-4FC6-BBC1-DD469D3CA8B0}"/>
              </a:ext>
            </a:extLst>
          </p:cNvPr>
          <p:cNvSpPr txBox="1"/>
          <p:nvPr/>
        </p:nvSpPr>
        <p:spPr>
          <a:xfrm>
            <a:off x="541631" y="3429000"/>
            <a:ext cx="553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three components in generalized linear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Linear predictor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just a linear combination of parameter (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and explanatory variable (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Link function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literally “links” the linear predictor and the parameter for probability distribution.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Probability distribution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which generates the observed variable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E20F5-DDAC-495C-848F-F0AE3780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03" y="3363153"/>
            <a:ext cx="4297425" cy="175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AB8C62-7F6F-4083-ADBF-9A82ABA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474" t="35919" r="20454" b="50061"/>
          <a:stretch/>
        </p:blipFill>
        <p:spPr>
          <a:xfrm>
            <a:off x="6724881" y="5390412"/>
            <a:ext cx="1754817" cy="961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39159-9AF7-4AA3-85EE-A8B6966A452B}"/>
              </a:ext>
            </a:extLst>
          </p:cNvPr>
          <p:cNvSpPr txBox="1"/>
          <p:nvPr/>
        </p:nvSpPr>
        <p:spPr>
          <a:xfrm>
            <a:off x="6541744" y="510110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IN" dirty="0" err="1"/>
              <a:t>aussian</a:t>
            </a:r>
            <a:r>
              <a:rPr lang="en-IN" dirty="0"/>
              <a:t> Link </a:t>
            </a:r>
            <a:r>
              <a:rPr lang="en-IN" dirty="0" err="1"/>
              <a:t>Equatoin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DA75-F972-4E94-A373-181D9C2BF4E2}"/>
              </a:ext>
            </a:extLst>
          </p:cNvPr>
          <p:cNvSpPr txBox="1"/>
          <p:nvPr/>
        </p:nvSpPr>
        <p:spPr>
          <a:xfrm>
            <a:off x="541632" y="4121293"/>
            <a:ext cx="87799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Family: The family option specifies a probability distribution from an exponential family. You can specify one based on the response column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Alpha: </a:t>
            </a:r>
            <a:r>
              <a:rPr lang="en-US" b="0" i="0" dirty="0">
                <a:effectLst/>
              </a:rPr>
              <a:t>Distribution of regularization between the L1 (Lasso) and L2 (Ridge) penalties. A value of 1 for alpha represents Lasso regression, a value of 0 produces Ridge regression, and anything in between specifies the amount of mixing between the two. Default value of alpha is 0 when SOLVER = ‘L-BFGS’; 0.5 otherwise.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Lambda: </a:t>
            </a:r>
            <a:r>
              <a:rPr lang="en-IN" dirty="0"/>
              <a:t>Regularization strength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6CA503-80C2-4D3D-A431-1045A615A778}"/>
              </a:ext>
            </a:extLst>
          </p:cNvPr>
          <p:cNvSpPr txBox="1">
            <a:spLocks/>
          </p:cNvSpPr>
          <p:nvPr/>
        </p:nvSpPr>
        <p:spPr>
          <a:xfrm>
            <a:off x="541632" y="151384"/>
            <a:ext cx="5554367" cy="658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 GLM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8A2549-94DD-4646-B522-EE773D46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63" y="780955"/>
            <a:ext cx="3675450" cy="289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glm_v5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H2OGeneralizedLinearEstimator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family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"AUTO",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alpha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0.02 ,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lambda_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5e-7)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glm_v5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predictors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training_frame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train_hex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11187-96F5-4650-9FA2-5DE6F1172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55" y="1127712"/>
            <a:ext cx="5546001" cy="2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6CA503-80C2-4D3D-A431-1045A615A778}"/>
              </a:ext>
            </a:extLst>
          </p:cNvPr>
          <p:cNvSpPr txBox="1">
            <a:spLocks/>
          </p:cNvSpPr>
          <p:nvPr/>
        </p:nvSpPr>
        <p:spPr>
          <a:xfrm>
            <a:off x="541632" y="151385"/>
            <a:ext cx="6018966" cy="434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 AUTOML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A6DF8-81A2-4D7E-923C-F9E7A2EA5ED9}"/>
              </a:ext>
            </a:extLst>
          </p:cNvPr>
          <p:cNvSpPr txBox="1"/>
          <p:nvPr/>
        </p:nvSpPr>
        <p:spPr>
          <a:xfrm>
            <a:off x="541632" y="601798"/>
            <a:ext cx="86485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</a:rPr>
              <a:t>H2O’s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AutoML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can be used for automating the machine learning workflow, which includes automatic training and tuning of many models within a user-specified time-limit.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/>
              <a:t>H2O offers a number of model </a:t>
            </a:r>
            <a:r>
              <a:rPr lang="en-US" dirty="0" err="1"/>
              <a:t>explainability</a:t>
            </a:r>
            <a:r>
              <a:rPr lang="en-US" dirty="0"/>
              <a:t> methods that apply to </a:t>
            </a:r>
            <a:r>
              <a:rPr lang="en-US" dirty="0" err="1"/>
              <a:t>AutoML</a:t>
            </a:r>
            <a:r>
              <a:rPr lang="en-US" dirty="0"/>
              <a:t> objects (groups of models), as well as individual models (e.g. leader model). Explanations can be generated automatically with a single function call, providing a simple interface to exploring and explaining the </a:t>
            </a:r>
            <a:r>
              <a:rPr lang="en-US" dirty="0" err="1"/>
              <a:t>AutoML</a:t>
            </a:r>
            <a:r>
              <a:rPr lang="en-US" dirty="0"/>
              <a:t> models.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7A53F6-0359-440E-8290-D08086D6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1" y="2963290"/>
            <a:ext cx="81629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6CA503-80C2-4D3D-A431-1045A615A778}"/>
              </a:ext>
            </a:extLst>
          </p:cNvPr>
          <p:cNvSpPr txBox="1">
            <a:spLocks/>
          </p:cNvSpPr>
          <p:nvPr/>
        </p:nvSpPr>
        <p:spPr>
          <a:xfrm>
            <a:off x="541632" y="151385"/>
            <a:ext cx="6018966" cy="434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 AUTOML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FAA5BA-0B80-4721-A38A-4AF46EC55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32" y="691138"/>
            <a:ext cx="5421297" cy="255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aml_v0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H2OAutoML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max_runtime_secs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120,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max_models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20,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nfolds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25,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414,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balance_classes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keep_cross_validation_predictions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keep_cross_validation_models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aml_v0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predictors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target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training_frame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train_hex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8AC009F-9ACA-4EFE-BDE5-640EDFAA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32" y="3689479"/>
            <a:ext cx="85324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max_runtime_secs</a:t>
            </a:r>
            <a:r>
              <a:rPr lang="en-US" altLang="en-US" sz="1800" b="1" dirty="0">
                <a:solidFill>
                  <a:srgbClr val="212121"/>
                </a:solidFill>
                <a:latin typeface="+mn-lt"/>
              </a:rPr>
              <a:t>: </a:t>
            </a:r>
            <a:r>
              <a:rPr lang="en-US" altLang="en-US" sz="1800" dirty="0">
                <a:solidFill>
                  <a:srgbClr val="212121"/>
                </a:solidFill>
                <a:latin typeface="+mn-lt"/>
              </a:rPr>
              <a:t>Specify the maximum time that the </a:t>
            </a:r>
            <a:r>
              <a:rPr lang="en-US" altLang="en-US" sz="1800" dirty="0" err="1">
                <a:solidFill>
                  <a:srgbClr val="212121"/>
                </a:solidFill>
                <a:latin typeface="+mn-lt"/>
              </a:rPr>
              <a:t>AutoML</a:t>
            </a:r>
            <a:r>
              <a:rPr lang="en-US" altLang="en-US" sz="1800" dirty="0">
                <a:solidFill>
                  <a:srgbClr val="212121"/>
                </a:solidFill>
                <a:latin typeface="+mn-lt"/>
              </a:rPr>
              <a:t> process will run for. </a:t>
            </a:r>
            <a:endParaRPr lang="en-US" altLang="en-US" sz="1800" dirty="0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max_models</a:t>
            </a:r>
            <a:r>
              <a:rPr lang="en-US" altLang="en-US" sz="1800" b="1" dirty="0">
                <a:latin typeface="+mn-lt"/>
              </a:rPr>
              <a:t>: </a:t>
            </a:r>
            <a:r>
              <a:rPr lang="en-US" altLang="en-US" sz="1800" dirty="0">
                <a:latin typeface="+mn-lt"/>
              </a:rPr>
              <a:t>Specify the maximum number of models to build in an </a:t>
            </a:r>
            <a:r>
              <a:rPr lang="en-US" altLang="en-US" sz="1800" dirty="0" err="1">
                <a:latin typeface="+mn-lt"/>
              </a:rPr>
              <a:t>AutoML</a:t>
            </a:r>
            <a:r>
              <a:rPr lang="en-US" altLang="en-US" sz="1800" dirty="0">
                <a:latin typeface="+mn-lt"/>
              </a:rPr>
              <a:t> run, excluding the Stacked Ensemble models.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Nfolds</a:t>
            </a:r>
            <a:r>
              <a:rPr lang="en-US" altLang="en-US" sz="1800" b="1" dirty="0">
                <a:solidFill>
                  <a:srgbClr val="212121"/>
                </a:solidFill>
                <a:latin typeface="+mn-lt"/>
              </a:rPr>
              <a:t>: </a:t>
            </a:r>
            <a:r>
              <a:rPr lang="en-US" altLang="en-US" sz="1800" dirty="0">
                <a:solidFill>
                  <a:srgbClr val="212121"/>
                </a:solidFill>
                <a:latin typeface="+mn-lt"/>
              </a:rPr>
              <a:t>Number of folds for k-fold cross-validation.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Seed</a:t>
            </a:r>
            <a:r>
              <a:rPr lang="en-US" altLang="en-US" sz="1800" b="1" dirty="0">
                <a:latin typeface="+mn-lt"/>
              </a:rPr>
              <a:t>: </a:t>
            </a:r>
            <a:r>
              <a:rPr lang="en-US" altLang="en-US" sz="1800" dirty="0">
                <a:latin typeface="+mn-lt"/>
              </a:rPr>
              <a:t>Set a seed for reproducibility.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balance_classes</a:t>
            </a:r>
            <a:r>
              <a:rPr lang="en-US" altLang="en-US" sz="1800" b="1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Specify whether to oversample the minority classes to balance the class distribution. This option can increase the data frame size. </a:t>
            </a:r>
            <a:endParaRPr lang="en-US" altLang="en-US" sz="1800" b="1" dirty="0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keep_cross_validation_predictions</a:t>
            </a:r>
            <a:r>
              <a:rPr lang="en-US" altLang="en-US" sz="1800" b="1" dirty="0">
                <a:latin typeface="+mn-lt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Whether to keep the predictions of the cross-validation predictions.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keep_cross_validation_models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Whether to keep the cross-validated models.</a:t>
            </a:r>
          </a:p>
        </p:txBody>
      </p:sp>
      <p:pic>
        <p:nvPicPr>
          <p:cNvPr id="3075" name="Picture 3" descr="AutoML: Automatic Machine Learning — H2O 3.34.0.4 documentation">
            <a:extLst>
              <a:ext uri="{FF2B5EF4-FFF2-40B4-BE49-F238E27FC236}">
                <a16:creationId xmlns:a16="http://schemas.microsoft.com/office/drawing/2014/main" id="{CA4156C8-71AD-4745-ADD7-081FE6B6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838"/>
            <a:ext cx="2654078" cy="28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AFB56D-F037-4EAD-A489-1F580C79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3" y="151384"/>
            <a:ext cx="3761862" cy="65833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11FA2-3139-49D0-B079-620336FB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" y="1040234"/>
            <a:ext cx="4249589" cy="4457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FD46D-25F3-41D4-9814-A5961A58CA23}"/>
              </a:ext>
            </a:extLst>
          </p:cNvPr>
          <p:cNvSpPr txBox="1"/>
          <p:nvPr/>
        </p:nvSpPr>
        <p:spPr>
          <a:xfrm>
            <a:off x="4548439" y="1698964"/>
            <a:ext cx="4737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Highlights</a:t>
            </a:r>
          </a:p>
          <a:p>
            <a:r>
              <a:rPr lang="en-US" dirty="0"/>
              <a:t>GLM: best performing model was model 5 which has the AUC of 0.7025, Precision of 0.3504 and lift of 2.19. The best values were alpha = 0.02 and Lambda = 5e-7</a:t>
            </a:r>
          </a:p>
          <a:p>
            <a:endParaRPr lang="en-US" dirty="0"/>
          </a:p>
          <a:p>
            <a:r>
              <a:rPr lang="en-US" dirty="0" err="1"/>
              <a:t>AutoML</a:t>
            </a:r>
            <a:r>
              <a:rPr lang="en-US" dirty="0"/>
              <a:t>: best performing model was model 3 which has the AUC of 0.7029, Precision of 0.3509 and lift of 2.22.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94BF2-D167-452E-A41D-38ACB0B5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19" y="2068033"/>
            <a:ext cx="2810277" cy="28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1297</TotalTime>
  <Words>732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Walbaum Display Light</vt:lpstr>
      <vt:lpstr>Arial</vt:lpstr>
      <vt:lpstr>-apple-system</vt:lpstr>
      <vt:lpstr>charter</vt:lpstr>
      <vt:lpstr>Calibri</vt:lpstr>
      <vt:lpstr>Univers Condensed Light</vt:lpstr>
      <vt:lpstr>AngleLinesVTI</vt:lpstr>
      <vt:lpstr>Advanced Supervised Learning GLM and AutoML</vt:lpstr>
      <vt:lpstr>EDA </vt:lpstr>
      <vt:lpstr>Modeling  GLM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(FE)  &amp;       Exploratory Data Analysis (EDA)</dc:title>
  <dc:creator>ashwin suresh</dc:creator>
  <cp:lastModifiedBy>Varadharajan Suresh</cp:lastModifiedBy>
  <cp:revision>11</cp:revision>
  <dcterms:created xsi:type="dcterms:W3CDTF">2021-10-11T22:22:47Z</dcterms:created>
  <dcterms:modified xsi:type="dcterms:W3CDTF">2021-12-05T15:37:52Z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