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6"/>
  </p:notesMasterIdLst>
  <p:sldIdLst>
    <p:sldId id="259" r:id="rId5"/>
    <p:sldId id="318" r:id="rId6"/>
    <p:sldId id="281" r:id="rId7"/>
    <p:sldId id="325" r:id="rId8"/>
    <p:sldId id="327" r:id="rId9"/>
    <p:sldId id="326" r:id="rId10"/>
    <p:sldId id="328" r:id="rId11"/>
    <p:sldId id="330" r:id="rId12"/>
    <p:sldId id="331" r:id="rId13"/>
    <p:sldId id="332" r:id="rId14"/>
    <p:sldId id="333" r:id="rId15"/>
    <p:sldId id="334" r:id="rId16"/>
    <p:sldId id="335" r:id="rId17"/>
    <p:sldId id="336" r:id="rId18"/>
    <p:sldId id="337" r:id="rId19"/>
    <p:sldId id="339" r:id="rId20"/>
    <p:sldId id="340" r:id="rId21"/>
    <p:sldId id="338" r:id="rId22"/>
    <p:sldId id="341" r:id="rId23"/>
    <p:sldId id="342"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7" name="Title 1">
            <a:extLst>
              <a:ext uri="{FF2B5EF4-FFF2-40B4-BE49-F238E27FC236}">
                <a16:creationId xmlns:a16="http://schemas.microsoft.com/office/drawing/2014/main" id="{FE447438-2190-4444-9071-D665B3266498}"/>
              </a:ext>
            </a:extLst>
          </p:cNvPr>
          <p:cNvSpPr>
            <a:spLocks noGrp="1"/>
          </p:cNvSpPr>
          <p:nvPr>
            <p:ph type="title"/>
          </p:nvPr>
        </p:nvSpPr>
        <p:spPr>
          <a:xfrm>
            <a:off x="901030" y="1680808"/>
            <a:ext cx="8046254" cy="2482819"/>
          </a:xfrm>
        </p:spPr>
        <p:txBody>
          <a:bodyPr>
            <a:normAutofit/>
          </a:bodyPr>
          <a:lstStyle/>
          <a:p>
            <a:pPr algn="ctr"/>
            <a:r>
              <a:rPr lang="en-US" dirty="0">
                <a:solidFill>
                  <a:schemeClr val="tx1"/>
                </a:solidFill>
              </a:rPr>
              <a:t>Modeling Strategies</a:t>
            </a:r>
            <a:br>
              <a:rPr lang="en-US" dirty="0">
                <a:solidFill>
                  <a:schemeClr val="tx1"/>
                </a:solidFill>
              </a:rPr>
            </a:br>
            <a:r>
              <a:rPr lang="en-US" dirty="0">
                <a:solidFill>
                  <a:schemeClr val="tx1"/>
                </a:solidFill>
              </a:rPr>
              <a:t>Random forest using H20</a:t>
            </a:r>
            <a:br>
              <a:rPr lang="en-US" dirty="0">
                <a:solidFill>
                  <a:schemeClr val="tx1"/>
                </a:solidFill>
              </a:rPr>
            </a:br>
            <a:r>
              <a:rPr lang="en-US" dirty="0">
                <a:solidFill>
                  <a:schemeClr val="tx1"/>
                </a:solidFill>
              </a:rPr>
              <a:t>and</a:t>
            </a:r>
            <a:br>
              <a:rPr lang="en-US" dirty="0">
                <a:solidFill>
                  <a:schemeClr val="tx1"/>
                </a:solidFill>
              </a:rPr>
            </a:br>
            <a:r>
              <a:rPr lang="en-US" dirty="0" err="1">
                <a:solidFill>
                  <a:schemeClr val="tx1"/>
                </a:solidFill>
              </a:rPr>
              <a:t>Unders</a:t>
            </a:r>
            <a:r>
              <a:rPr lang="en-US" dirty="0" err="1">
                <a:solidFill>
                  <a:schemeClr val="bg1"/>
                </a:solidFill>
              </a:rPr>
              <a:t>amplin</a:t>
            </a:r>
            <a:r>
              <a:rPr lang="en-US" dirty="0" err="1">
                <a:solidFill>
                  <a:schemeClr val="tx1"/>
                </a:solidFill>
              </a:rPr>
              <a:t>g</a:t>
            </a:r>
            <a:r>
              <a:rPr lang="en-US" dirty="0">
                <a:solidFill>
                  <a:schemeClr val="tx1"/>
                </a:solidFill>
              </a:rPr>
              <a:t> and ov</a:t>
            </a:r>
            <a:r>
              <a:rPr lang="en-US" dirty="0">
                <a:solidFill>
                  <a:schemeClr val="bg1"/>
                </a:solidFill>
              </a:rPr>
              <a:t>ersampling</a:t>
            </a:r>
          </a:p>
        </p:txBody>
      </p:sp>
      <p:sp>
        <p:nvSpPr>
          <p:cNvPr id="10" name="Subtitle 2">
            <a:extLst>
              <a:ext uri="{FF2B5EF4-FFF2-40B4-BE49-F238E27FC236}">
                <a16:creationId xmlns:a16="http://schemas.microsoft.com/office/drawing/2014/main" id="{51797085-78AF-4E04-AC01-E431DD242066}"/>
              </a:ext>
            </a:extLst>
          </p:cNvPr>
          <p:cNvSpPr>
            <a:spLocks noGrp="1"/>
          </p:cNvSpPr>
          <p:nvPr>
            <p:ph type="body" sz="quarter" idx="14"/>
          </p:nvPr>
        </p:nvSpPr>
        <p:spPr>
          <a:xfrm>
            <a:off x="490538" y="4240213"/>
            <a:ext cx="2616646" cy="899958"/>
          </a:xfrm>
        </p:spPr>
        <p:txBody>
          <a:bodyPr/>
          <a:lstStyle/>
          <a:p>
            <a:r>
              <a:rPr lang="en-US" dirty="0"/>
              <a:t>Varadharajan Suresh</a:t>
            </a:r>
          </a:p>
          <a:p>
            <a:r>
              <a:rPr lang="en-US" sz="1800" dirty="0"/>
              <a:t>vs2769</a:t>
            </a:r>
            <a:endParaRPr lang="en-US" dirty="0"/>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RF Model - 5	</a:t>
            </a:r>
          </a:p>
        </p:txBody>
      </p:sp>
      <p:sp>
        <p:nvSpPr>
          <p:cNvPr id="8" name="TextBox 7">
            <a:extLst>
              <a:ext uri="{FF2B5EF4-FFF2-40B4-BE49-F238E27FC236}">
                <a16:creationId xmlns:a16="http://schemas.microsoft.com/office/drawing/2014/main" id="{65E3BDB9-FCBC-4E0B-B286-DCB4F9597ABA}"/>
              </a:ext>
            </a:extLst>
          </p:cNvPr>
          <p:cNvSpPr txBox="1"/>
          <p:nvPr/>
        </p:nvSpPr>
        <p:spPr>
          <a:xfrm>
            <a:off x="401362" y="809717"/>
            <a:ext cx="8698249" cy="1477328"/>
          </a:xfrm>
          <a:prstGeom prst="rect">
            <a:avLst/>
          </a:prstGeom>
          <a:noFill/>
        </p:spPr>
        <p:txBody>
          <a:bodyPr wrap="square">
            <a:spAutoFit/>
          </a:bodyPr>
          <a:lstStyle/>
          <a:p>
            <a:pPr algn="l"/>
            <a:r>
              <a:rPr lang="en-US" b="1" i="0" dirty="0">
                <a:solidFill>
                  <a:srgbClr val="000000"/>
                </a:solidFill>
                <a:effectLst/>
              </a:rPr>
              <a:t>Neighborhood Cleaning Rule</a:t>
            </a:r>
          </a:p>
          <a:p>
            <a:pPr algn="l"/>
            <a:r>
              <a:rPr lang="en-US" b="0" i="0" dirty="0">
                <a:effectLst/>
              </a:rPr>
              <a:t>Neighborhood Cleaning Rule modifies the Edited Nearest Neighbor method by increasing the role of data cleaning. Firstly, NCL removes negatives examples which are misclassified by their 3-nearest neighbors. Secondly, the neighbors of each positive examples are found and the ones belonging to the majority class are removed.</a:t>
            </a:r>
            <a:endParaRPr lang="en-US" b="0" i="0" dirty="0">
              <a:solidFill>
                <a:srgbClr val="000000"/>
              </a:solidFill>
              <a:effectLst/>
            </a:endParaRPr>
          </a:p>
        </p:txBody>
      </p:sp>
      <p:pic>
        <p:nvPicPr>
          <p:cNvPr id="3074" name="Picture 2">
            <a:extLst>
              <a:ext uri="{FF2B5EF4-FFF2-40B4-BE49-F238E27FC236}">
                <a16:creationId xmlns:a16="http://schemas.microsoft.com/office/drawing/2014/main" id="{5F75CB01-BA66-4B44-A919-64878847D5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362" y="2489942"/>
            <a:ext cx="8162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76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RF Model - 6 	</a:t>
            </a:r>
          </a:p>
        </p:txBody>
      </p:sp>
      <p:sp>
        <p:nvSpPr>
          <p:cNvPr id="11" name="TextBox 10">
            <a:extLst>
              <a:ext uri="{FF2B5EF4-FFF2-40B4-BE49-F238E27FC236}">
                <a16:creationId xmlns:a16="http://schemas.microsoft.com/office/drawing/2014/main" id="{39BEC4C0-B2B4-4E7B-9ED2-0941B7E4D1AE}"/>
              </a:ext>
            </a:extLst>
          </p:cNvPr>
          <p:cNvSpPr txBox="1"/>
          <p:nvPr/>
        </p:nvSpPr>
        <p:spPr>
          <a:xfrm>
            <a:off x="541633" y="767225"/>
            <a:ext cx="8664511" cy="1200329"/>
          </a:xfrm>
          <a:prstGeom prst="rect">
            <a:avLst/>
          </a:prstGeom>
          <a:noFill/>
        </p:spPr>
        <p:txBody>
          <a:bodyPr wrap="square">
            <a:spAutoFit/>
          </a:bodyPr>
          <a:lstStyle/>
          <a:p>
            <a:pPr algn="l"/>
            <a:r>
              <a:rPr lang="en-US" b="1" i="0" dirty="0">
                <a:solidFill>
                  <a:srgbClr val="000000"/>
                </a:solidFill>
                <a:effectLst/>
              </a:rPr>
              <a:t>Random oversampling for the minority class</a:t>
            </a:r>
          </a:p>
          <a:p>
            <a:pPr algn="l"/>
            <a:r>
              <a:rPr lang="en-US" b="0" i="0" dirty="0">
                <a:solidFill>
                  <a:srgbClr val="000000"/>
                </a:solidFill>
                <a:effectLst/>
              </a:rPr>
              <a:t>Random oversampling simply replicates randomly the minority class examples. Random oversampling is known to increase the likelihood of occurring overfitting. On the other hand, the major drawback of Random </a:t>
            </a:r>
            <a:r>
              <a:rPr lang="en-US" b="0" i="0" dirty="0" err="1">
                <a:solidFill>
                  <a:srgbClr val="000000"/>
                </a:solidFill>
                <a:effectLst/>
              </a:rPr>
              <a:t>undersampling</a:t>
            </a:r>
            <a:r>
              <a:rPr lang="en-US" b="0" i="0" dirty="0">
                <a:solidFill>
                  <a:srgbClr val="000000"/>
                </a:solidFill>
                <a:effectLst/>
              </a:rPr>
              <a:t> is that this method can discard useful data.</a:t>
            </a:r>
          </a:p>
        </p:txBody>
      </p:sp>
      <p:pic>
        <p:nvPicPr>
          <p:cNvPr id="9218" name="Picture 2">
            <a:extLst>
              <a:ext uri="{FF2B5EF4-FFF2-40B4-BE49-F238E27FC236}">
                <a16:creationId xmlns:a16="http://schemas.microsoft.com/office/drawing/2014/main" id="{39DC5097-AF64-4D8D-B547-35D4444C5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33" y="2193914"/>
            <a:ext cx="8162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13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
        <p:nvSpPr>
          <p:cNvPr id="4" name="Title 3">
            <a:extLst>
              <a:ext uri="{FF2B5EF4-FFF2-40B4-BE49-F238E27FC236}">
                <a16:creationId xmlns:a16="http://schemas.microsoft.com/office/drawing/2014/main" id="{7673DD55-6C9E-4544-A100-1BBE1183DF09}"/>
              </a:ext>
            </a:extLst>
          </p:cNvPr>
          <p:cNvSpPr>
            <a:spLocks noGrp="1"/>
          </p:cNvSpPr>
          <p:nvPr>
            <p:ph type="title"/>
          </p:nvPr>
        </p:nvSpPr>
        <p:spPr>
          <a:xfrm>
            <a:off x="2161559" y="2641045"/>
            <a:ext cx="6418554" cy="787955"/>
          </a:xfrm>
        </p:spPr>
        <p:txBody>
          <a:bodyPr>
            <a:normAutofit fontScale="90000"/>
          </a:bodyPr>
          <a:lstStyle/>
          <a:p>
            <a:pPr algn="ctr"/>
            <a:r>
              <a:rPr lang="en-US" dirty="0"/>
              <a:t>PART -2</a:t>
            </a:r>
            <a:br>
              <a:rPr lang="en-US" dirty="0"/>
            </a:br>
            <a:r>
              <a:rPr lang="en-US" dirty="0"/>
              <a:t>using raw features</a:t>
            </a:r>
            <a:endParaRPr lang="en-IN" dirty="0"/>
          </a:p>
        </p:txBody>
      </p:sp>
    </p:spTree>
    <p:extLst>
      <p:ext uri="{BB962C8B-B14F-4D97-AF65-F5344CB8AC3E}">
        <p14:creationId xmlns:p14="http://schemas.microsoft.com/office/powerpoint/2010/main" val="191384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4864868" cy="658333"/>
          </a:xfrm>
        </p:spPr>
        <p:txBody>
          <a:bodyPr>
            <a:normAutofit fontScale="90000"/>
          </a:bodyPr>
          <a:lstStyle/>
          <a:p>
            <a:r>
              <a:rPr lang="en-US" dirty="0"/>
              <a:t>RF	Model -1</a:t>
            </a:r>
          </a:p>
        </p:txBody>
      </p:sp>
      <p:sp>
        <p:nvSpPr>
          <p:cNvPr id="16" name="TextBox 15">
            <a:extLst>
              <a:ext uri="{FF2B5EF4-FFF2-40B4-BE49-F238E27FC236}">
                <a16:creationId xmlns:a16="http://schemas.microsoft.com/office/drawing/2014/main" id="{8E72980F-C7DA-4811-B594-6AC7132D355A}"/>
              </a:ext>
            </a:extLst>
          </p:cNvPr>
          <p:cNvSpPr txBox="1"/>
          <p:nvPr/>
        </p:nvSpPr>
        <p:spPr>
          <a:xfrm>
            <a:off x="541633" y="764384"/>
            <a:ext cx="1800493" cy="369332"/>
          </a:xfrm>
          <a:prstGeom prst="rect">
            <a:avLst/>
          </a:prstGeom>
          <a:noFill/>
        </p:spPr>
        <p:txBody>
          <a:bodyPr wrap="none" rtlCol="0">
            <a:spAutoFit/>
          </a:bodyPr>
          <a:lstStyle/>
          <a:p>
            <a:r>
              <a:rPr lang="en-US" dirty="0"/>
              <a:t>Feature Importance</a:t>
            </a:r>
            <a:endParaRPr lang="en-IN" dirty="0"/>
          </a:p>
        </p:txBody>
      </p:sp>
      <p:sp>
        <p:nvSpPr>
          <p:cNvPr id="18" name="TextBox 17">
            <a:extLst>
              <a:ext uri="{FF2B5EF4-FFF2-40B4-BE49-F238E27FC236}">
                <a16:creationId xmlns:a16="http://schemas.microsoft.com/office/drawing/2014/main" id="{7E9886B3-F09E-4362-A669-F1AEA5A05E53}"/>
              </a:ext>
            </a:extLst>
          </p:cNvPr>
          <p:cNvSpPr txBox="1"/>
          <p:nvPr/>
        </p:nvSpPr>
        <p:spPr>
          <a:xfrm>
            <a:off x="4181908" y="1210052"/>
            <a:ext cx="3441968" cy="369332"/>
          </a:xfrm>
          <a:prstGeom prst="rect">
            <a:avLst/>
          </a:prstGeom>
          <a:noFill/>
        </p:spPr>
        <p:txBody>
          <a:bodyPr wrap="none" rtlCol="0">
            <a:spAutoFit/>
          </a:bodyPr>
          <a:lstStyle/>
          <a:p>
            <a:r>
              <a:rPr lang="en-US" dirty="0"/>
              <a:t>Using sample size, 10% of original size</a:t>
            </a:r>
            <a:endParaRPr lang="en-IN" dirty="0"/>
          </a:p>
        </p:txBody>
      </p:sp>
      <p:sp>
        <p:nvSpPr>
          <p:cNvPr id="20" name="TextBox 19">
            <a:extLst>
              <a:ext uri="{FF2B5EF4-FFF2-40B4-BE49-F238E27FC236}">
                <a16:creationId xmlns:a16="http://schemas.microsoft.com/office/drawing/2014/main" id="{F872BFE4-52BC-4312-B69D-775C4CEA7CD9}"/>
              </a:ext>
            </a:extLst>
          </p:cNvPr>
          <p:cNvSpPr txBox="1"/>
          <p:nvPr/>
        </p:nvSpPr>
        <p:spPr>
          <a:xfrm>
            <a:off x="4181908" y="1721673"/>
            <a:ext cx="6125592" cy="1754326"/>
          </a:xfrm>
          <a:prstGeom prst="rect">
            <a:avLst/>
          </a:prstGeom>
          <a:noFill/>
        </p:spPr>
        <p:txBody>
          <a:bodyPr wrap="square">
            <a:spAutoFit/>
          </a:bodyPr>
          <a:lstStyle/>
          <a:p>
            <a:r>
              <a:rPr lang="en-IN" dirty="0"/>
              <a:t>rf_v1 = H2ORandomForestEstimator(</a:t>
            </a:r>
          </a:p>
          <a:p>
            <a:r>
              <a:rPr lang="en-IN" dirty="0"/>
              <a:t>        </a:t>
            </a:r>
            <a:r>
              <a:rPr lang="en-IN" dirty="0" err="1"/>
              <a:t>model_id</a:t>
            </a:r>
            <a:r>
              <a:rPr lang="en-IN" dirty="0"/>
              <a:t> = rf_v1,</a:t>
            </a:r>
          </a:p>
          <a:p>
            <a:r>
              <a:rPr lang="en-IN" dirty="0"/>
              <a:t>        </a:t>
            </a:r>
            <a:r>
              <a:rPr lang="en-IN" dirty="0" err="1"/>
              <a:t>ntrees</a:t>
            </a:r>
            <a:r>
              <a:rPr lang="en-IN" dirty="0"/>
              <a:t> = 300,</a:t>
            </a:r>
          </a:p>
          <a:p>
            <a:r>
              <a:rPr lang="en-IN" dirty="0"/>
              <a:t>        </a:t>
            </a:r>
            <a:r>
              <a:rPr lang="en-IN" dirty="0" err="1"/>
              <a:t>nfolds</a:t>
            </a:r>
            <a:r>
              <a:rPr lang="en-IN" dirty="0"/>
              <a:t>=10,</a:t>
            </a:r>
          </a:p>
          <a:p>
            <a:r>
              <a:rPr lang="en-IN" dirty="0"/>
              <a:t>        </a:t>
            </a:r>
            <a:r>
              <a:rPr lang="en-IN" dirty="0" err="1"/>
              <a:t>min_rows</a:t>
            </a:r>
            <a:r>
              <a:rPr lang="en-IN" dirty="0"/>
              <a:t>=100,</a:t>
            </a:r>
          </a:p>
          <a:p>
            <a:r>
              <a:rPr lang="en-IN" dirty="0"/>
              <a:t>        seed=1234)</a:t>
            </a:r>
          </a:p>
        </p:txBody>
      </p:sp>
      <p:pic>
        <p:nvPicPr>
          <p:cNvPr id="10242" name="Picture 2">
            <a:extLst>
              <a:ext uri="{FF2B5EF4-FFF2-40B4-BE49-F238E27FC236}">
                <a16:creationId xmlns:a16="http://schemas.microsoft.com/office/drawing/2014/main" id="{B46577DD-8163-4B38-83EA-FB3C529AA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17" y="1210051"/>
            <a:ext cx="3231471" cy="569494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81B8D1F-3506-4D1B-9151-11668F9F0F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4832" y="4015872"/>
            <a:ext cx="5463420" cy="250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78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dirty="0"/>
          </a:p>
        </p:txBody>
      </p:sp>
      <p:sp>
        <p:nvSpPr>
          <p:cNvPr id="11" name="Title 1">
            <a:extLst>
              <a:ext uri="{FF2B5EF4-FFF2-40B4-BE49-F238E27FC236}">
                <a16:creationId xmlns:a16="http://schemas.microsoft.com/office/drawing/2014/main" id="{DDB7D969-3978-4DC7-9FD5-083E318B6D3F}"/>
              </a:ext>
            </a:extLst>
          </p:cNvPr>
          <p:cNvSpPr txBox="1">
            <a:spLocks/>
          </p:cNvSpPr>
          <p:nvPr/>
        </p:nvSpPr>
        <p:spPr>
          <a:xfrm>
            <a:off x="541633" y="151384"/>
            <a:ext cx="4864868" cy="658333"/>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dirty="0"/>
              <a:t>RF	Model - 2</a:t>
            </a:r>
          </a:p>
        </p:txBody>
      </p:sp>
      <p:sp>
        <p:nvSpPr>
          <p:cNvPr id="12" name="TextBox 11">
            <a:extLst>
              <a:ext uri="{FF2B5EF4-FFF2-40B4-BE49-F238E27FC236}">
                <a16:creationId xmlns:a16="http://schemas.microsoft.com/office/drawing/2014/main" id="{3C6ED5D5-4710-4C6D-93C1-978E03C99A18}"/>
              </a:ext>
            </a:extLst>
          </p:cNvPr>
          <p:cNvSpPr txBox="1"/>
          <p:nvPr/>
        </p:nvSpPr>
        <p:spPr>
          <a:xfrm>
            <a:off x="541633" y="809717"/>
            <a:ext cx="2249334" cy="369332"/>
          </a:xfrm>
          <a:prstGeom prst="rect">
            <a:avLst/>
          </a:prstGeom>
          <a:noFill/>
        </p:spPr>
        <p:txBody>
          <a:bodyPr wrap="none" rtlCol="0">
            <a:spAutoFit/>
          </a:bodyPr>
          <a:lstStyle/>
          <a:p>
            <a:r>
              <a:rPr lang="en-US" dirty="0"/>
              <a:t>Using the entire data set</a:t>
            </a:r>
            <a:endParaRPr lang="en-IN" dirty="0"/>
          </a:p>
        </p:txBody>
      </p:sp>
      <p:sp>
        <p:nvSpPr>
          <p:cNvPr id="14" name="TextBox 13">
            <a:extLst>
              <a:ext uri="{FF2B5EF4-FFF2-40B4-BE49-F238E27FC236}">
                <a16:creationId xmlns:a16="http://schemas.microsoft.com/office/drawing/2014/main" id="{86DE315C-959B-46D6-B65E-E005A05CA4F7}"/>
              </a:ext>
            </a:extLst>
          </p:cNvPr>
          <p:cNvSpPr txBox="1"/>
          <p:nvPr/>
        </p:nvSpPr>
        <p:spPr>
          <a:xfrm>
            <a:off x="541633" y="1090273"/>
            <a:ext cx="6125592" cy="1754326"/>
          </a:xfrm>
          <a:prstGeom prst="rect">
            <a:avLst/>
          </a:prstGeom>
          <a:noFill/>
        </p:spPr>
        <p:txBody>
          <a:bodyPr wrap="square">
            <a:spAutoFit/>
          </a:bodyPr>
          <a:lstStyle/>
          <a:p>
            <a:r>
              <a:rPr lang="en-IN" dirty="0"/>
              <a:t>rf_v2 = H2ORandomForestEstimator(</a:t>
            </a:r>
          </a:p>
          <a:p>
            <a:r>
              <a:rPr lang="en-IN" dirty="0"/>
              <a:t>        </a:t>
            </a:r>
            <a:r>
              <a:rPr lang="en-IN" dirty="0" err="1"/>
              <a:t>model_id</a:t>
            </a:r>
            <a:r>
              <a:rPr lang="en-IN" dirty="0"/>
              <a:t> = rf_v2,</a:t>
            </a:r>
          </a:p>
          <a:p>
            <a:r>
              <a:rPr lang="en-IN" dirty="0"/>
              <a:t>        </a:t>
            </a:r>
            <a:r>
              <a:rPr lang="en-IN" dirty="0" err="1"/>
              <a:t>ntrees</a:t>
            </a:r>
            <a:r>
              <a:rPr lang="en-IN" dirty="0"/>
              <a:t> = 300,</a:t>
            </a:r>
          </a:p>
          <a:p>
            <a:r>
              <a:rPr lang="en-IN" dirty="0"/>
              <a:t>        </a:t>
            </a:r>
            <a:r>
              <a:rPr lang="en-IN" dirty="0" err="1"/>
              <a:t>nfolds</a:t>
            </a:r>
            <a:r>
              <a:rPr lang="en-IN" dirty="0"/>
              <a:t>=10,</a:t>
            </a:r>
          </a:p>
          <a:p>
            <a:r>
              <a:rPr lang="en-IN" dirty="0"/>
              <a:t>        </a:t>
            </a:r>
            <a:r>
              <a:rPr lang="en-IN" dirty="0" err="1"/>
              <a:t>min_rows</a:t>
            </a:r>
            <a:r>
              <a:rPr lang="en-IN" dirty="0"/>
              <a:t>=100,</a:t>
            </a:r>
          </a:p>
          <a:p>
            <a:r>
              <a:rPr lang="en-IN" dirty="0"/>
              <a:t>        seed=1234)</a:t>
            </a:r>
          </a:p>
        </p:txBody>
      </p:sp>
      <p:pic>
        <p:nvPicPr>
          <p:cNvPr id="11266" name="Picture 2">
            <a:extLst>
              <a:ext uri="{FF2B5EF4-FFF2-40B4-BE49-F238E27FC236}">
                <a16:creationId xmlns:a16="http://schemas.microsoft.com/office/drawing/2014/main" id="{07191C32-E8FD-49F8-A45C-AF7EA8B65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42" y="3114675"/>
            <a:ext cx="8162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87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15</a:t>
            </a:fld>
            <a:endParaRPr lang="en-US" dirty="0"/>
          </a:p>
        </p:txBody>
      </p:sp>
      <p:sp>
        <p:nvSpPr>
          <p:cNvPr id="11" name="Title 1">
            <a:extLst>
              <a:ext uri="{FF2B5EF4-FFF2-40B4-BE49-F238E27FC236}">
                <a16:creationId xmlns:a16="http://schemas.microsoft.com/office/drawing/2014/main" id="{B1909D78-EAE0-4D21-BCA8-E97C8448ED83}"/>
              </a:ext>
            </a:extLst>
          </p:cNvPr>
          <p:cNvSpPr txBox="1">
            <a:spLocks/>
          </p:cNvSpPr>
          <p:nvPr/>
        </p:nvSpPr>
        <p:spPr>
          <a:xfrm>
            <a:off x="541633" y="151384"/>
            <a:ext cx="4864868" cy="658333"/>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dirty="0"/>
              <a:t>RF	Model - 3</a:t>
            </a:r>
          </a:p>
        </p:txBody>
      </p:sp>
      <p:sp>
        <p:nvSpPr>
          <p:cNvPr id="13" name="TextBox 12">
            <a:extLst>
              <a:ext uri="{FF2B5EF4-FFF2-40B4-BE49-F238E27FC236}">
                <a16:creationId xmlns:a16="http://schemas.microsoft.com/office/drawing/2014/main" id="{207FD97A-8098-416D-BA4A-54C7917F9795}"/>
              </a:ext>
            </a:extLst>
          </p:cNvPr>
          <p:cNvSpPr txBox="1"/>
          <p:nvPr/>
        </p:nvSpPr>
        <p:spPr>
          <a:xfrm>
            <a:off x="541633" y="976001"/>
            <a:ext cx="7830010" cy="646331"/>
          </a:xfrm>
          <a:prstGeom prst="rect">
            <a:avLst/>
          </a:prstGeom>
          <a:noFill/>
        </p:spPr>
        <p:txBody>
          <a:bodyPr wrap="square">
            <a:spAutoFit/>
          </a:bodyPr>
          <a:lstStyle/>
          <a:p>
            <a:r>
              <a:rPr lang="en-US" b="0" i="0" dirty="0">
                <a:solidFill>
                  <a:srgbClr val="000000"/>
                </a:solidFill>
                <a:effectLst/>
              </a:rPr>
              <a:t>After removing features post feature importance </a:t>
            </a:r>
            <a:r>
              <a:rPr lang="en-US" dirty="0"/>
              <a:t>evaluation</a:t>
            </a:r>
            <a:r>
              <a:rPr lang="en-US" b="0" i="0" dirty="0">
                <a:solidFill>
                  <a:srgbClr val="000000"/>
                </a:solidFill>
                <a:effectLst/>
              </a:rPr>
              <a:t>, with a threshold of 0.10. and using only numeric features</a:t>
            </a:r>
            <a:endParaRPr lang="en-IN" dirty="0"/>
          </a:p>
        </p:txBody>
      </p:sp>
      <p:pic>
        <p:nvPicPr>
          <p:cNvPr id="5124" name="Picture 4">
            <a:extLst>
              <a:ext uri="{FF2B5EF4-FFF2-40B4-BE49-F238E27FC236}">
                <a16:creationId xmlns:a16="http://schemas.microsoft.com/office/drawing/2014/main" id="{3967366F-4CED-4FA6-92AB-C5ECFA16C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33" y="2854849"/>
            <a:ext cx="8230584" cy="365248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1DEC4EF-538C-431A-B248-D97D32830948}"/>
              </a:ext>
            </a:extLst>
          </p:cNvPr>
          <p:cNvSpPr txBox="1"/>
          <p:nvPr/>
        </p:nvSpPr>
        <p:spPr>
          <a:xfrm>
            <a:off x="530451" y="1714500"/>
            <a:ext cx="8646755" cy="923330"/>
          </a:xfrm>
          <a:prstGeom prst="rect">
            <a:avLst/>
          </a:prstGeom>
          <a:noFill/>
        </p:spPr>
        <p:txBody>
          <a:bodyPr wrap="square">
            <a:spAutoFit/>
          </a:bodyPr>
          <a:lstStyle/>
          <a:p>
            <a:r>
              <a:rPr lang="en-IN" b="1" dirty="0"/>
              <a:t>Predictors Used:</a:t>
            </a:r>
          </a:p>
          <a:p>
            <a:r>
              <a:rPr lang="en-IN" dirty="0"/>
              <a:t>TD013, TD009, TD005, AP003, TD014, MB005, TD023, CR009, CR019, AP001, PA029, TD010, AP008, CR015, TD022, AP007, TD001, CR017, CR004</a:t>
            </a:r>
          </a:p>
        </p:txBody>
      </p:sp>
    </p:spTree>
    <p:extLst>
      <p:ext uri="{BB962C8B-B14F-4D97-AF65-F5344CB8AC3E}">
        <p14:creationId xmlns:p14="http://schemas.microsoft.com/office/powerpoint/2010/main" val="269394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D2B4EA00-9655-4F43-A91A-77037B6A6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33" y="2838115"/>
            <a:ext cx="81629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16</a:t>
            </a:fld>
            <a:endParaRPr lang="en-US" dirty="0"/>
          </a:p>
        </p:txBody>
      </p:sp>
      <p:sp>
        <p:nvSpPr>
          <p:cNvPr id="11" name="Title 1">
            <a:extLst>
              <a:ext uri="{FF2B5EF4-FFF2-40B4-BE49-F238E27FC236}">
                <a16:creationId xmlns:a16="http://schemas.microsoft.com/office/drawing/2014/main" id="{B1909D78-EAE0-4D21-BCA8-E97C8448ED83}"/>
              </a:ext>
            </a:extLst>
          </p:cNvPr>
          <p:cNvSpPr txBox="1">
            <a:spLocks/>
          </p:cNvSpPr>
          <p:nvPr/>
        </p:nvSpPr>
        <p:spPr>
          <a:xfrm>
            <a:off x="541633" y="151384"/>
            <a:ext cx="4864868" cy="658333"/>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dirty="0"/>
              <a:t>RF	Model - 4</a:t>
            </a:r>
          </a:p>
        </p:txBody>
      </p:sp>
      <p:sp>
        <p:nvSpPr>
          <p:cNvPr id="13" name="TextBox 12">
            <a:extLst>
              <a:ext uri="{FF2B5EF4-FFF2-40B4-BE49-F238E27FC236}">
                <a16:creationId xmlns:a16="http://schemas.microsoft.com/office/drawing/2014/main" id="{207FD97A-8098-416D-BA4A-54C7917F9795}"/>
              </a:ext>
            </a:extLst>
          </p:cNvPr>
          <p:cNvSpPr txBox="1"/>
          <p:nvPr/>
        </p:nvSpPr>
        <p:spPr>
          <a:xfrm>
            <a:off x="541633" y="976001"/>
            <a:ext cx="7830010" cy="646331"/>
          </a:xfrm>
          <a:prstGeom prst="rect">
            <a:avLst/>
          </a:prstGeom>
          <a:noFill/>
        </p:spPr>
        <p:txBody>
          <a:bodyPr wrap="square">
            <a:spAutoFit/>
          </a:bodyPr>
          <a:lstStyle/>
          <a:p>
            <a:r>
              <a:rPr lang="en-US" b="0" i="0" dirty="0">
                <a:solidFill>
                  <a:srgbClr val="000000"/>
                </a:solidFill>
                <a:effectLst/>
              </a:rPr>
              <a:t>After removing features post feature importance </a:t>
            </a:r>
            <a:r>
              <a:rPr lang="en-US" dirty="0"/>
              <a:t>evaluation</a:t>
            </a:r>
            <a:r>
              <a:rPr lang="en-US" b="0" i="0" dirty="0">
                <a:solidFill>
                  <a:srgbClr val="000000"/>
                </a:solidFill>
                <a:effectLst/>
              </a:rPr>
              <a:t>, with a threshold of 0.10. and including categorical variables</a:t>
            </a:r>
            <a:endParaRPr lang="en-IN" dirty="0"/>
          </a:p>
        </p:txBody>
      </p:sp>
      <p:sp>
        <p:nvSpPr>
          <p:cNvPr id="16" name="TextBox 15">
            <a:extLst>
              <a:ext uri="{FF2B5EF4-FFF2-40B4-BE49-F238E27FC236}">
                <a16:creationId xmlns:a16="http://schemas.microsoft.com/office/drawing/2014/main" id="{B1DEC4EF-538C-431A-B248-D97D32830948}"/>
              </a:ext>
            </a:extLst>
          </p:cNvPr>
          <p:cNvSpPr txBox="1"/>
          <p:nvPr/>
        </p:nvSpPr>
        <p:spPr>
          <a:xfrm>
            <a:off x="530451" y="1714500"/>
            <a:ext cx="8646755" cy="923330"/>
          </a:xfrm>
          <a:prstGeom prst="rect">
            <a:avLst/>
          </a:prstGeom>
          <a:noFill/>
        </p:spPr>
        <p:txBody>
          <a:bodyPr wrap="square">
            <a:spAutoFit/>
          </a:bodyPr>
          <a:lstStyle/>
          <a:p>
            <a:r>
              <a:rPr lang="en-IN" b="1" dirty="0"/>
              <a:t>Predictors Used:</a:t>
            </a:r>
          </a:p>
          <a:p>
            <a:r>
              <a:rPr lang="en-IN" dirty="0"/>
              <a:t>TD013,AP006_android,AP006_api,AP006_h5,AP006_ios, TD009, TD005, AP003, TD014, MB005, TD023, CR009, CR019, AP001, PA029, TD010, AP008, CR015, TD022, AP007, TD001, CR017, CR004</a:t>
            </a:r>
          </a:p>
        </p:txBody>
      </p:sp>
    </p:spTree>
    <p:extLst>
      <p:ext uri="{BB962C8B-B14F-4D97-AF65-F5344CB8AC3E}">
        <p14:creationId xmlns:p14="http://schemas.microsoft.com/office/powerpoint/2010/main" val="176167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17</a:t>
            </a:fld>
            <a:endParaRPr lang="en-US" dirty="0"/>
          </a:p>
        </p:txBody>
      </p:sp>
      <p:sp>
        <p:nvSpPr>
          <p:cNvPr id="11" name="Title 1">
            <a:extLst>
              <a:ext uri="{FF2B5EF4-FFF2-40B4-BE49-F238E27FC236}">
                <a16:creationId xmlns:a16="http://schemas.microsoft.com/office/drawing/2014/main" id="{B1909D78-EAE0-4D21-BCA8-E97C8448ED83}"/>
              </a:ext>
            </a:extLst>
          </p:cNvPr>
          <p:cNvSpPr txBox="1">
            <a:spLocks/>
          </p:cNvSpPr>
          <p:nvPr/>
        </p:nvSpPr>
        <p:spPr>
          <a:xfrm>
            <a:off x="541633" y="151384"/>
            <a:ext cx="4864868" cy="658333"/>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dirty="0"/>
              <a:t>RF	Model – 5 &amp; 6</a:t>
            </a:r>
          </a:p>
        </p:txBody>
      </p:sp>
      <p:pic>
        <p:nvPicPr>
          <p:cNvPr id="15362" name="Picture 2">
            <a:extLst>
              <a:ext uri="{FF2B5EF4-FFF2-40B4-BE49-F238E27FC236}">
                <a16:creationId xmlns:a16="http://schemas.microsoft.com/office/drawing/2014/main" id="{606CC640-F2E8-44FE-B858-9116996FF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75" y="809717"/>
            <a:ext cx="6182512" cy="2835154"/>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F4192407-9C39-4F42-853D-9C54A8B1A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7117" y="4022846"/>
            <a:ext cx="6182512" cy="28351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61F4A7-9A75-4E7D-A109-092D5D3284C2}"/>
              </a:ext>
            </a:extLst>
          </p:cNvPr>
          <p:cNvSpPr txBox="1"/>
          <p:nvPr/>
        </p:nvSpPr>
        <p:spPr>
          <a:xfrm>
            <a:off x="158399" y="4022846"/>
            <a:ext cx="3181432" cy="2585323"/>
          </a:xfrm>
          <a:prstGeom prst="rect">
            <a:avLst/>
          </a:prstGeom>
          <a:noFill/>
        </p:spPr>
        <p:txBody>
          <a:bodyPr wrap="square">
            <a:spAutoFit/>
          </a:bodyPr>
          <a:lstStyle/>
          <a:p>
            <a:r>
              <a:rPr lang="en-IN" dirty="0"/>
              <a:t>rf_v6 = H2ORandomForestEstimator(</a:t>
            </a:r>
          </a:p>
          <a:p>
            <a:r>
              <a:rPr lang="en-IN" dirty="0" err="1"/>
              <a:t>model_id</a:t>
            </a:r>
            <a:r>
              <a:rPr lang="en-IN" dirty="0"/>
              <a:t> = 'rf_v6',</a:t>
            </a:r>
          </a:p>
          <a:p>
            <a:r>
              <a:rPr lang="en-IN" dirty="0" err="1"/>
              <a:t>ntrees</a:t>
            </a:r>
            <a:r>
              <a:rPr lang="en-IN" dirty="0"/>
              <a:t> = 48,</a:t>
            </a:r>
          </a:p>
          <a:p>
            <a:r>
              <a:rPr lang="en-IN" dirty="0" err="1"/>
              <a:t>nfolds</a:t>
            </a:r>
            <a:r>
              <a:rPr lang="en-IN" dirty="0"/>
              <a:t>=10,</a:t>
            </a:r>
          </a:p>
          <a:p>
            <a:r>
              <a:rPr lang="en-IN" dirty="0" err="1"/>
              <a:t>min_rows</a:t>
            </a:r>
            <a:r>
              <a:rPr lang="en-IN" dirty="0"/>
              <a:t>=100,</a:t>
            </a:r>
          </a:p>
          <a:p>
            <a:r>
              <a:rPr lang="en-IN" dirty="0" err="1"/>
              <a:t>max_depth</a:t>
            </a:r>
            <a:r>
              <a:rPr lang="en-IN" dirty="0"/>
              <a:t> = 10, </a:t>
            </a:r>
          </a:p>
          <a:p>
            <a:r>
              <a:rPr lang="en-IN" dirty="0" err="1"/>
              <a:t>balance_classes</a:t>
            </a:r>
            <a:r>
              <a:rPr lang="en-IN" dirty="0"/>
              <a:t> = True,</a:t>
            </a:r>
          </a:p>
          <a:p>
            <a:r>
              <a:rPr lang="en-IN" dirty="0"/>
              <a:t>        seed=1234)</a:t>
            </a:r>
          </a:p>
        </p:txBody>
      </p:sp>
      <p:sp>
        <p:nvSpPr>
          <p:cNvPr id="15" name="TextBox 14">
            <a:extLst>
              <a:ext uri="{FF2B5EF4-FFF2-40B4-BE49-F238E27FC236}">
                <a16:creationId xmlns:a16="http://schemas.microsoft.com/office/drawing/2014/main" id="{68FD3879-600A-4F3E-AC48-6852AEC7D096}"/>
              </a:ext>
            </a:extLst>
          </p:cNvPr>
          <p:cNvSpPr txBox="1"/>
          <p:nvPr/>
        </p:nvSpPr>
        <p:spPr>
          <a:xfrm>
            <a:off x="6502554" y="999569"/>
            <a:ext cx="2660904" cy="2308324"/>
          </a:xfrm>
          <a:prstGeom prst="rect">
            <a:avLst/>
          </a:prstGeom>
          <a:noFill/>
        </p:spPr>
        <p:txBody>
          <a:bodyPr wrap="square">
            <a:spAutoFit/>
          </a:bodyPr>
          <a:lstStyle/>
          <a:p>
            <a:r>
              <a:rPr lang="en-IN" dirty="0"/>
              <a:t>rf_v5 = H2ORandomForestEstimator(</a:t>
            </a:r>
          </a:p>
          <a:p>
            <a:r>
              <a:rPr lang="en-IN" dirty="0"/>
              <a:t>        </a:t>
            </a:r>
            <a:r>
              <a:rPr lang="en-IN" dirty="0" err="1"/>
              <a:t>model_id</a:t>
            </a:r>
            <a:r>
              <a:rPr lang="en-IN" dirty="0"/>
              <a:t> = 'rf_v5',</a:t>
            </a:r>
          </a:p>
          <a:p>
            <a:r>
              <a:rPr lang="en-IN" dirty="0"/>
              <a:t>        </a:t>
            </a:r>
            <a:r>
              <a:rPr lang="en-IN" dirty="0" err="1"/>
              <a:t>ntrees</a:t>
            </a:r>
            <a:r>
              <a:rPr lang="en-IN" dirty="0"/>
              <a:t> = 300,</a:t>
            </a:r>
          </a:p>
          <a:p>
            <a:r>
              <a:rPr lang="en-IN" dirty="0"/>
              <a:t>        </a:t>
            </a:r>
            <a:r>
              <a:rPr lang="en-IN" dirty="0" err="1"/>
              <a:t>max_depth</a:t>
            </a:r>
            <a:r>
              <a:rPr lang="en-IN" dirty="0"/>
              <a:t> = 20,</a:t>
            </a:r>
          </a:p>
          <a:p>
            <a:r>
              <a:rPr lang="en-IN" dirty="0"/>
              <a:t>        </a:t>
            </a:r>
            <a:r>
              <a:rPr lang="en-IN" dirty="0" err="1"/>
              <a:t>nfolds</a:t>
            </a:r>
            <a:r>
              <a:rPr lang="en-IN" dirty="0"/>
              <a:t>=10,</a:t>
            </a:r>
          </a:p>
          <a:p>
            <a:r>
              <a:rPr lang="en-IN" dirty="0"/>
              <a:t>        </a:t>
            </a:r>
            <a:r>
              <a:rPr lang="en-IN" dirty="0" err="1"/>
              <a:t>min_rows</a:t>
            </a:r>
            <a:r>
              <a:rPr lang="en-IN" dirty="0"/>
              <a:t>=200,</a:t>
            </a:r>
          </a:p>
          <a:p>
            <a:r>
              <a:rPr lang="en-IN" dirty="0"/>
              <a:t>        seed=1234)</a:t>
            </a:r>
          </a:p>
        </p:txBody>
      </p:sp>
    </p:spTree>
    <p:extLst>
      <p:ext uri="{BB962C8B-B14F-4D97-AF65-F5344CB8AC3E}">
        <p14:creationId xmlns:p14="http://schemas.microsoft.com/office/powerpoint/2010/main" val="3596168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18</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RF Model - 7</a:t>
            </a:r>
          </a:p>
        </p:txBody>
      </p:sp>
      <p:sp>
        <p:nvSpPr>
          <p:cNvPr id="8" name="TextBox 7">
            <a:extLst>
              <a:ext uri="{FF2B5EF4-FFF2-40B4-BE49-F238E27FC236}">
                <a16:creationId xmlns:a16="http://schemas.microsoft.com/office/drawing/2014/main" id="{7E607D57-1E3E-4DB7-ADA9-315CB360AD76}"/>
              </a:ext>
            </a:extLst>
          </p:cNvPr>
          <p:cNvSpPr txBox="1"/>
          <p:nvPr/>
        </p:nvSpPr>
        <p:spPr>
          <a:xfrm>
            <a:off x="541632" y="837337"/>
            <a:ext cx="8646755" cy="1200329"/>
          </a:xfrm>
          <a:prstGeom prst="rect">
            <a:avLst/>
          </a:prstGeom>
          <a:noFill/>
        </p:spPr>
        <p:txBody>
          <a:bodyPr wrap="square">
            <a:spAutoFit/>
          </a:bodyPr>
          <a:lstStyle/>
          <a:p>
            <a:pPr algn="l"/>
            <a:r>
              <a:rPr lang="en-US" b="1" i="0" dirty="0">
                <a:solidFill>
                  <a:srgbClr val="000000"/>
                </a:solidFill>
                <a:effectLst/>
              </a:rPr>
              <a:t>Using Random </a:t>
            </a:r>
            <a:r>
              <a:rPr lang="en-US" b="1" i="0" dirty="0" err="1">
                <a:solidFill>
                  <a:srgbClr val="000000"/>
                </a:solidFill>
                <a:effectLst/>
              </a:rPr>
              <a:t>Undersampling</a:t>
            </a:r>
            <a:endParaRPr lang="en-US" b="1" i="0" dirty="0">
              <a:solidFill>
                <a:srgbClr val="000000"/>
              </a:solidFill>
              <a:effectLst/>
            </a:endParaRPr>
          </a:p>
          <a:p>
            <a:pPr algn="l"/>
            <a:r>
              <a:rPr lang="en-US" b="0" i="0" dirty="0">
                <a:solidFill>
                  <a:srgbClr val="000000"/>
                </a:solidFill>
                <a:effectLst/>
              </a:rPr>
              <a:t>A simple under-sampling technique is to under-sample the majority class randomly and uniformly. This can potentially lead to loss of information. But if the examples of the majority class are near to others, this method might yield good results.</a:t>
            </a:r>
          </a:p>
        </p:txBody>
      </p:sp>
      <p:pic>
        <p:nvPicPr>
          <p:cNvPr id="13316" name="Picture 4">
            <a:extLst>
              <a:ext uri="{FF2B5EF4-FFF2-40B4-BE49-F238E27FC236}">
                <a16:creationId xmlns:a16="http://schemas.microsoft.com/office/drawing/2014/main" id="{236EC2BB-3850-432E-957E-F1E2DEAD42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990" y="2587148"/>
            <a:ext cx="8162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040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19</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RF Model - 8	</a:t>
            </a:r>
          </a:p>
        </p:txBody>
      </p:sp>
      <p:sp>
        <p:nvSpPr>
          <p:cNvPr id="8" name="TextBox 7">
            <a:extLst>
              <a:ext uri="{FF2B5EF4-FFF2-40B4-BE49-F238E27FC236}">
                <a16:creationId xmlns:a16="http://schemas.microsoft.com/office/drawing/2014/main" id="{65E3BDB9-FCBC-4E0B-B286-DCB4F9597ABA}"/>
              </a:ext>
            </a:extLst>
          </p:cNvPr>
          <p:cNvSpPr txBox="1"/>
          <p:nvPr/>
        </p:nvSpPr>
        <p:spPr>
          <a:xfrm>
            <a:off x="401362" y="809717"/>
            <a:ext cx="8698249" cy="1477328"/>
          </a:xfrm>
          <a:prstGeom prst="rect">
            <a:avLst/>
          </a:prstGeom>
          <a:noFill/>
        </p:spPr>
        <p:txBody>
          <a:bodyPr wrap="square">
            <a:spAutoFit/>
          </a:bodyPr>
          <a:lstStyle/>
          <a:p>
            <a:pPr algn="l"/>
            <a:r>
              <a:rPr lang="en-US" b="1" i="0" dirty="0">
                <a:solidFill>
                  <a:srgbClr val="000000"/>
                </a:solidFill>
                <a:effectLst/>
              </a:rPr>
              <a:t>Neighborhood Cleaning Rule</a:t>
            </a:r>
          </a:p>
          <a:p>
            <a:pPr algn="l"/>
            <a:r>
              <a:rPr lang="en-US" b="0" i="0" dirty="0">
                <a:effectLst/>
              </a:rPr>
              <a:t>Neighborhood Cleaning Rule modifies the Edited Nearest Neighbor method by increasing the role of data cleaning. Firstly, NCL removes negatives examples which are misclassified by their 3-nearest neighbors. Secondly, the neighbors of each positive examples are found and the ones belonging to the majority class are removed.</a:t>
            </a:r>
            <a:endParaRPr lang="en-US" b="0" i="0" dirty="0">
              <a:solidFill>
                <a:srgbClr val="000000"/>
              </a:solidFill>
              <a:effectLst/>
            </a:endParaRPr>
          </a:p>
        </p:txBody>
      </p:sp>
      <p:pic>
        <p:nvPicPr>
          <p:cNvPr id="18434" name="Picture 2">
            <a:extLst>
              <a:ext uri="{FF2B5EF4-FFF2-40B4-BE49-F238E27FC236}">
                <a16:creationId xmlns:a16="http://schemas.microsoft.com/office/drawing/2014/main" id="{3C03D4D1-4BC4-40BF-979D-9AD49310E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33" y="2471299"/>
            <a:ext cx="8162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88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
        <p:nvSpPr>
          <p:cNvPr id="4" name="Title 3">
            <a:extLst>
              <a:ext uri="{FF2B5EF4-FFF2-40B4-BE49-F238E27FC236}">
                <a16:creationId xmlns:a16="http://schemas.microsoft.com/office/drawing/2014/main" id="{7673DD55-6C9E-4544-A100-1BBE1183DF09}"/>
              </a:ext>
            </a:extLst>
          </p:cNvPr>
          <p:cNvSpPr>
            <a:spLocks noGrp="1"/>
          </p:cNvSpPr>
          <p:nvPr>
            <p:ph type="title"/>
          </p:nvPr>
        </p:nvSpPr>
        <p:spPr>
          <a:xfrm>
            <a:off x="470518" y="2390251"/>
            <a:ext cx="8824402" cy="787955"/>
          </a:xfrm>
        </p:spPr>
        <p:txBody>
          <a:bodyPr>
            <a:normAutofit fontScale="90000"/>
          </a:bodyPr>
          <a:lstStyle/>
          <a:p>
            <a:pPr algn="ctr"/>
            <a:r>
              <a:rPr lang="en-US" dirty="0"/>
              <a:t>PART -1</a:t>
            </a:r>
            <a:br>
              <a:rPr lang="en-US" dirty="0"/>
            </a:br>
            <a:r>
              <a:rPr lang="en-US" dirty="0"/>
              <a:t>Using Select features and engineered features</a:t>
            </a:r>
            <a:endParaRPr lang="en-IN" dirty="0"/>
          </a:p>
        </p:txBody>
      </p:sp>
    </p:spTree>
    <p:extLst>
      <p:ext uri="{BB962C8B-B14F-4D97-AF65-F5344CB8AC3E}">
        <p14:creationId xmlns:p14="http://schemas.microsoft.com/office/powerpoint/2010/main" val="145242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20</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RF Model - 9 	</a:t>
            </a:r>
          </a:p>
        </p:txBody>
      </p:sp>
      <p:sp>
        <p:nvSpPr>
          <p:cNvPr id="11" name="TextBox 10">
            <a:extLst>
              <a:ext uri="{FF2B5EF4-FFF2-40B4-BE49-F238E27FC236}">
                <a16:creationId xmlns:a16="http://schemas.microsoft.com/office/drawing/2014/main" id="{39BEC4C0-B2B4-4E7B-9ED2-0941B7E4D1AE}"/>
              </a:ext>
            </a:extLst>
          </p:cNvPr>
          <p:cNvSpPr txBox="1"/>
          <p:nvPr/>
        </p:nvSpPr>
        <p:spPr>
          <a:xfrm>
            <a:off x="541633" y="855954"/>
            <a:ext cx="8664511" cy="1200329"/>
          </a:xfrm>
          <a:prstGeom prst="rect">
            <a:avLst/>
          </a:prstGeom>
          <a:noFill/>
        </p:spPr>
        <p:txBody>
          <a:bodyPr wrap="square">
            <a:spAutoFit/>
          </a:bodyPr>
          <a:lstStyle/>
          <a:p>
            <a:pPr algn="l"/>
            <a:r>
              <a:rPr lang="en-US" b="1" i="0" dirty="0">
                <a:solidFill>
                  <a:srgbClr val="000000"/>
                </a:solidFill>
                <a:effectLst/>
              </a:rPr>
              <a:t>Random oversampling for the minority class</a:t>
            </a:r>
          </a:p>
          <a:p>
            <a:pPr algn="l"/>
            <a:r>
              <a:rPr lang="en-US" b="0" i="0" dirty="0">
                <a:solidFill>
                  <a:srgbClr val="000000"/>
                </a:solidFill>
                <a:effectLst/>
              </a:rPr>
              <a:t>Random oversampling simply replicates randomly the minority class examples. Random oversampling is known to increase the likelihood of occurring overfitting. On the other hand, the major drawback of Random </a:t>
            </a:r>
            <a:r>
              <a:rPr lang="en-US" b="0" i="0" dirty="0" err="1">
                <a:solidFill>
                  <a:srgbClr val="000000"/>
                </a:solidFill>
                <a:effectLst/>
              </a:rPr>
              <a:t>undersampling</a:t>
            </a:r>
            <a:r>
              <a:rPr lang="en-US" b="0" i="0" dirty="0">
                <a:solidFill>
                  <a:srgbClr val="000000"/>
                </a:solidFill>
                <a:effectLst/>
              </a:rPr>
              <a:t> is that this method can discard useful data.</a:t>
            </a:r>
          </a:p>
        </p:txBody>
      </p:sp>
      <p:pic>
        <p:nvPicPr>
          <p:cNvPr id="17412" name="Picture 4">
            <a:extLst>
              <a:ext uri="{FF2B5EF4-FFF2-40B4-BE49-F238E27FC236}">
                <a16:creationId xmlns:a16="http://schemas.microsoft.com/office/drawing/2014/main" id="{03C485C9-A665-41D7-9434-D4FA2654F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33" y="2447113"/>
            <a:ext cx="8162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589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21</a:t>
            </a:fld>
            <a:endParaRPr lang="en-US" dirty="0"/>
          </a:p>
        </p:txBody>
      </p:sp>
      <p:pic>
        <p:nvPicPr>
          <p:cNvPr id="4" name="Picture 3">
            <a:extLst>
              <a:ext uri="{FF2B5EF4-FFF2-40B4-BE49-F238E27FC236}">
                <a16:creationId xmlns:a16="http://schemas.microsoft.com/office/drawing/2014/main" id="{33894BF2-D167-452E-A41D-38ACB0B5908A}"/>
              </a:ext>
            </a:extLst>
          </p:cNvPr>
          <p:cNvPicPr>
            <a:picLocks noChangeAspect="1"/>
          </p:cNvPicPr>
          <p:nvPr/>
        </p:nvPicPr>
        <p:blipFill>
          <a:blip r:embed="rId3"/>
          <a:stretch>
            <a:fillRect/>
          </a:stretch>
        </p:blipFill>
        <p:spPr>
          <a:xfrm>
            <a:off x="5561119" y="2068033"/>
            <a:ext cx="2810277" cy="2810277"/>
          </a:xfrm>
          <a:prstGeom prst="rect">
            <a:avLst/>
          </a:prstGeom>
        </p:spPr>
      </p:pic>
    </p:spTree>
    <p:extLst>
      <p:ext uri="{BB962C8B-B14F-4D97-AF65-F5344CB8AC3E}">
        <p14:creationId xmlns:p14="http://schemas.microsoft.com/office/powerpoint/2010/main" val="304307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541633" y="151384"/>
            <a:ext cx="3761862" cy="658333"/>
          </a:xfrm>
        </p:spPr>
        <p:txBody>
          <a:bodyPr>
            <a:normAutofit fontScale="90000"/>
          </a:bodyPr>
          <a:lstStyle/>
          <a:p>
            <a:r>
              <a:rPr lang="en-US" dirty="0"/>
              <a:t>EDA	</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412201"/>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pic>
        <p:nvPicPr>
          <p:cNvPr id="1026" name="Picture 2">
            <a:extLst>
              <a:ext uri="{FF2B5EF4-FFF2-40B4-BE49-F238E27FC236}">
                <a16:creationId xmlns:a16="http://schemas.microsoft.com/office/drawing/2014/main" id="{2305D268-6FC3-4AFE-89C1-74422109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33" y="1144658"/>
            <a:ext cx="7600950" cy="3752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E0033C-6DDE-4CE4-A9FD-0CF060AF85F9}"/>
              </a:ext>
            </a:extLst>
          </p:cNvPr>
          <p:cNvSpPr txBox="1"/>
          <p:nvPr/>
        </p:nvSpPr>
        <p:spPr>
          <a:xfrm>
            <a:off x="541633" y="764384"/>
            <a:ext cx="1479892" cy="369332"/>
          </a:xfrm>
          <a:prstGeom prst="rect">
            <a:avLst/>
          </a:prstGeom>
          <a:noFill/>
        </p:spPr>
        <p:txBody>
          <a:bodyPr wrap="none" rtlCol="0">
            <a:spAutoFit/>
          </a:bodyPr>
          <a:lstStyle/>
          <a:p>
            <a:r>
              <a:rPr lang="en-US" dirty="0"/>
              <a:t>Data Dictionary</a:t>
            </a:r>
            <a:endParaRPr lang="en-IN" dirty="0"/>
          </a:p>
        </p:txBody>
      </p:sp>
      <p:sp>
        <p:nvSpPr>
          <p:cNvPr id="3" name="TextBox 2">
            <a:extLst>
              <a:ext uri="{FF2B5EF4-FFF2-40B4-BE49-F238E27FC236}">
                <a16:creationId xmlns:a16="http://schemas.microsoft.com/office/drawing/2014/main" id="{D8452CDF-3F8C-44CE-AA2A-DA09CD27775C}"/>
              </a:ext>
            </a:extLst>
          </p:cNvPr>
          <p:cNvSpPr txBox="1"/>
          <p:nvPr/>
        </p:nvSpPr>
        <p:spPr>
          <a:xfrm>
            <a:off x="541633" y="5407290"/>
            <a:ext cx="8088179" cy="1200329"/>
          </a:xfrm>
          <a:prstGeom prst="rect">
            <a:avLst/>
          </a:prstGeom>
          <a:noFill/>
        </p:spPr>
        <p:txBody>
          <a:bodyPr wrap="square" rtlCol="0">
            <a:spAutoFit/>
          </a:bodyPr>
          <a:lstStyle/>
          <a:p>
            <a:r>
              <a:rPr lang="en-IN" dirty="0"/>
              <a:t>AP001_D_WOE, AP003_D_WOE, AP008_D_WOE, CR009_D_WOE, CR015_D_WOE,CR019_D_WOE, PA022_D_WOE, PA023_D_WOE, PA029_D_WOE,TD001_D_WOE, TD005_D_WOE, TD006_D_WOE, TD009_D_WOE,TD010_D_WOE, TD014_D_WOE</a:t>
            </a:r>
          </a:p>
        </p:txBody>
      </p:sp>
      <p:sp>
        <p:nvSpPr>
          <p:cNvPr id="11" name="TextBox 10">
            <a:extLst>
              <a:ext uri="{FF2B5EF4-FFF2-40B4-BE49-F238E27FC236}">
                <a16:creationId xmlns:a16="http://schemas.microsoft.com/office/drawing/2014/main" id="{361FE32E-C43D-4214-8F9C-94DD78120401}"/>
              </a:ext>
            </a:extLst>
          </p:cNvPr>
          <p:cNvSpPr txBox="1"/>
          <p:nvPr/>
        </p:nvSpPr>
        <p:spPr>
          <a:xfrm>
            <a:off x="541633" y="5037958"/>
            <a:ext cx="2146742" cy="369332"/>
          </a:xfrm>
          <a:prstGeom prst="rect">
            <a:avLst/>
          </a:prstGeom>
          <a:noFill/>
        </p:spPr>
        <p:txBody>
          <a:bodyPr wrap="none" rtlCol="0">
            <a:spAutoFit/>
          </a:bodyPr>
          <a:lstStyle/>
          <a:p>
            <a:r>
              <a:rPr lang="en-US" dirty="0"/>
              <a:t>Newly created features</a:t>
            </a:r>
            <a:endParaRPr lang="en-IN" dirty="0"/>
          </a:p>
        </p:txBody>
      </p:sp>
    </p:spTree>
    <p:extLst>
      <p:ext uri="{BB962C8B-B14F-4D97-AF65-F5344CB8AC3E}">
        <p14:creationId xmlns:p14="http://schemas.microsoft.com/office/powerpoint/2010/main" val="297629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Modelling	</a:t>
            </a:r>
          </a:p>
        </p:txBody>
      </p:sp>
      <p:sp>
        <p:nvSpPr>
          <p:cNvPr id="11" name="TextBox 10">
            <a:extLst>
              <a:ext uri="{FF2B5EF4-FFF2-40B4-BE49-F238E27FC236}">
                <a16:creationId xmlns:a16="http://schemas.microsoft.com/office/drawing/2014/main" id="{A8117E2A-EE80-4141-9FEF-86E77E9545ED}"/>
              </a:ext>
            </a:extLst>
          </p:cNvPr>
          <p:cNvSpPr txBox="1"/>
          <p:nvPr/>
        </p:nvSpPr>
        <p:spPr>
          <a:xfrm>
            <a:off x="541632" y="809717"/>
            <a:ext cx="8868697" cy="646331"/>
          </a:xfrm>
          <a:prstGeom prst="rect">
            <a:avLst/>
          </a:prstGeom>
          <a:noFill/>
        </p:spPr>
        <p:txBody>
          <a:bodyPr wrap="square">
            <a:spAutoFit/>
          </a:bodyPr>
          <a:lstStyle/>
          <a:p>
            <a:r>
              <a:rPr lang="en-US" cap="all" dirty="0">
                <a:solidFill>
                  <a:schemeClr val="tx2"/>
                </a:solidFill>
                <a:ea typeface="+mj-ea"/>
                <a:cs typeface="+mj-cs"/>
              </a:rPr>
              <a:t>H2O is an opensource machine learning platform that facilitates you to build models based on data that you have. </a:t>
            </a:r>
            <a:endParaRPr lang="en-IN" cap="all" dirty="0">
              <a:solidFill>
                <a:schemeClr val="tx2"/>
              </a:solidFill>
              <a:ea typeface="+mj-ea"/>
              <a:cs typeface="+mj-cs"/>
            </a:endParaRPr>
          </a:p>
        </p:txBody>
      </p:sp>
      <p:pic>
        <p:nvPicPr>
          <p:cNvPr id="1026" name="Picture 2">
            <a:extLst>
              <a:ext uri="{FF2B5EF4-FFF2-40B4-BE49-F238E27FC236}">
                <a16:creationId xmlns:a16="http://schemas.microsoft.com/office/drawing/2014/main" id="{B48020E0-0632-4A22-955A-362FE0529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239" y="3426812"/>
            <a:ext cx="4037482" cy="26889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8392B0F-7EC5-4580-99FF-0968BBA3C7BF}"/>
              </a:ext>
            </a:extLst>
          </p:cNvPr>
          <p:cNvSpPr txBox="1"/>
          <p:nvPr/>
        </p:nvSpPr>
        <p:spPr>
          <a:xfrm>
            <a:off x="496992" y="1672486"/>
            <a:ext cx="8816323" cy="1754326"/>
          </a:xfrm>
          <a:prstGeom prst="rect">
            <a:avLst/>
          </a:prstGeom>
          <a:noFill/>
        </p:spPr>
        <p:txBody>
          <a:bodyPr wrap="square">
            <a:spAutoFit/>
          </a:bodyPr>
          <a:lstStyle/>
          <a:p>
            <a:r>
              <a:rPr lang="en-US" b="1" i="0" dirty="0">
                <a:solidFill>
                  <a:srgbClr val="132E57"/>
                </a:solidFill>
                <a:effectLst/>
              </a:rPr>
              <a:t>What is Random Forest?</a:t>
            </a:r>
          </a:p>
          <a:p>
            <a:pPr algn="l"/>
            <a:r>
              <a:rPr lang="en-US" b="0" i="0" dirty="0">
                <a:effectLst/>
              </a:rPr>
              <a:t>Random forest is a technique used in modeling predictions and behavior analysis and is built on decision trees. It contains many decision trees representing a distinct instance of the classification of data input into the random forest. The random forest technique considers the instances individually, taking the one with the majority of votes as the selected prediction.</a:t>
            </a:r>
          </a:p>
          <a:p>
            <a:endParaRPr lang="en-IN" dirty="0"/>
          </a:p>
        </p:txBody>
      </p:sp>
    </p:spTree>
    <p:extLst>
      <p:ext uri="{BB962C8B-B14F-4D97-AF65-F5344CB8AC3E}">
        <p14:creationId xmlns:p14="http://schemas.microsoft.com/office/powerpoint/2010/main" val="62627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Modelling	</a:t>
            </a:r>
          </a:p>
        </p:txBody>
      </p:sp>
      <p:sp>
        <p:nvSpPr>
          <p:cNvPr id="11" name="TextBox 10">
            <a:extLst>
              <a:ext uri="{FF2B5EF4-FFF2-40B4-BE49-F238E27FC236}">
                <a16:creationId xmlns:a16="http://schemas.microsoft.com/office/drawing/2014/main" id="{A8117E2A-EE80-4141-9FEF-86E77E9545ED}"/>
              </a:ext>
            </a:extLst>
          </p:cNvPr>
          <p:cNvSpPr txBox="1"/>
          <p:nvPr/>
        </p:nvSpPr>
        <p:spPr>
          <a:xfrm>
            <a:off x="541632" y="809717"/>
            <a:ext cx="8868697" cy="646331"/>
          </a:xfrm>
          <a:prstGeom prst="rect">
            <a:avLst/>
          </a:prstGeom>
          <a:noFill/>
        </p:spPr>
        <p:txBody>
          <a:bodyPr wrap="square">
            <a:spAutoFit/>
          </a:bodyPr>
          <a:lstStyle/>
          <a:p>
            <a:r>
              <a:rPr lang="en-US" cap="all" dirty="0">
                <a:solidFill>
                  <a:schemeClr val="tx2"/>
                </a:solidFill>
                <a:ea typeface="+mj-ea"/>
                <a:cs typeface="+mj-cs"/>
              </a:rPr>
              <a:t>H2O is an opensource machine learning platform that facilitates you to build models based on data that you have. </a:t>
            </a:r>
            <a:endParaRPr lang="en-IN" cap="all" dirty="0">
              <a:solidFill>
                <a:schemeClr val="tx2"/>
              </a:solidFill>
              <a:ea typeface="+mj-ea"/>
              <a:cs typeface="+mj-cs"/>
            </a:endParaRPr>
          </a:p>
        </p:txBody>
      </p:sp>
      <p:sp>
        <p:nvSpPr>
          <p:cNvPr id="5" name="TextBox 4">
            <a:extLst>
              <a:ext uri="{FF2B5EF4-FFF2-40B4-BE49-F238E27FC236}">
                <a16:creationId xmlns:a16="http://schemas.microsoft.com/office/drawing/2014/main" id="{EC23A341-C138-4BAF-B46E-65BA3CAB9A2A}"/>
              </a:ext>
            </a:extLst>
          </p:cNvPr>
          <p:cNvSpPr txBox="1"/>
          <p:nvPr/>
        </p:nvSpPr>
        <p:spPr>
          <a:xfrm>
            <a:off x="541632" y="1526806"/>
            <a:ext cx="3223959" cy="1754326"/>
          </a:xfrm>
          <a:prstGeom prst="rect">
            <a:avLst/>
          </a:prstGeom>
          <a:noFill/>
        </p:spPr>
        <p:txBody>
          <a:bodyPr wrap="none" rtlCol="0">
            <a:spAutoFit/>
          </a:bodyPr>
          <a:lstStyle/>
          <a:p>
            <a:r>
              <a:rPr lang="en-IN" dirty="0"/>
              <a:t>rf_v1 = H2ORandomForestEstimator(</a:t>
            </a:r>
          </a:p>
          <a:p>
            <a:r>
              <a:rPr lang="en-IN" dirty="0"/>
              <a:t>        </a:t>
            </a:r>
            <a:r>
              <a:rPr lang="en-IN" dirty="0" err="1"/>
              <a:t>model_id</a:t>
            </a:r>
            <a:r>
              <a:rPr lang="en-IN" dirty="0"/>
              <a:t> = rf_v1,</a:t>
            </a:r>
          </a:p>
          <a:p>
            <a:r>
              <a:rPr lang="en-IN" dirty="0"/>
              <a:t>        </a:t>
            </a:r>
            <a:r>
              <a:rPr lang="en-IN" dirty="0" err="1"/>
              <a:t>ntrees</a:t>
            </a:r>
            <a:r>
              <a:rPr lang="en-IN" dirty="0"/>
              <a:t> = 300,</a:t>
            </a:r>
          </a:p>
          <a:p>
            <a:r>
              <a:rPr lang="en-IN" dirty="0"/>
              <a:t>        </a:t>
            </a:r>
            <a:r>
              <a:rPr lang="en-IN" dirty="0" err="1"/>
              <a:t>nfolds</a:t>
            </a:r>
            <a:r>
              <a:rPr lang="en-IN" dirty="0"/>
              <a:t>=10,</a:t>
            </a:r>
          </a:p>
          <a:p>
            <a:r>
              <a:rPr lang="en-IN" dirty="0"/>
              <a:t>        </a:t>
            </a:r>
            <a:r>
              <a:rPr lang="en-IN" dirty="0" err="1"/>
              <a:t>min_rows</a:t>
            </a:r>
            <a:r>
              <a:rPr lang="en-IN" dirty="0"/>
              <a:t>=100,</a:t>
            </a:r>
          </a:p>
          <a:p>
            <a:pPr algn="l"/>
            <a:r>
              <a:rPr lang="en-IN" dirty="0"/>
              <a:t>        seed=1234)</a:t>
            </a:r>
          </a:p>
        </p:txBody>
      </p:sp>
      <p:pic>
        <p:nvPicPr>
          <p:cNvPr id="2050" name="Picture 2" descr="Random Forest">
            <a:extLst>
              <a:ext uri="{FF2B5EF4-FFF2-40B4-BE49-F238E27FC236}">
                <a16:creationId xmlns:a16="http://schemas.microsoft.com/office/drawing/2014/main" id="{67927CC4-25D9-490C-AC7F-6F1B7EBAD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60" y="1269545"/>
            <a:ext cx="3415683" cy="226884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552DA75-F972-4E94-A373-181D9C2BF4E2}"/>
              </a:ext>
            </a:extLst>
          </p:cNvPr>
          <p:cNvSpPr txBox="1"/>
          <p:nvPr/>
        </p:nvSpPr>
        <p:spPr>
          <a:xfrm>
            <a:off x="541632" y="3576869"/>
            <a:ext cx="8868697" cy="2031325"/>
          </a:xfrm>
          <a:prstGeom prst="rect">
            <a:avLst/>
          </a:prstGeom>
          <a:noFill/>
        </p:spPr>
        <p:txBody>
          <a:bodyPr wrap="square">
            <a:spAutoFit/>
          </a:bodyPr>
          <a:lstStyle/>
          <a:p>
            <a:pPr marL="285750" indent="-285750">
              <a:buFont typeface="Arial" panose="020B0604020202020204" pitchFamily="34" charset="0"/>
              <a:buChar char="•"/>
            </a:pPr>
            <a:r>
              <a:rPr lang="en-IN" dirty="0" err="1"/>
              <a:t>model_id</a:t>
            </a:r>
            <a:r>
              <a:rPr lang="en-IN" dirty="0"/>
              <a:t>: </a:t>
            </a:r>
            <a:r>
              <a:rPr lang="en-US" dirty="0"/>
              <a:t>The unique id assigned to the resulting model. If none is given, an id will automatically be generated.</a:t>
            </a:r>
            <a:endParaRPr lang="en-IN" dirty="0"/>
          </a:p>
          <a:p>
            <a:pPr marL="285750" indent="-285750">
              <a:buFont typeface="Arial" panose="020B0604020202020204" pitchFamily="34" charset="0"/>
              <a:buChar char="•"/>
            </a:pPr>
            <a:r>
              <a:rPr lang="en-IN" dirty="0" err="1"/>
              <a:t>Ntrees</a:t>
            </a:r>
            <a:r>
              <a:rPr lang="en-IN" dirty="0"/>
              <a:t>: </a:t>
            </a:r>
            <a:r>
              <a:rPr lang="en-US" dirty="0"/>
              <a:t>A non-negative integer that determines the number of trees to grow.</a:t>
            </a:r>
            <a:endParaRPr lang="en-IN" dirty="0"/>
          </a:p>
          <a:p>
            <a:pPr marL="285750" indent="-285750">
              <a:buFont typeface="Arial" panose="020B0604020202020204" pitchFamily="34" charset="0"/>
              <a:buChar char="•"/>
            </a:pPr>
            <a:r>
              <a:rPr lang="en-IN" dirty="0" err="1"/>
              <a:t>Nfolds</a:t>
            </a:r>
            <a:r>
              <a:rPr lang="en-IN" dirty="0"/>
              <a:t>: </a:t>
            </a:r>
            <a:r>
              <a:rPr lang="en-US" dirty="0"/>
              <a:t>Number of folds for cross-validation. If </a:t>
            </a:r>
            <a:r>
              <a:rPr lang="en-US" dirty="0" err="1"/>
              <a:t>nfolds</a:t>
            </a:r>
            <a:r>
              <a:rPr lang="en-US" dirty="0"/>
              <a:t> &gt;= 2, then validation must remain empty.</a:t>
            </a:r>
            <a:endParaRPr lang="en-IN" dirty="0"/>
          </a:p>
          <a:p>
            <a:pPr marL="285750" indent="-285750">
              <a:buFont typeface="Arial" panose="020B0604020202020204" pitchFamily="34" charset="0"/>
              <a:buChar char="•"/>
            </a:pPr>
            <a:r>
              <a:rPr lang="en-IN" dirty="0" err="1"/>
              <a:t>min_rows</a:t>
            </a:r>
            <a:r>
              <a:rPr lang="en-IN" dirty="0"/>
              <a:t>: </a:t>
            </a:r>
            <a:r>
              <a:rPr lang="en-US" dirty="0"/>
              <a:t>Minimum number of rows to assign to terminal nodes.</a:t>
            </a:r>
            <a:endParaRPr lang="en-IN" dirty="0"/>
          </a:p>
          <a:p>
            <a:pPr marL="285750" indent="-285750" algn="l">
              <a:buFont typeface="Arial" panose="020B0604020202020204" pitchFamily="34" charset="0"/>
              <a:buChar char="•"/>
            </a:pPr>
            <a:r>
              <a:rPr lang="en-IN" dirty="0"/>
              <a:t>Seed: </a:t>
            </a:r>
            <a:r>
              <a:rPr lang="en-US" dirty="0"/>
              <a:t>Seed for random numbers (affects sampling) - Note: only reproducible when running single threaded</a:t>
            </a:r>
            <a:endParaRPr lang="en-IN" dirty="0"/>
          </a:p>
        </p:txBody>
      </p:sp>
    </p:spTree>
    <p:extLst>
      <p:ext uri="{BB962C8B-B14F-4D97-AF65-F5344CB8AC3E}">
        <p14:creationId xmlns:p14="http://schemas.microsoft.com/office/powerpoint/2010/main" val="420719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4864868" cy="658333"/>
          </a:xfrm>
        </p:spPr>
        <p:txBody>
          <a:bodyPr>
            <a:normAutofit fontScale="90000"/>
          </a:bodyPr>
          <a:lstStyle/>
          <a:p>
            <a:r>
              <a:rPr lang="en-US" dirty="0"/>
              <a:t>RF	Model -1</a:t>
            </a:r>
          </a:p>
        </p:txBody>
      </p:sp>
      <p:pic>
        <p:nvPicPr>
          <p:cNvPr id="2052" name="Picture 4">
            <a:extLst>
              <a:ext uri="{FF2B5EF4-FFF2-40B4-BE49-F238E27FC236}">
                <a16:creationId xmlns:a16="http://schemas.microsoft.com/office/drawing/2014/main" id="{408DD8C9-51DC-4EF5-85C9-214FD4C2E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990" y="1233996"/>
            <a:ext cx="3378350" cy="54726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E72980F-C7DA-4811-B594-6AC7132D355A}"/>
              </a:ext>
            </a:extLst>
          </p:cNvPr>
          <p:cNvSpPr txBox="1"/>
          <p:nvPr/>
        </p:nvSpPr>
        <p:spPr>
          <a:xfrm>
            <a:off x="541633" y="764384"/>
            <a:ext cx="1800493" cy="369332"/>
          </a:xfrm>
          <a:prstGeom prst="rect">
            <a:avLst/>
          </a:prstGeom>
          <a:noFill/>
        </p:spPr>
        <p:txBody>
          <a:bodyPr wrap="none" rtlCol="0">
            <a:spAutoFit/>
          </a:bodyPr>
          <a:lstStyle/>
          <a:p>
            <a:r>
              <a:rPr lang="en-US" dirty="0"/>
              <a:t>Feature Importance</a:t>
            </a:r>
            <a:endParaRPr lang="en-IN" dirty="0"/>
          </a:p>
        </p:txBody>
      </p:sp>
      <p:pic>
        <p:nvPicPr>
          <p:cNvPr id="2054" name="Picture 6">
            <a:extLst>
              <a:ext uri="{FF2B5EF4-FFF2-40B4-BE49-F238E27FC236}">
                <a16:creationId xmlns:a16="http://schemas.microsoft.com/office/drawing/2014/main" id="{FE0117C1-6BAA-4F20-AFE9-6B1FF36E4A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5063" y="3921078"/>
            <a:ext cx="5198268" cy="23838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E9886B3-F09E-4362-A669-F1AEA5A05E53}"/>
              </a:ext>
            </a:extLst>
          </p:cNvPr>
          <p:cNvSpPr txBox="1"/>
          <p:nvPr/>
        </p:nvSpPr>
        <p:spPr>
          <a:xfrm>
            <a:off x="4181908" y="1210052"/>
            <a:ext cx="3441968" cy="369332"/>
          </a:xfrm>
          <a:prstGeom prst="rect">
            <a:avLst/>
          </a:prstGeom>
          <a:noFill/>
        </p:spPr>
        <p:txBody>
          <a:bodyPr wrap="none" rtlCol="0">
            <a:spAutoFit/>
          </a:bodyPr>
          <a:lstStyle/>
          <a:p>
            <a:r>
              <a:rPr lang="en-US" dirty="0"/>
              <a:t>Using sample size, 10% of original size</a:t>
            </a:r>
            <a:endParaRPr lang="en-IN" dirty="0"/>
          </a:p>
        </p:txBody>
      </p:sp>
      <p:sp>
        <p:nvSpPr>
          <p:cNvPr id="20" name="TextBox 19">
            <a:extLst>
              <a:ext uri="{FF2B5EF4-FFF2-40B4-BE49-F238E27FC236}">
                <a16:creationId xmlns:a16="http://schemas.microsoft.com/office/drawing/2014/main" id="{F872BFE4-52BC-4312-B69D-775C4CEA7CD9}"/>
              </a:ext>
            </a:extLst>
          </p:cNvPr>
          <p:cNvSpPr txBox="1"/>
          <p:nvPr/>
        </p:nvSpPr>
        <p:spPr>
          <a:xfrm>
            <a:off x="4181908" y="1721673"/>
            <a:ext cx="6125592" cy="1754326"/>
          </a:xfrm>
          <a:prstGeom prst="rect">
            <a:avLst/>
          </a:prstGeom>
          <a:noFill/>
        </p:spPr>
        <p:txBody>
          <a:bodyPr wrap="square">
            <a:spAutoFit/>
          </a:bodyPr>
          <a:lstStyle/>
          <a:p>
            <a:r>
              <a:rPr lang="en-IN" dirty="0"/>
              <a:t>rf_v1 = H2ORandomForestEstimator(</a:t>
            </a:r>
          </a:p>
          <a:p>
            <a:r>
              <a:rPr lang="en-IN" dirty="0"/>
              <a:t>        </a:t>
            </a:r>
            <a:r>
              <a:rPr lang="en-IN" dirty="0" err="1"/>
              <a:t>model_id</a:t>
            </a:r>
            <a:r>
              <a:rPr lang="en-IN" dirty="0"/>
              <a:t> = rf_v1,</a:t>
            </a:r>
          </a:p>
          <a:p>
            <a:r>
              <a:rPr lang="en-IN" dirty="0"/>
              <a:t>        </a:t>
            </a:r>
            <a:r>
              <a:rPr lang="en-IN" dirty="0" err="1"/>
              <a:t>ntrees</a:t>
            </a:r>
            <a:r>
              <a:rPr lang="en-IN" dirty="0"/>
              <a:t> = 300,</a:t>
            </a:r>
          </a:p>
          <a:p>
            <a:r>
              <a:rPr lang="en-IN" dirty="0"/>
              <a:t>        </a:t>
            </a:r>
            <a:r>
              <a:rPr lang="en-IN" dirty="0" err="1"/>
              <a:t>nfolds</a:t>
            </a:r>
            <a:r>
              <a:rPr lang="en-IN" dirty="0"/>
              <a:t>=10,</a:t>
            </a:r>
          </a:p>
          <a:p>
            <a:r>
              <a:rPr lang="en-IN" dirty="0"/>
              <a:t>        </a:t>
            </a:r>
            <a:r>
              <a:rPr lang="en-IN" dirty="0" err="1"/>
              <a:t>min_rows</a:t>
            </a:r>
            <a:r>
              <a:rPr lang="en-IN" dirty="0"/>
              <a:t>=100,</a:t>
            </a:r>
          </a:p>
          <a:p>
            <a:r>
              <a:rPr lang="en-IN" dirty="0"/>
              <a:t>        seed=1234)</a:t>
            </a:r>
          </a:p>
        </p:txBody>
      </p:sp>
    </p:spTree>
    <p:extLst>
      <p:ext uri="{BB962C8B-B14F-4D97-AF65-F5344CB8AC3E}">
        <p14:creationId xmlns:p14="http://schemas.microsoft.com/office/powerpoint/2010/main" val="68170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pic>
        <p:nvPicPr>
          <p:cNvPr id="7170" name="Picture 2">
            <a:extLst>
              <a:ext uri="{FF2B5EF4-FFF2-40B4-BE49-F238E27FC236}">
                <a16:creationId xmlns:a16="http://schemas.microsoft.com/office/drawing/2014/main" id="{D925BA3D-5834-43D3-B03E-15ED64B3F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33" y="2755823"/>
            <a:ext cx="8162925" cy="374332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DDB7D969-3978-4DC7-9FD5-083E318B6D3F}"/>
              </a:ext>
            </a:extLst>
          </p:cNvPr>
          <p:cNvSpPr txBox="1">
            <a:spLocks/>
          </p:cNvSpPr>
          <p:nvPr/>
        </p:nvSpPr>
        <p:spPr>
          <a:xfrm>
            <a:off x="541633" y="151384"/>
            <a:ext cx="4864868" cy="658333"/>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dirty="0"/>
              <a:t>RF	Model - 2</a:t>
            </a:r>
          </a:p>
        </p:txBody>
      </p:sp>
      <p:sp>
        <p:nvSpPr>
          <p:cNvPr id="12" name="TextBox 11">
            <a:extLst>
              <a:ext uri="{FF2B5EF4-FFF2-40B4-BE49-F238E27FC236}">
                <a16:creationId xmlns:a16="http://schemas.microsoft.com/office/drawing/2014/main" id="{3C6ED5D5-4710-4C6D-93C1-978E03C99A18}"/>
              </a:ext>
            </a:extLst>
          </p:cNvPr>
          <p:cNvSpPr txBox="1"/>
          <p:nvPr/>
        </p:nvSpPr>
        <p:spPr>
          <a:xfrm>
            <a:off x="541633" y="809717"/>
            <a:ext cx="2249334" cy="369332"/>
          </a:xfrm>
          <a:prstGeom prst="rect">
            <a:avLst/>
          </a:prstGeom>
          <a:noFill/>
        </p:spPr>
        <p:txBody>
          <a:bodyPr wrap="none" rtlCol="0">
            <a:spAutoFit/>
          </a:bodyPr>
          <a:lstStyle/>
          <a:p>
            <a:r>
              <a:rPr lang="en-US" dirty="0"/>
              <a:t>Using the entire data set</a:t>
            </a:r>
            <a:endParaRPr lang="en-IN" dirty="0"/>
          </a:p>
        </p:txBody>
      </p:sp>
      <p:sp>
        <p:nvSpPr>
          <p:cNvPr id="14" name="TextBox 13">
            <a:extLst>
              <a:ext uri="{FF2B5EF4-FFF2-40B4-BE49-F238E27FC236}">
                <a16:creationId xmlns:a16="http://schemas.microsoft.com/office/drawing/2014/main" id="{86DE315C-959B-46D6-B65E-E005A05CA4F7}"/>
              </a:ext>
            </a:extLst>
          </p:cNvPr>
          <p:cNvSpPr txBox="1"/>
          <p:nvPr/>
        </p:nvSpPr>
        <p:spPr>
          <a:xfrm>
            <a:off x="541633" y="1090273"/>
            <a:ext cx="6125592" cy="1754326"/>
          </a:xfrm>
          <a:prstGeom prst="rect">
            <a:avLst/>
          </a:prstGeom>
          <a:noFill/>
        </p:spPr>
        <p:txBody>
          <a:bodyPr wrap="square">
            <a:spAutoFit/>
          </a:bodyPr>
          <a:lstStyle/>
          <a:p>
            <a:r>
              <a:rPr lang="en-IN" dirty="0"/>
              <a:t>rf_v2 = H2ORandomForestEstimator(</a:t>
            </a:r>
          </a:p>
          <a:p>
            <a:r>
              <a:rPr lang="en-IN" dirty="0"/>
              <a:t>        </a:t>
            </a:r>
            <a:r>
              <a:rPr lang="en-IN" dirty="0" err="1"/>
              <a:t>model_id</a:t>
            </a:r>
            <a:r>
              <a:rPr lang="en-IN" dirty="0"/>
              <a:t> = rf_v2,</a:t>
            </a:r>
          </a:p>
          <a:p>
            <a:r>
              <a:rPr lang="en-IN" dirty="0"/>
              <a:t>        </a:t>
            </a:r>
            <a:r>
              <a:rPr lang="en-IN" dirty="0" err="1"/>
              <a:t>ntrees</a:t>
            </a:r>
            <a:r>
              <a:rPr lang="en-IN" dirty="0"/>
              <a:t> = 300,</a:t>
            </a:r>
          </a:p>
          <a:p>
            <a:r>
              <a:rPr lang="en-IN" dirty="0"/>
              <a:t>        </a:t>
            </a:r>
            <a:r>
              <a:rPr lang="en-IN" dirty="0" err="1"/>
              <a:t>nfolds</a:t>
            </a:r>
            <a:r>
              <a:rPr lang="en-IN" dirty="0"/>
              <a:t>=10,</a:t>
            </a:r>
          </a:p>
          <a:p>
            <a:r>
              <a:rPr lang="en-IN" dirty="0"/>
              <a:t>        </a:t>
            </a:r>
            <a:r>
              <a:rPr lang="en-IN" dirty="0" err="1"/>
              <a:t>min_rows</a:t>
            </a:r>
            <a:r>
              <a:rPr lang="en-IN" dirty="0"/>
              <a:t>=100,</a:t>
            </a:r>
          </a:p>
          <a:p>
            <a:r>
              <a:rPr lang="en-IN" dirty="0"/>
              <a:t>        seed=1234)</a:t>
            </a:r>
          </a:p>
        </p:txBody>
      </p:sp>
    </p:spTree>
    <p:extLst>
      <p:ext uri="{BB962C8B-B14F-4D97-AF65-F5344CB8AC3E}">
        <p14:creationId xmlns:p14="http://schemas.microsoft.com/office/powerpoint/2010/main" val="318109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
        <p:nvSpPr>
          <p:cNvPr id="11" name="Title 1">
            <a:extLst>
              <a:ext uri="{FF2B5EF4-FFF2-40B4-BE49-F238E27FC236}">
                <a16:creationId xmlns:a16="http://schemas.microsoft.com/office/drawing/2014/main" id="{B1909D78-EAE0-4D21-BCA8-E97C8448ED83}"/>
              </a:ext>
            </a:extLst>
          </p:cNvPr>
          <p:cNvSpPr txBox="1">
            <a:spLocks/>
          </p:cNvSpPr>
          <p:nvPr/>
        </p:nvSpPr>
        <p:spPr>
          <a:xfrm>
            <a:off x="541633" y="151384"/>
            <a:ext cx="4864868" cy="658333"/>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dirty="0"/>
              <a:t>RF	Model - 3</a:t>
            </a:r>
          </a:p>
        </p:txBody>
      </p:sp>
      <p:sp>
        <p:nvSpPr>
          <p:cNvPr id="13" name="TextBox 12">
            <a:extLst>
              <a:ext uri="{FF2B5EF4-FFF2-40B4-BE49-F238E27FC236}">
                <a16:creationId xmlns:a16="http://schemas.microsoft.com/office/drawing/2014/main" id="{207FD97A-8098-416D-BA4A-54C7917F9795}"/>
              </a:ext>
            </a:extLst>
          </p:cNvPr>
          <p:cNvSpPr txBox="1"/>
          <p:nvPr/>
        </p:nvSpPr>
        <p:spPr>
          <a:xfrm>
            <a:off x="541633" y="976001"/>
            <a:ext cx="7830010" cy="369332"/>
          </a:xfrm>
          <a:prstGeom prst="rect">
            <a:avLst/>
          </a:prstGeom>
          <a:noFill/>
        </p:spPr>
        <p:txBody>
          <a:bodyPr wrap="square">
            <a:spAutoFit/>
          </a:bodyPr>
          <a:lstStyle/>
          <a:p>
            <a:r>
              <a:rPr lang="en-US" b="0" i="0" dirty="0">
                <a:solidFill>
                  <a:srgbClr val="000000"/>
                </a:solidFill>
                <a:effectLst/>
              </a:rPr>
              <a:t>After removing features post feature importance </a:t>
            </a:r>
            <a:r>
              <a:rPr lang="en-US" dirty="0"/>
              <a:t>evaluation</a:t>
            </a:r>
            <a:r>
              <a:rPr lang="en-US" b="0" i="0" dirty="0">
                <a:solidFill>
                  <a:srgbClr val="000000"/>
                </a:solidFill>
                <a:effectLst/>
              </a:rPr>
              <a:t>, with a threshold of 0.10.</a:t>
            </a:r>
            <a:endParaRPr lang="en-IN" dirty="0"/>
          </a:p>
        </p:txBody>
      </p:sp>
      <p:pic>
        <p:nvPicPr>
          <p:cNvPr id="5124" name="Picture 4">
            <a:extLst>
              <a:ext uri="{FF2B5EF4-FFF2-40B4-BE49-F238E27FC236}">
                <a16:creationId xmlns:a16="http://schemas.microsoft.com/office/drawing/2014/main" id="{3967366F-4CED-4FA6-92AB-C5ECFA16C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175" y="2838115"/>
            <a:ext cx="8162925" cy="37433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1DEC4EF-538C-431A-B248-D97D32830948}"/>
              </a:ext>
            </a:extLst>
          </p:cNvPr>
          <p:cNvSpPr txBox="1"/>
          <p:nvPr/>
        </p:nvSpPr>
        <p:spPr>
          <a:xfrm>
            <a:off x="541632" y="1345333"/>
            <a:ext cx="8646755" cy="1200329"/>
          </a:xfrm>
          <a:prstGeom prst="rect">
            <a:avLst/>
          </a:prstGeom>
          <a:noFill/>
        </p:spPr>
        <p:txBody>
          <a:bodyPr wrap="square">
            <a:spAutoFit/>
          </a:bodyPr>
          <a:lstStyle/>
          <a:p>
            <a:r>
              <a:rPr lang="en-IN" b="1" dirty="0"/>
              <a:t>Predictors Used:</a:t>
            </a:r>
          </a:p>
          <a:p>
            <a:r>
              <a:rPr lang="en-IN" dirty="0"/>
              <a:t>TD009, TD009_D_WOE, TD005_D_WOE, TD005, AP003, TD014, PA029, CR019, TD014_D_WOE, AP001_D_WOE, CR019_D_WOE, CR009, AP001, CR009_D_WOE, AP008, AP008_D_WOE, CR015_D_WOE, CR015, PA022, PA029_D_WOE, TD001</a:t>
            </a:r>
          </a:p>
        </p:txBody>
      </p:sp>
    </p:spTree>
    <p:extLst>
      <p:ext uri="{BB962C8B-B14F-4D97-AF65-F5344CB8AC3E}">
        <p14:creationId xmlns:p14="http://schemas.microsoft.com/office/powerpoint/2010/main" val="125881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RF Model - 4</a:t>
            </a:r>
          </a:p>
        </p:txBody>
      </p:sp>
      <p:sp>
        <p:nvSpPr>
          <p:cNvPr id="8" name="TextBox 7">
            <a:extLst>
              <a:ext uri="{FF2B5EF4-FFF2-40B4-BE49-F238E27FC236}">
                <a16:creationId xmlns:a16="http://schemas.microsoft.com/office/drawing/2014/main" id="{7E607D57-1E3E-4DB7-ADA9-315CB360AD76}"/>
              </a:ext>
            </a:extLst>
          </p:cNvPr>
          <p:cNvSpPr txBox="1"/>
          <p:nvPr/>
        </p:nvSpPr>
        <p:spPr>
          <a:xfrm>
            <a:off x="541632" y="837337"/>
            <a:ext cx="8646755" cy="1200329"/>
          </a:xfrm>
          <a:prstGeom prst="rect">
            <a:avLst/>
          </a:prstGeom>
          <a:noFill/>
        </p:spPr>
        <p:txBody>
          <a:bodyPr wrap="square">
            <a:spAutoFit/>
          </a:bodyPr>
          <a:lstStyle/>
          <a:p>
            <a:pPr algn="l"/>
            <a:r>
              <a:rPr lang="en-US" b="1" i="0" dirty="0">
                <a:solidFill>
                  <a:srgbClr val="000000"/>
                </a:solidFill>
                <a:effectLst/>
              </a:rPr>
              <a:t>Using Random </a:t>
            </a:r>
            <a:r>
              <a:rPr lang="en-US" b="1" i="0" dirty="0" err="1">
                <a:solidFill>
                  <a:srgbClr val="000000"/>
                </a:solidFill>
                <a:effectLst/>
              </a:rPr>
              <a:t>Undersampling</a:t>
            </a:r>
            <a:endParaRPr lang="en-US" b="1" i="0" dirty="0">
              <a:solidFill>
                <a:srgbClr val="000000"/>
              </a:solidFill>
              <a:effectLst/>
            </a:endParaRPr>
          </a:p>
          <a:p>
            <a:pPr algn="l"/>
            <a:r>
              <a:rPr lang="en-US" b="0" i="0" dirty="0">
                <a:solidFill>
                  <a:srgbClr val="000000"/>
                </a:solidFill>
                <a:effectLst/>
              </a:rPr>
              <a:t>A simple under-sampling technique is to under-sample the majority class randomly and uniformly. This can potentially lead to loss of information. But if the examples of the majority class are near to others, this method might yield good results.</a:t>
            </a:r>
          </a:p>
        </p:txBody>
      </p:sp>
      <p:pic>
        <p:nvPicPr>
          <p:cNvPr id="4098" name="Picture 2">
            <a:extLst>
              <a:ext uri="{FF2B5EF4-FFF2-40B4-BE49-F238E27FC236}">
                <a16:creationId xmlns:a16="http://schemas.microsoft.com/office/drawing/2014/main" id="{456F5B95-48B9-4BF8-9E95-4501D24D3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35" y="2346609"/>
            <a:ext cx="8162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2534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194</TotalTime>
  <Words>1279</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Univers Condensed Light</vt:lpstr>
      <vt:lpstr>Walbaum Display Light</vt:lpstr>
      <vt:lpstr>AngleLinesVTI</vt:lpstr>
      <vt:lpstr>Modeling Strategies Random forest using H20 and Undersampling and oversampling</vt:lpstr>
      <vt:lpstr>PART -1 Using Select features and engineered features</vt:lpstr>
      <vt:lpstr>EDA </vt:lpstr>
      <vt:lpstr>Modelling </vt:lpstr>
      <vt:lpstr>Modelling </vt:lpstr>
      <vt:lpstr>RF Model -1</vt:lpstr>
      <vt:lpstr>PowerPoint Presentation</vt:lpstr>
      <vt:lpstr>PowerPoint Presentation</vt:lpstr>
      <vt:lpstr>RF Model - 4</vt:lpstr>
      <vt:lpstr>RF Model - 5 </vt:lpstr>
      <vt:lpstr>RF Model - 6  </vt:lpstr>
      <vt:lpstr>PART -2 using raw features</vt:lpstr>
      <vt:lpstr>RF Model -1</vt:lpstr>
      <vt:lpstr>PowerPoint Presentation</vt:lpstr>
      <vt:lpstr>PowerPoint Presentation</vt:lpstr>
      <vt:lpstr>PowerPoint Presentation</vt:lpstr>
      <vt:lpstr>PowerPoint Presentation</vt:lpstr>
      <vt:lpstr>RF Model - 7</vt:lpstr>
      <vt:lpstr>RF Model - 8 </vt:lpstr>
      <vt:lpstr>RF Model - 9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(FE)  &amp;       Exploratory Data Analysis (EDA)</dc:title>
  <dc:creator>ashwin suresh</dc:creator>
  <cp:lastModifiedBy>ashwin suresh</cp:lastModifiedBy>
  <cp:revision>4</cp:revision>
  <dcterms:created xsi:type="dcterms:W3CDTF">2021-10-11T22:22:47Z</dcterms:created>
  <dcterms:modified xsi:type="dcterms:W3CDTF">2021-11-22T21:45:49Z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