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1" r:id="rId3"/>
    <p:sldId id="262" r:id="rId4"/>
    <p:sldId id="263" r:id="rId5"/>
    <p:sldId id="260" r:id="rId6"/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81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44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915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4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91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2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5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9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57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5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6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77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FF76-294A-4894-9E2A-7C01CC16037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79421-F4B7-436F-BD0F-29BE180E2E77}"/>
              </a:ext>
            </a:extLst>
          </p:cNvPr>
          <p:cNvSpPr/>
          <p:nvPr/>
        </p:nvSpPr>
        <p:spPr>
          <a:xfrm>
            <a:off x="0" y="2606034"/>
            <a:ext cx="1133348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Feature</a:t>
            </a:r>
            <a:r>
              <a:rPr lang="en-IN" sz="32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IN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Engineering</a:t>
            </a:r>
            <a:r>
              <a:rPr lang="en-IN" sz="32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IN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&amp; EDA Assignmen</a:t>
            </a:r>
            <a:r>
              <a:rPr lang="en-IN" sz="4400" dirty="0">
                <a:latin typeface="+mj-lt"/>
                <a:ea typeface="+mj-ea"/>
                <a:cs typeface="+mj-cs"/>
              </a:rPr>
              <a:t>t</a:t>
            </a:r>
          </a:p>
          <a:p>
            <a:pPr algn="ctr"/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Industry Case - Credit card Transaction </a:t>
            </a:r>
            <a:r>
              <a:rPr lang="en-US" sz="4400" dirty="0"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52F08-FC7F-4D75-A660-D452AEC483AF}"/>
              </a:ext>
            </a:extLst>
          </p:cNvPr>
          <p:cNvSpPr txBox="1"/>
          <p:nvPr/>
        </p:nvSpPr>
        <p:spPr>
          <a:xfrm>
            <a:off x="9756559" y="6019061"/>
            <a:ext cx="236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Varadharajan Suresh </a:t>
            </a:r>
          </a:p>
          <a:p>
            <a:r>
              <a:rPr lang="en-US" dirty="0"/>
              <a:t>vs2769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18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F9B2-F9A8-4906-B7CD-11936358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Feature engineering strategies for credit card fraud </a:t>
            </a:r>
            <a:r>
              <a:rPr lang="en-US" sz="3200" dirty="0">
                <a:solidFill>
                  <a:schemeClr val="tx1"/>
                </a:solidFill>
              </a:rPr>
              <a:t>detection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8427-5F35-41FC-BA15-5DB607F6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167"/>
            <a:ext cx="10515600" cy="435133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Credit card fraud detection evaluation</a:t>
            </a:r>
          </a:p>
          <a:p>
            <a:r>
              <a:rPr lang="en-US" dirty="0"/>
              <a:t>Feature engineering for fraud detection</a:t>
            </a:r>
          </a:p>
          <a:p>
            <a:pPr lvl="1"/>
            <a:r>
              <a:rPr lang="en-IN" dirty="0"/>
              <a:t>Capturing customer spending patterns</a:t>
            </a:r>
            <a:endParaRPr lang="en-US" dirty="0"/>
          </a:p>
          <a:p>
            <a:pPr lvl="1"/>
            <a:r>
              <a:rPr lang="en-IN" dirty="0"/>
              <a:t>Time features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91418-1B30-41D5-BFDF-629BFD66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0" y="4111335"/>
            <a:ext cx="3648721" cy="2425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516E5F-D198-42B3-81FA-CEF937501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61"/>
          <a:stretch/>
        </p:blipFill>
        <p:spPr>
          <a:xfrm>
            <a:off x="4489141" y="3918547"/>
            <a:ext cx="3213718" cy="2618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9C627B-39A5-4E4B-9FA7-6D3078DB2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34"/>
          <a:stretch/>
        </p:blipFill>
        <p:spPr>
          <a:xfrm>
            <a:off x="8442664" y="3943912"/>
            <a:ext cx="3308414" cy="2618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6166B5-308F-4044-874E-A7B2A9949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643" y="1425044"/>
            <a:ext cx="2870446" cy="14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2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E5AF8B-0995-4574-A20F-AF66FCFF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Feature engineering strategies for credit card fraud </a:t>
            </a:r>
            <a:r>
              <a:rPr lang="en-US" sz="3200" dirty="0">
                <a:solidFill>
                  <a:schemeClr val="tx1"/>
                </a:solidFill>
              </a:rPr>
              <a:t>detection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FD2E-4931-49ED-90FF-47B651304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1470519"/>
            <a:ext cx="10515600" cy="4095780"/>
          </a:xfrm>
        </p:spPr>
        <p:txBody>
          <a:bodyPr/>
          <a:lstStyle/>
          <a:p>
            <a:r>
              <a:rPr lang="en-IN" dirty="0"/>
              <a:t>Experimental setup</a:t>
            </a:r>
            <a:endParaRPr lang="en-US" dirty="0"/>
          </a:p>
          <a:p>
            <a:pPr lvl="1"/>
            <a:r>
              <a:rPr lang="en-IN" dirty="0"/>
              <a:t>Database:</a:t>
            </a:r>
            <a:r>
              <a:rPr lang="en-US" dirty="0"/>
              <a:t>The total dataset contains 120,000,000 individual transactions, each one with 27 attributes. 40,000 transactions were labeled as fraud, leading to a fraud ratio of 0.025%.</a:t>
            </a:r>
          </a:p>
          <a:p>
            <a:pPr lvl="1"/>
            <a:r>
              <a:rPr lang="en-IN" dirty="0"/>
              <a:t>Database partitioning</a:t>
            </a:r>
            <a:r>
              <a:rPr lang="en-US" dirty="0"/>
              <a:t>: training, validation and testing. Each one containing 50%, 25% and 25%</a:t>
            </a:r>
          </a:p>
          <a:p>
            <a:pPr lvl="1"/>
            <a:r>
              <a:rPr lang="en-IN" dirty="0"/>
              <a:t>Algorithms </a:t>
            </a:r>
          </a:p>
          <a:p>
            <a:pPr lvl="2"/>
            <a:r>
              <a:rPr lang="en-US" dirty="0"/>
              <a:t>three cost-insensitive classification algorithms: decision tree (DT), logistic regression (LR) and a random forest (RF); </a:t>
            </a:r>
          </a:p>
          <a:p>
            <a:pPr lvl="2"/>
            <a:r>
              <a:rPr lang="en-IN" dirty="0"/>
              <a:t>Bayes minimum risk (BMR) </a:t>
            </a:r>
            <a:r>
              <a:rPr lang="en-IN" b="1" dirty="0"/>
              <a:t> </a:t>
            </a:r>
            <a:r>
              <a:rPr lang="en-IN" dirty="0"/>
              <a:t>was also used.</a:t>
            </a:r>
          </a:p>
          <a:p>
            <a:pPr lvl="2"/>
            <a:r>
              <a:rPr lang="en-IN" dirty="0"/>
              <a:t>Cost-sensitive logistic regression algorithm, cost-sensitive decision tree algorithm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91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DB2BBF-46B0-435F-92BA-0AF0835E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97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Feature engineering strategies for credit card fraud </a:t>
            </a:r>
            <a:r>
              <a:rPr lang="en-US" sz="3200" dirty="0">
                <a:solidFill>
                  <a:schemeClr val="tx1"/>
                </a:solidFill>
              </a:rPr>
              <a:t>detection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D3160-893A-4E3C-9DD0-A81FFFE1BA55}"/>
              </a:ext>
            </a:extLst>
          </p:cNvPr>
          <p:cNvSpPr txBox="1"/>
          <p:nvPr/>
        </p:nvSpPr>
        <p:spPr>
          <a:xfrm>
            <a:off x="776056" y="881794"/>
            <a:ext cx="8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4359A-FE0B-4173-B5F5-AA240586F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5"/>
          <a:stretch/>
        </p:blipFill>
        <p:spPr>
          <a:xfrm>
            <a:off x="705050" y="1207364"/>
            <a:ext cx="3371228" cy="2414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773899-6EF5-4F81-8C0D-CB7769E21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535" y="1301489"/>
            <a:ext cx="3626483" cy="262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206AC-5133-48C5-88F1-D59F42C9F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480" y="1207364"/>
            <a:ext cx="3626483" cy="2580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D17A74-6401-45DA-A9DB-EA6CA395B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535" y="4011274"/>
            <a:ext cx="3826453" cy="26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8E2EF29-CA12-4D44-B172-39BCA58FF4ED}"/>
              </a:ext>
            </a:extLst>
          </p:cNvPr>
          <p:cNvSpPr txBox="1">
            <a:spLocks/>
          </p:cNvSpPr>
          <p:nvPr/>
        </p:nvSpPr>
        <p:spPr>
          <a:xfrm>
            <a:off x="3652422" y="2631836"/>
            <a:ext cx="3502980" cy="9192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Part – 2 </a:t>
            </a:r>
            <a:endParaRPr lang="en-IN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0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BC1B3A-52D4-48E0-AC0E-027E2F63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90" y="3798024"/>
            <a:ext cx="61341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5A2DC6-9C3E-498E-B19A-20BA7F396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2" y="1649875"/>
            <a:ext cx="4092605" cy="46722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F8826B-7AD2-4F6E-94A1-2173CBFFF81C}"/>
              </a:ext>
            </a:extLst>
          </p:cNvPr>
          <p:cNvSpPr txBox="1">
            <a:spLocks/>
          </p:cNvSpPr>
          <p:nvPr/>
        </p:nvSpPr>
        <p:spPr>
          <a:xfrm>
            <a:off x="838200" y="535851"/>
            <a:ext cx="10515600" cy="54039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Introduction to Data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B7ECC-11C3-4628-99A0-71A3D37AD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351" y="1649875"/>
            <a:ext cx="6962313" cy="18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2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AC9D6B4-56C7-407D-B906-DDBDC87A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8" y="1494778"/>
            <a:ext cx="42100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02A0F68-0CA6-4CF0-A66A-B3018043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4778"/>
            <a:ext cx="4019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AA36675-560E-4A5F-9175-CD990B9776C1}"/>
              </a:ext>
            </a:extLst>
          </p:cNvPr>
          <p:cNvSpPr txBox="1">
            <a:spLocks/>
          </p:cNvSpPr>
          <p:nvPr/>
        </p:nvSpPr>
        <p:spPr>
          <a:xfrm>
            <a:off x="554948" y="491728"/>
            <a:ext cx="10515600" cy="54039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Feature engineering: Features 1 &amp; 2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5DEB2-B6E3-40CB-BC04-0E7A6233ACBF}"/>
              </a:ext>
            </a:extLst>
          </p:cNvPr>
          <p:cNvSpPr txBox="1"/>
          <p:nvPr/>
        </p:nvSpPr>
        <p:spPr>
          <a:xfrm>
            <a:off x="6096000" y="5319225"/>
            <a:ext cx="43028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Grouping by agency, MCC we calculate the median amount spent. This helps understand the median expenditure for a person in an agency per merchant category.</a:t>
            </a:r>
            <a:endParaRPr lang="en-IN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B7BCB-34F6-4786-8288-31C1F18A27F9}"/>
              </a:ext>
            </a:extLst>
          </p:cNvPr>
          <p:cNvSpPr txBox="1"/>
          <p:nvPr/>
        </p:nvSpPr>
        <p:spPr>
          <a:xfrm>
            <a:off x="554948" y="5619307"/>
            <a:ext cx="43028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Grouping by agency, MCC we calculate the average amount spent. This helps understand the mean expenditure for a person in an agency per merchant category.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07311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B807E78-9574-4688-9D33-839678C1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385886"/>
            <a:ext cx="38957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3B12A7-FE61-4864-9284-A8D58B5A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663" y="1385886"/>
            <a:ext cx="38957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62DC0-ED55-4DAB-AC1E-B82CEDB84E50}"/>
              </a:ext>
            </a:extLst>
          </p:cNvPr>
          <p:cNvSpPr txBox="1">
            <a:spLocks/>
          </p:cNvSpPr>
          <p:nvPr/>
        </p:nvSpPr>
        <p:spPr>
          <a:xfrm>
            <a:off x="554948" y="491728"/>
            <a:ext cx="10515600" cy="54039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Feature engineering: Features 3 &amp; 4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3349C-5899-4C21-9FA5-4C015C0122A1}"/>
              </a:ext>
            </a:extLst>
          </p:cNvPr>
          <p:cNvSpPr txBox="1"/>
          <p:nvPr/>
        </p:nvSpPr>
        <p:spPr>
          <a:xfrm>
            <a:off x="7554898" y="5619566"/>
            <a:ext cx="3331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Grouping by Year, Month and Person we calculate the average amount spent. This helps understand the average monthly expenditure in year per person</a:t>
            </a:r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4F4D9-A39C-4C5C-8A94-4CC358E5A1FA}"/>
              </a:ext>
            </a:extLst>
          </p:cNvPr>
          <p:cNvSpPr txBox="1"/>
          <p:nvPr/>
        </p:nvSpPr>
        <p:spPr>
          <a:xfrm>
            <a:off x="643724" y="5743850"/>
            <a:ext cx="3895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Grouping by agency, MCC and Month we calculate the average amount spent. This helps understand the monthly expenditure for a person in an agency per merchant category.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92542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488FC63-0070-4354-A55C-0D39213C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8" y="1612591"/>
            <a:ext cx="3895725" cy="410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678DA76-EB1D-4825-838B-7C3D5539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522" y="1612592"/>
            <a:ext cx="3657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E378F1-C11C-432E-959C-757D56C80344}"/>
              </a:ext>
            </a:extLst>
          </p:cNvPr>
          <p:cNvSpPr txBox="1"/>
          <p:nvPr/>
        </p:nvSpPr>
        <p:spPr>
          <a:xfrm>
            <a:off x="7741328" y="5193437"/>
            <a:ext cx="34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Posted Time – Transaction Time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D6A77-1A09-4A43-A61D-21009904A102}"/>
              </a:ext>
            </a:extLst>
          </p:cNvPr>
          <p:cNvSpPr txBox="1"/>
          <p:nvPr/>
        </p:nvSpPr>
        <p:spPr>
          <a:xfrm>
            <a:off x="929717" y="5719941"/>
            <a:ext cx="396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Grouping by Cardholder Last Name and merchant category code and obtaining the average amount spent by a person in a merchant category. </a:t>
            </a:r>
            <a:endParaRPr lang="en-IN" sz="1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C50D39-9A67-4899-A736-6874564CB191}"/>
              </a:ext>
            </a:extLst>
          </p:cNvPr>
          <p:cNvSpPr txBox="1">
            <a:spLocks/>
          </p:cNvSpPr>
          <p:nvPr/>
        </p:nvSpPr>
        <p:spPr>
          <a:xfrm>
            <a:off x="554948" y="491728"/>
            <a:ext cx="10515600" cy="54039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Feature engineering: Features 5 &amp; 6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869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317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 Neue</vt:lpstr>
      <vt:lpstr>Lato Extended</vt:lpstr>
      <vt:lpstr>Trebuchet MS</vt:lpstr>
      <vt:lpstr>Wingdings 3</vt:lpstr>
      <vt:lpstr>Facet</vt:lpstr>
      <vt:lpstr>PowerPoint Presentation</vt:lpstr>
      <vt:lpstr>Feature engineering strategies for credit card fraud detection</vt:lpstr>
      <vt:lpstr>Feature engineering strategies for credit card fraud detection</vt:lpstr>
      <vt:lpstr>Feature engineering strategies for credit card fraud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suresh</dc:creator>
  <cp:lastModifiedBy>ashwin suresh</cp:lastModifiedBy>
  <cp:revision>2</cp:revision>
  <dcterms:created xsi:type="dcterms:W3CDTF">2021-10-04T21:08:13Z</dcterms:created>
  <dcterms:modified xsi:type="dcterms:W3CDTF">2021-10-04T22:55:01Z</dcterms:modified>
</cp:coreProperties>
</file>