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3"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772" autoAdjust="0"/>
  </p:normalViewPr>
  <p:slideViewPr>
    <p:cSldViewPr snapToGrid="0">
      <p:cViewPr varScale="1">
        <p:scale>
          <a:sx n="71" d="100"/>
          <a:sy n="71" d="100"/>
        </p:scale>
        <p:origin x="11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EDA</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86DB5780-1F3C-4F72-94A7-ED863E43B53B}">
      <dgm:prSet/>
      <dgm:spPr/>
      <dgm:t>
        <a:bodyPr/>
        <a:lstStyle/>
        <a:p>
          <a:pPr>
            <a:lnSpc>
              <a:spcPct val="100000"/>
            </a:lnSpc>
          </a:pPr>
          <a:r>
            <a:rPr lang="en-US" noProof="0" dirty="0">
              <a:solidFill>
                <a:schemeClr val="bg1"/>
              </a:solidFill>
              <a:effectLst>
                <a:glow rad="152400">
                  <a:schemeClr val="bg1">
                    <a:alpha val="19000"/>
                  </a:schemeClr>
                </a:glow>
              </a:effectLst>
            </a:rPr>
            <a:t>Seasonal-Trend Decomposition</a:t>
          </a:r>
        </a:p>
      </dgm:t>
    </dgm:pt>
    <dgm:pt modelId="{14C1A80D-25BA-47C1-ABBB-653722C28546}" type="parTrans" cxnId="{53135B4C-ECB8-4300-B0D0-1EAB3117694C}">
      <dgm:prSet/>
      <dgm:spPr/>
      <dgm:t>
        <a:bodyPr/>
        <a:lstStyle/>
        <a:p>
          <a:endParaRPr lang="en-IN"/>
        </a:p>
      </dgm:t>
    </dgm:pt>
    <dgm:pt modelId="{DDEE9B64-3E9F-410D-B081-536A1232986E}" type="sibTrans" cxnId="{53135B4C-ECB8-4300-B0D0-1EAB3117694C}">
      <dgm:prSet/>
      <dgm:spPr/>
      <dgm:t>
        <a:bodyPr/>
        <a:lstStyle/>
        <a:p>
          <a:endParaRPr lang="en-IN"/>
        </a:p>
      </dgm:t>
    </dgm:pt>
    <dgm:pt modelId="{86D7D3C9-03A6-4D26-9FBB-81C35ABA1F44}">
      <dgm:prSet/>
      <dgm:spPr/>
      <dgm:t>
        <a:bodyPr/>
        <a:lstStyle/>
        <a:p>
          <a:pPr>
            <a:lnSpc>
              <a:spcPct val="100000"/>
            </a:lnSpc>
          </a:pPr>
          <a:r>
            <a:rPr lang="en-US" noProof="0" dirty="0" err="1">
              <a:solidFill>
                <a:schemeClr val="bg1"/>
              </a:solidFill>
              <a:effectLst>
                <a:glow rad="152400">
                  <a:schemeClr val="bg1">
                    <a:alpha val="19000"/>
                  </a:schemeClr>
                </a:glow>
              </a:effectLst>
            </a:rPr>
            <a:t>FbProphet</a:t>
          </a:r>
          <a:r>
            <a:rPr lang="en-US" noProof="0" dirty="0">
              <a:solidFill>
                <a:schemeClr val="bg1"/>
              </a:solidFill>
              <a:effectLst>
                <a:glow rad="152400">
                  <a:schemeClr val="bg1">
                    <a:alpha val="19000"/>
                  </a:schemeClr>
                </a:glow>
              </a:effectLst>
            </a:rPr>
            <a:t> Module</a:t>
          </a:r>
        </a:p>
      </dgm:t>
    </dgm:pt>
    <dgm:pt modelId="{A6D83BC8-83AA-406D-B11E-AB4317C02E8F}" type="parTrans" cxnId="{1CA571AF-5D04-4C8E-BF45-4C64D58D57E5}">
      <dgm:prSet/>
      <dgm:spPr/>
      <dgm:t>
        <a:bodyPr/>
        <a:lstStyle/>
        <a:p>
          <a:endParaRPr lang="en-IN"/>
        </a:p>
      </dgm:t>
    </dgm:pt>
    <dgm:pt modelId="{F7FD8B9A-8164-4870-A52C-C59071EC5AFF}" type="sibTrans" cxnId="{1CA571AF-5D04-4C8E-BF45-4C64D58D57E5}">
      <dgm:prSet/>
      <dgm:spPr/>
      <dgm:t>
        <a:bodyPr/>
        <a:lstStyle/>
        <a:p>
          <a:endParaRPr lang="en-IN"/>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Simple Moving Average and Exponential Smoothing</a:t>
          </a: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4" custLinFactNeighborX="-604" custLinFactNeighborY="-802"/>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4" custScaleX="122598" custScaleY="11332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andshake"/>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4">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4"/>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4" custScaleX="105620" custScaleY="104285" custLinFactNeighborX="-1017" custLinFactNeighborY="-1125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search"/>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4">
        <dgm:presLayoutVars>
          <dgm:chMax val="0"/>
          <dgm:chPref val="0"/>
        </dgm:presLayoutVars>
      </dgm:prSet>
      <dgm:spPr/>
    </dgm:pt>
    <dgm:pt modelId="{1375F890-B8F8-4966-ABCD-B672FD4512B7}" type="pres">
      <dgm:prSet presAssocID="{7519C821-85FB-4CA3-BEB5-E4BFBC529B83}" presName="sibTrans" presStyleCnt="0"/>
      <dgm:spPr/>
    </dgm:pt>
    <dgm:pt modelId="{55115FEF-7B3B-48C2-B9B2-47C26AD90B1A}" type="pres">
      <dgm:prSet presAssocID="{86DB5780-1F3C-4F72-94A7-ED863E43B53B}" presName="compNode" presStyleCnt="0"/>
      <dgm:spPr/>
    </dgm:pt>
    <dgm:pt modelId="{A79EC718-32A6-4DAC-AFE4-EC496D18AA5C}" type="pres">
      <dgm:prSet presAssocID="{86DB5780-1F3C-4F72-94A7-ED863E43B53B}" presName="bgRect" presStyleLbl="bgShp" presStyleIdx="2" presStyleCnt="4" custLinFactNeighborX="-130"/>
      <dgm:spPr>
        <a:xfrm>
          <a:off x="0" y="2548703"/>
          <a:ext cx="5607050" cy="679229"/>
        </a:xfrm>
        <a:prstGeom prst="roundRect">
          <a:avLst>
            <a:gd name="adj" fmla="val 10000"/>
          </a:avLst>
        </a:prstGeom>
        <a:solidFill>
          <a:srgbClr val="000000">
            <a:alpha val="70000"/>
          </a:srgbClr>
        </a:solidFill>
        <a:ln>
          <a:noFill/>
        </a:ln>
        <a:effectLst/>
      </dgm:spPr>
    </dgm:pt>
    <dgm:pt modelId="{CB924F75-BA13-4665-B95D-7715DD0DDA49}" type="pres">
      <dgm:prSet presAssocID="{86DB5780-1F3C-4F72-94A7-ED863E43B5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llar"/>
        </a:ext>
      </dgm:extLst>
    </dgm:pt>
    <dgm:pt modelId="{CA8CD4BE-6D66-4C8F-931E-7F6CA08A7174}" type="pres">
      <dgm:prSet presAssocID="{86DB5780-1F3C-4F72-94A7-ED863E43B53B}" presName="spaceRect" presStyleCnt="0"/>
      <dgm:spPr/>
    </dgm:pt>
    <dgm:pt modelId="{B0F5CF5E-EF18-4D7C-B4CB-CC72F968C150}" type="pres">
      <dgm:prSet presAssocID="{86DB5780-1F3C-4F72-94A7-ED863E43B53B}" presName="parTx" presStyleLbl="revTx" presStyleIdx="2" presStyleCnt="4">
        <dgm:presLayoutVars>
          <dgm:chMax val="0"/>
          <dgm:chPref val="0"/>
        </dgm:presLayoutVars>
      </dgm:prSet>
      <dgm:spPr/>
    </dgm:pt>
    <dgm:pt modelId="{8DB8F25C-901E-4177-A469-30AE8B39E8F7}" type="pres">
      <dgm:prSet presAssocID="{DDEE9B64-3E9F-410D-B081-536A1232986E}" presName="sibTrans" presStyleCnt="0"/>
      <dgm:spPr/>
    </dgm:pt>
    <dgm:pt modelId="{3B193C55-2726-4893-9C13-5EC9EE1E1DA8}" type="pres">
      <dgm:prSet presAssocID="{86D7D3C9-03A6-4D26-9FBB-81C35ABA1F44}" presName="compNode" presStyleCnt="0"/>
      <dgm:spPr/>
    </dgm:pt>
    <dgm:pt modelId="{0A13E9BB-B438-4D09-A7FC-11DCB01479B1}" type="pres">
      <dgm:prSet presAssocID="{86D7D3C9-03A6-4D26-9FBB-81C35ABA1F44}" presName="bgRect" presStyleLbl="bgShp" presStyleIdx="3" presStyleCnt="4" custLinFactNeighborX="-2" custLinFactNeighborY="-4986"/>
      <dgm:spPr>
        <a:xfrm>
          <a:off x="0" y="3397740"/>
          <a:ext cx="5607050" cy="679229"/>
        </a:xfrm>
        <a:prstGeom prst="roundRect">
          <a:avLst>
            <a:gd name="adj" fmla="val 10000"/>
          </a:avLst>
        </a:prstGeom>
        <a:solidFill>
          <a:srgbClr val="000000">
            <a:alpha val="70000"/>
          </a:srgbClr>
        </a:solidFill>
        <a:ln>
          <a:noFill/>
        </a:ln>
        <a:effectLst/>
      </dgm:spPr>
    </dgm:pt>
    <dgm:pt modelId="{D2E984D6-C133-4F05-8183-B30589EBA00D}" type="pres">
      <dgm:prSet presAssocID="{86D7D3C9-03A6-4D26-9FBB-81C35ABA1F4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r graph with upward trend"/>
        </a:ext>
      </dgm:extLst>
    </dgm:pt>
    <dgm:pt modelId="{27E2731B-DB13-46F8-A063-CFABC5D4F9A2}" type="pres">
      <dgm:prSet presAssocID="{86D7D3C9-03A6-4D26-9FBB-81C35ABA1F44}" presName="spaceRect" presStyleCnt="0"/>
      <dgm:spPr/>
    </dgm:pt>
    <dgm:pt modelId="{CECA9304-2763-40E4-8730-90687FFB0B48}" type="pres">
      <dgm:prSet presAssocID="{86D7D3C9-03A6-4D26-9FBB-81C35ABA1F44}" presName="parTx" presStyleLbl="revTx" presStyleIdx="3" presStyleCnt="4">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496E3042-1FDA-4D81-8EB1-B395C5E5830F}" type="presOf" srcId="{86D7D3C9-03A6-4D26-9FBB-81C35ABA1F44}" destId="{CECA9304-2763-40E4-8730-90687FFB0B48}" srcOrd="0" destOrd="0" presId="urn:microsoft.com/office/officeart/2018/2/layout/IconVerticalSolidList"/>
    <dgm:cxn modelId="{53135B4C-ECB8-4300-B0D0-1EAB3117694C}" srcId="{E1B432F4-5FDB-4518-9272-2F3934AC6AA2}" destId="{86DB5780-1F3C-4F72-94A7-ED863E43B53B}" srcOrd="2" destOrd="0" parTransId="{14C1A80D-25BA-47C1-ABBB-653722C28546}" sibTransId="{DDEE9B64-3E9F-410D-B081-536A1232986E}"/>
    <dgm:cxn modelId="{BBB2D078-F529-432E-87A7-1B9E0DAC04C4}" type="presOf" srcId="{86DB5780-1F3C-4F72-94A7-ED863E43B53B}" destId="{B0F5CF5E-EF18-4D7C-B4CB-CC72F968C150}" srcOrd="0" destOrd="0" presId="urn:microsoft.com/office/officeart/2018/2/layout/IconVerticalSolidList"/>
    <dgm:cxn modelId="{1CA571AF-5D04-4C8E-BF45-4C64D58D57E5}" srcId="{E1B432F4-5FDB-4518-9272-2F3934AC6AA2}" destId="{86D7D3C9-03A6-4D26-9FBB-81C35ABA1F44}" srcOrd="3" destOrd="0" parTransId="{A6D83BC8-83AA-406D-B11E-AB4317C02E8F}" sibTransId="{F7FD8B9A-8164-4870-A52C-C59071EC5AFF}"/>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1F6F4661-26E4-4607-AFB0-976BB758DB3D}" type="presParOf" srcId="{D40A0249-41A7-44A6-A657-361E8C18FD42}" destId="{55115FEF-7B3B-48C2-B9B2-47C26AD90B1A}" srcOrd="4" destOrd="0" presId="urn:microsoft.com/office/officeart/2018/2/layout/IconVerticalSolidList"/>
    <dgm:cxn modelId="{F8D9E74E-4DF2-48C9-90F8-3CF513A20FEC}" type="presParOf" srcId="{55115FEF-7B3B-48C2-B9B2-47C26AD90B1A}" destId="{A79EC718-32A6-4DAC-AFE4-EC496D18AA5C}" srcOrd="0" destOrd="0" presId="urn:microsoft.com/office/officeart/2018/2/layout/IconVerticalSolidList"/>
    <dgm:cxn modelId="{1B2E464B-97FB-4B45-8522-80ABA56A4372}" type="presParOf" srcId="{55115FEF-7B3B-48C2-B9B2-47C26AD90B1A}" destId="{CB924F75-BA13-4665-B95D-7715DD0DDA49}" srcOrd="1" destOrd="0" presId="urn:microsoft.com/office/officeart/2018/2/layout/IconVerticalSolidList"/>
    <dgm:cxn modelId="{DB83BFF1-5D57-4F0D-ADC7-D7EBF3779900}" type="presParOf" srcId="{55115FEF-7B3B-48C2-B9B2-47C26AD90B1A}" destId="{CA8CD4BE-6D66-4C8F-931E-7F6CA08A7174}" srcOrd="2" destOrd="0" presId="urn:microsoft.com/office/officeart/2018/2/layout/IconVerticalSolidList"/>
    <dgm:cxn modelId="{C17CE704-E73C-4E9D-B169-E1C6FADEA38D}" type="presParOf" srcId="{55115FEF-7B3B-48C2-B9B2-47C26AD90B1A}" destId="{B0F5CF5E-EF18-4D7C-B4CB-CC72F968C150}" srcOrd="3" destOrd="0" presId="urn:microsoft.com/office/officeart/2018/2/layout/IconVerticalSolidList"/>
    <dgm:cxn modelId="{F5C9CF83-901E-46DE-97E2-23A3EA0D1E91}" type="presParOf" srcId="{D40A0249-41A7-44A6-A657-361E8C18FD42}" destId="{8DB8F25C-901E-4177-A469-30AE8B39E8F7}" srcOrd="5" destOrd="0" presId="urn:microsoft.com/office/officeart/2018/2/layout/IconVerticalSolidList"/>
    <dgm:cxn modelId="{38764C25-D0F4-4AB5-BFBF-6EE2A0B72849}" type="presParOf" srcId="{D40A0249-41A7-44A6-A657-361E8C18FD42}" destId="{3B193C55-2726-4893-9C13-5EC9EE1E1DA8}" srcOrd="6" destOrd="0" presId="urn:microsoft.com/office/officeart/2018/2/layout/IconVerticalSolidList"/>
    <dgm:cxn modelId="{81AB28FF-A2E7-44A0-86F9-C81A3359758B}" type="presParOf" srcId="{3B193C55-2726-4893-9C13-5EC9EE1E1DA8}" destId="{0A13E9BB-B438-4D09-A7FC-11DCB01479B1}" srcOrd="0" destOrd="0" presId="urn:microsoft.com/office/officeart/2018/2/layout/IconVerticalSolidList"/>
    <dgm:cxn modelId="{03863646-75CD-4E86-9927-90523C72E6E0}" type="presParOf" srcId="{3B193C55-2726-4893-9C13-5EC9EE1E1DA8}" destId="{D2E984D6-C133-4F05-8183-B30589EBA00D}" srcOrd="1" destOrd="0" presId="urn:microsoft.com/office/officeart/2018/2/layout/IconVerticalSolidList"/>
    <dgm:cxn modelId="{5932258A-50CE-42F0-86B3-792289A685AB}" type="presParOf" srcId="{3B193C55-2726-4893-9C13-5EC9EE1E1DA8}" destId="{27E2731B-DB13-46F8-A063-CFABC5D4F9A2}" srcOrd="2" destOrd="0" presId="urn:microsoft.com/office/officeart/2018/2/layout/IconVerticalSolidList"/>
    <dgm:cxn modelId="{6FEBB289-6990-4032-B8D7-2291B58AC9D3}" type="presParOf" srcId="{3B193C55-2726-4893-9C13-5EC9EE1E1DA8}" destId="{CECA9304-2763-40E4-8730-90687FFB0B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0"/>
          <a:ext cx="5607050" cy="1036528"/>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49135" y="197287"/>
          <a:ext cx="698919" cy="6460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197190" y="204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100000"/>
            </a:lnSpc>
            <a:spcBef>
              <a:spcPct val="0"/>
            </a:spcBef>
            <a:spcAft>
              <a:spcPct val="35000"/>
            </a:spcAft>
            <a:buNone/>
          </a:pPr>
          <a:r>
            <a:rPr lang="en-US" sz="2200" kern="1200" noProof="0" dirty="0">
              <a:solidFill>
                <a:schemeClr val="bg1"/>
              </a:solidFill>
              <a:effectLst>
                <a:glow rad="152400">
                  <a:schemeClr val="bg1">
                    <a:alpha val="19000"/>
                  </a:schemeClr>
                </a:glow>
              </a:effectLst>
            </a:rPr>
            <a:t>EDA</a:t>
          </a:r>
        </a:p>
      </dsp:txBody>
      <dsp:txXfrm>
        <a:off x="1197190" y="2045"/>
        <a:ext cx="4409859" cy="1036528"/>
      </dsp:txXfrm>
    </dsp:sp>
    <dsp:sp modelId="{79919C57-A32A-40F6-B106-B4E0CE644E4C}">
      <dsp:nvSpPr>
        <dsp:cNvPr id="0" name=""/>
        <dsp:cNvSpPr/>
      </dsp:nvSpPr>
      <dsp:spPr>
        <a:xfrm>
          <a:off x="0" y="1297705"/>
          <a:ext cx="5607050" cy="1036528"/>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91732" y="1454552"/>
          <a:ext cx="602129" cy="594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197190" y="129770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100000"/>
            </a:lnSpc>
            <a:spcBef>
              <a:spcPct val="0"/>
            </a:spcBef>
            <a:spcAft>
              <a:spcPct val="35000"/>
            </a:spcAft>
            <a:buNone/>
          </a:pPr>
          <a:r>
            <a:rPr lang="en-US" sz="2200" kern="1200" noProof="0" dirty="0">
              <a:solidFill>
                <a:schemeClr val="bg1"/>
              </a:solidFill>
              <a:effectLst>
                <a:glow rad="152400">
                  <a:schemeClr val="bg1">
                    <a:alpha val="19000"/>
                  </a:schemeClr>
                </a:glow>
              </a:effectLst>
            </a:rPr>
            <a:t>Simple Moving Average and Exponential Smoothing</a:t>
          </a:r>
        </a:p>
      </dsp:txBody>
      <dsp:txXfrm>
        <a:off x="1197190" y="1297705"/>
        <a:ext cx="4409859" cy="1036528"/>
      </dsp:txXfrm>
    </dsp:sp>
    <dsp:sp modelId="{A79EC718-32A6-4DAC-AFE4-EC496D18AA5C}">
      <dsp:nvSpPr>
        <dsp:cNvPr id="0" name=""/>
        <dsp:cNvSpPr/>
      </dsp:nvSpPr>
      <dsp:spPr>
        <a:xfrm>
          <a:off x="0" y="2593366"/>
          <a:ext cx="5607050" cy="1036528"/>
        </a:xfrm>
        <a:prstGeom prst="roundRect">
          <a:avLst>
            <a:gd name="adj" fmla="val 10000"/>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CB924F75-BA13-4665-B95D-7715DD0DDA49}">
      <dsp:nvSpPr>
        <dsp:cNvPr id="0" name=""/>
        <dsp:cNvSpPr/>
      </dsp:nvSpPr>
      <dsp:spPr>
        <a:xfrm>
          <a:off x="313549" y="2826584"/>
          <a:ext cx="570090" cy="570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0F5CF5E-EF18-4D7C-B4CB-CC72F968C150}">
      <dsp:nvSpPr>
        <dsp:cNvPr id="0" name=""/>
        <dsp:cNvSpPr/>
      </dsp:nvSpPr>
      <dsp:spPr>
        <a:xfrm>
          <a:off x="1197190" y="259336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100000"/>
            </a:lnSpc>
            <a:spcBef>
              <a:spcPct val="0"/>
            </a:spcBef>
            <a:spcAft>
              <a:spcPct val="35000"/>
            </a:spcAft>
            <a:buNone/>
          </a:pPr>
          <a:r>
            <a:rPr lang="en-US" sz="2200" kern="1200" noProof="0" dirty="0">
              <a:solidFill>
                <a:schemeClr val="bg1"/>
              </a:solidFill>
              <a:effectLst>
                <a:glow rad="152400">
                  <a:schemeClr val="bg1">
                    <a:alpha val="19000"/>
                  </a:schemeClr>
                </a:glow>
              </a:effectLst>
            </a:rPr>
            <a:t>Seasonal-Trend Decomposition</a:t>
          </a:r>
        </a:p>
      </dsp:txBody>
      <dsp:txXfrm>
        <a:off x="1197190" y="2593366"/>
        <a:ext cx="4409859" cy="1036528"/>
      </dsp:txXfrm>
    </dsp:sp>
    <dsp:sp modelId="{0A13E9BB-B438-4D09-A7FC-11DCB01479B1}">
      <dsp:nvSpPr>
        <dsp:cNvPr id="0" name=""/>
        <dsp:cNvSpPr/>
      </dsp:nvSpPr>
      <dsp:spPr>
        <a:xfrm>
          <a:off x="0" y="3837345"/>
          <a:ext cx="5607050" cy="1036528"/>
        </a:xfrm>
        <a:prstGeom prst="roundRect">
          <a:avLst>
            <a:gd name="adj" fmla="val 10000"/>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D2E984D6-C133-4F05-8183-B30589EBA00D}">
      <dsp:nvSpPr>
        <dsp:cNvPr id="0" name=""/>
        <dsp:cNvSpPr/>
      </dsp:nvSpPr>
      <dsp:spPr>
        <a:xfrm>
          <a:off x="313549" y="4122245"/>
          <a:ext cx="570090" cy="570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ECA9304-2763-40E4-8730-90687FFB0B48}">
      <dsp:nvSpPr>
        <dsp:cNvPr id="0" name=""/>
        <dsp:cNvSpPr/>
      </dsp:nvSpPr>
      <dsp:spPr>
        <a:xfrm>
          <a:off x="1197190" y="388902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100000"/>
            </a:lnSpc>
            <a:spcBef>
              <a:spcPct val="0"/>
            </a:spcBef>
            <a:spcAft>
              <a:spcPct val="35000"/>
            </a:spcAft>
            <a:buNone/>
          </a:pPr>
          <a:r>
            <a:rPr lang="en-US" sz="2200" kern="1200" noProof="0" dirty="0" err="1">
              <a:solidFill>
                <a:schemeClr val="bg1"/>
              </a:solidFill>
              <a:effectLst>
                <a:glow rad="152400">
                  <a:schemeClr val="bg1">
                    <a:alpha val="19000"/>
                  </a:schemeClr>
                </a:glow>
              </a:effectLst>
            </a:rPr>
            <a:t>FbProphet</a:t>
          </a:r>
          <a:r>
            <a:rPr lang="en-US" sz="2200" kern="1200" noProof="0" dirty="0">
              <a:solidFill>
                <a:schemeClr val="bg1"/>
              </a:solidFill>
              <a:effectLst>
                <a:glow rad="152400">
                  <a:schemeClr val="bg1">
                    <a:alpha val="19000"/>
                  </a:schemeClr>
                </a:glow>
              </a:effectLst>
            </a:rPr>
            <a:t> Module</a:t>
          </a:r>
        </a:p>
      </dsp:txBody>
      <dsp:txXfrm>
        <a:off x="1197190" y="3889026"/>
        <a:ext cx="4409859" cy="10365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4DD4E-A3AD-4B5A-9C3F-31DC128B76B5}" type="datetimeFigureOut">
              <a:rPr lang="en-IN" smtClean="0"/>
              <a:t>29-09-2021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82B47-6DCF-4D31-8FA5-457B0817CB81}" type="slidenum">
              <a:rPr lang="en-IN" smtClean="0"/>
              <a:t>‹#›</a:t>
            </a:fld>
            <a:endParaRPr lang="en-IN"/>
          </a:p>
        </p:txBody>
      </p:sp>
    </p:spTree>
    <p:extLst>
      <p:ext uri="{BB962C8B-B14F-4D97-AF65-F5344CB8AC3E}">
        <p14:creationId xmlns:p14="http://schemas.microsoft.com/office/powerpoint/2010/main" val="367740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00000"/>
                </a:solidFill>
                <a:effectLst/>
                <a:latin typeface="Helvetica Neue"/>
              </a:rPr>
              <a:t>Simple Moving Average: SMA is an arithmetic moving average calculated by adding recent prices and then dividing that figure by the number of time periods in the calculation average. The SMA method smooths the rough edges in a time series in order to identify the pattern.</a:t>
            </a:r>
          </a:p>
          <a:p>
            <a:pPr algn="l">
              <a:buFont typeface="+mj-lt"/>
              <a:buAutoNum type="arabicPeriod"/>
            </a:pPr>
            <a:r>
              <a:rPr lang="en-US" b="0" i="0" dirty="0">
                <a:solidFill>
                  <a:srgbClr val="000000"/>
                </a:solidFill>
                <a:effectLst/>
                <a:latin typeface="Helvetica Neue"/>
              </a:rPr>
              <a:t>Exponential Smoothing: It is similar to SMA in smoothing the rough edges in order to identify a pattern, but the weights placed on each observation changes. Older the observation lesser the weight placed on it and newer the observations have higher weightage. This gives more importance to the recent and relevant data.</a:t>
            </a:r>
          </a:p>
          <a:p>
            <a:endParaRPr lang="en-IN" dirty="0"/>
          </a:p>
        </p:txBody>
      </p:sp>
      <p:sp>
        <p:nvSpPr>
          <p:cNvPr id="4" name="Slide Number Placeholder 3"/>
          <p:cNvSpPr>
            <a:spLocks noGrp="1"/>
          </p:cNvSpPr>
          <p:nvPr>
            <p:ph type="sldNum" sz="quarter" idx="5"/>
          </p:nvPr>
        </p:nvSpPr>
        <p:spPr/>
        <p:txBody>
          <a:bodyPr/>
          <a:lstStyle/>
          <a:p>
            <a:fld id="{C5982B47-6DCF-4D31-8FA5-457B0817CB81}" type="slidenum">
              <a:rPr lang="en-IN" smtClean="0"/>
              <a:t>4</a:t>
            </a:fld>
            <a:endParaRPr lang="en-IN"/>
          </a:p>
        </p:txBody>
      </p:sp>
    </p:spTree>
    <p:extLst>
      <p:ext uri="{BB962C8B-B14F-4D97-AF65-F5344CB8AC3E}">
        <p14:creationId xmlns:p14="http://schemas.microsoft.com/office/powerpoint/2010/main" val="98153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Seasonal </a:t>
            </a:r>
            <a:r>
              <a:rPr lang="en-US" b="0" i="0" dirty="0" err="1">
                <a:solidFill>
                  <a:srgbClr val="000000"/>
                </a:solidFill>
                <a:effectLst/>
                <a:latin typeface="Helvetica Neue"/>
              </a:rPr>
              <a:t>Treanding</a:t>
            </a:r>
            <a:r>
              <a:rPr lang="en-US" b="0" i="0" dirty="0">
                <a:solidFill>
                  <a:srgbClr val="000000"/>
                </a:solidFill>
                <a:effectLst/>
                <a:latin typeface="Helvetica Neue"/>
              </a:rPr>
              <a:t> Decomposition: STD is splits the timeseries data into 3 parts Trends, Seasonal and </a:t>
            </a:r>
            <a:r>
              <a:rPr lang="en-US" b="0" i="0" dirty="0" err="1">
                <a:solidFill>
                  <a:srgbClr val="000000"/>
                </a:solidFill>
                <a:effectLst/>
                <a:latin typeface="Helvetica Neue"/>
              </a:rPr>
              <a:t>residue.Trend</a:t>
            </a:r>
            <a:r>
              <a:rPr lang="en-US" b="0" i="0" dirty="0">
                <a:solidFill>
                  <a:srgbClr val="000000"/>
                </a:solidFill>
                <a:effectLst/>
                <a:latin typeface="Helvetica Neue"/>
              </a:rPr>
              <a:t> gives you a general direction of the overall </a:t>
            </a:r>
            <a:r>
              <a:rPr lang="en-US" b="0" i="0" dirty="0" err="1">
                <a:solidFill>
                  <a:srgbClr val="000000"/>
                </a:solidFill>
                <a:effectLst/>
                <a:latin typeface="Helvetica Neue"/>
              </a:rPr>
              <a:t>data.seasonality</a:t>
            </a:r>
            <a:r>
              <a:rPr lang="en-US" b="0" i="0" dirty="0">
                <a:solidFill>
                  <a:srgbClr val="000000"/>
                </a:solidFill>
                <a:effectLst/>
                <a:latin typeface="Helvetica Neue"/>
              </a:rPr>
              <a:t> is a regular and predictable pattern that recur at a fixed interval of time. Randomness or Noise or Residual is the random fluctuation or unpredictable change. This helps identify the change in pattern over various seasons and historically.</a:t>
            </a:r>
          </a:p>
          <a:p>
            <a:endParaRPr lang="en-IN" dirty="0"/>
          </a:p>
        </p:txBody>
      </p:sp>
      <p:sp>
        <p:nvSpPr>
          <p:cNvPr id="4" name="Slide Number Placeholder 3"/>
          <p:cNvSpPr>
            <a:spLocks noGrp="1"/>
          </p:cNvSpPr>
          <p:nvPr>
            <p:ph type="sldNum" sz="quarter" idx="5"/>
          </p:nvPr>
        </p:nvSpPr>
        <p:spPr/>
        <p:txBody>
          <a:bodyPr/>
          <a:lstStyle/>
          <a:p>
            <a:fld id="{C5982B47-6DCF-4D31-8FA5-457B0817CB81}" type="slidenum">
              <a:rPr lang="en-IN" smtClean="0"/>
              <a:t>5</a:t>
            </a:fld>
            <a:endParaRPr lang="en-IN"/>
          </a:p>
        </p:txBody>
      </p:sp>
    </p:spTree>
    <p:extLst>
      <p:ext uri="{BB962C8B-B14F-4D97-AF65-F5344CB8AC3E}">
        <p14:creationId xmlns:p14="http://schemas.microsoft.com/office/powerpoint/2010/main" val="203094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a:t>
            </a:r>
            <a:r>
              <a:rPr lang="en-US" b="0" i="0" dirty="0" err="1">
                <a:solidFill>
                  <a:srgbClr val="000000"/>
                </a:solidFill>
                <a:effectLst/>
                <a:latin typeface="Helvetica Neue"/>
              </a:rPr>
              <a:t>fbProphet</a:t>
            </a:r>
            <a:r>
              <a:rPr lang="en-US" b="0" i="0" dirty="0">
                <a:solidFill>
                  <a:srgbClr val="000000"/>
                </a:solidFill>
                <a:effectLst/>
                <a:latin typeface="Helvetica Neue"/>
              </a:rPr>
              <a:t> Module: </a:t>
            </a:r>
            <a:r>
              <a:rPr lang="en-US" b="0" i="0" dirty="0" err="1">
                <a:solidFill>
                  <a:srgbClr val="000000"/>
                </a:solidFill>
                <a:effectLst/>
                <a:latin typeface="Helvetica Neue"/>
              </a:rPr>
              <a:t>fbProphet</a:t>
            </a:r>
            <a:r>
              <a:rPr lang="en-US" b="0" i="0" dirty="0">
                <a:solidFill>
                  <a:srgbClr val="000000"/>
                </a:solidFill>
                <a:effectLst/>
                <a:latin typeface="Helvetica Neue"/>
              </a:rPr>
              <a:t> is a open-source procedure developed by Facebook for forecasting time series data based on an additive model where non-linear trends are fit with yearly, weekly, and daily trends, plus holiday effects. Prophet is robust to missing data and shifts in the trend, and typically handles outliers well</a:t>
            </a:r>
            <a:endParaRPr lang="en-IN" dirty="0"/>
          </a:p>
        </p:txBody>
      </p:sp>
      <p:sp>
        <p:nvSpPr>
          <p:cNvPr id="4" name="Slide Number Placeholder 3"/>
          <p:cNvSpPr>
            <a:spLocks noGrp="1"/>
          </p:cNvSpPr>
          <p:nvPr>
            <p:ph type="sldNum" sz="quarter" idx="5"/>
          </p:nvPr>
        </p:nvSpPr>
        <p:spPr/>
        <p:txBody>
          <a:bodyPr/>
          <a:lstStyle/>
          <a:p>
            <a:fld id="{C5982B47-6DCF-4D31-8FA5-457B0817CB81}" type="slidenum">
              <a:rPr lang="en-IN" smtClean="0"/>
              <a:t>6</a:t>
            </a:fld>
            <a:endParaRPr lang="en-IN"/>
          </a:p>
        </p:txBody>
      </p:sp>
    </p:spTree>
    <p:extLst>
      <p:ext uri="{BB962C8B-B14F-4D97-AF65-F5344CB8AC3E}">
        <p14:creationId xmlns:p14="http://schemas.microsoft.com/office/powerpoint/2010/main" val="311121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311E-475D-4C39-8B09-32D3107384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07BAD2-C5DF-4DE8-AC79-58115CD04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A0931D-63A1-4DCC-B412-D6095A3862F1}"/>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5" name="Footer Placeholder 4">
            <a:extLst>
              <a:ext uri="{FF2B5EF4-FFF2-40B4-BE49-F238E27FC236}">
                <a16:creationId xmlns:a16="http://schemas.microsoft.com/office/drawing/2014/main" id="{73723F9F-76C7-49CE-AB65-6293C3E08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49EA4-3305-4E62-A33F-B9519AD25299}"/>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306808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A2EE-2167-41D1-845F-D3F2246755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0E64C8-4A90-4A93-AA74-BAFB9EB49D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0ECC6-8A6F-4659-9F36-8FECDFC48DCF}"/>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5" name="Footer Placeholder 4">
            <a:extLst>
              <a:ext uri="{FF2B5EF4-FFF2-40B4-BE49-F238E27FC236}">
                <a16:creationId xmlns:a16="http://schemas.microsoft.com/office/drawing/2014/main" id="{95726BBF-F5EE-442E-AFCF-90D92B09BB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30B40-DE8B-45A9-9498-2E291CDBA49D}"/>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146814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6D31D-8FB7-4BED-9154-89AD1D222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89FD2A-0745-4B97-9828-0390E32A5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4175F-D64A-46ED-BBF0-3B1ABE0414C1}"/>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5" name="Footer Placeholder 4">
            <a:extLst>
              <a:ext uri="{FF2B5EF4-FFF2-40B4-BE49-F238E27FC236}">
                <a16:creationId xmlns:a16="http://schemas.microsoft.com/office/drawing/2014/main" id="{BC7A0871-FA45-4AC0-8EBE-C60A425A6C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C56BCF-9F96-4865-88A5-D9BD723234B9}"/>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404579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5DBF-73C9-496E-B889-FB7C831E86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DD15CB-51A1-4797-A1C3-96052500B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D9E04-4DBA-43C9-A3CD-9292DF3D1C50}"/>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5" name="Footer Placeholder 4">
            <a:extLst>
              <a:ext uri="{FF2B5EF4-FFF2-40B4-BE49-F238E27FC236}">
                <a16:creationId xmlns:a16="http://schemas.microsoft.com/office/drawing/2014/main" id="{BED7128F-3C49-47B1-AED9-7344BD957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0185FD-6704-4A6B-8230-859F4BEDE36A}"/>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406357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D85D-A819-4E1A-BF26-EF96EB7D17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225DAA-00EE-4572-9906-46AF11075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A68653-DDE6-40A8-A079-7BF103AA7CEC}"/>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5" name="Footer Placeholder 4">
            <a:extLst>
              <a:ext uri="{FF2B5EF4-FFF2-40B4-BE49-F238E27FC236}">
                <a16:creationId xmlns:a16="http://schemas.microsoft.com/office/drawing/2014/main" id="{1E64A7D1-2C35-4A7F-A430-BEB6FBDC5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A4B02-B244-4B61-A8B3-C18B19D37A12}"/>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100450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AE70-6643-49F2-80EA-10412883A2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CC61AE-6E16-49C0-B1EF-AEEE4507EC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EAFEA0-06EA-44FD-9C18-78BEC9F85B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AD260-6B87-4968-B6ED-E0669C74493B}"/>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6" name="Footer Placeholder 5">
            <a:extLst>
              <a:ext uri="{FF2B5EF4-FFF2-40B4-BE49-F238E27FC236}">
                <a16:creationId xmlns:a16="http://schemas.microsoft.com/office/drawing/2014/main" id="{7AF5ED82-A934-4C82-A82A-0C969C4B1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D1BC4F-4064-469A-9406-8210844B0EBD}"/>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376308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CC83-83EA-4F57-A3B5-066AA8872B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6BFEDB-96AB-4425-BD77-A39A0F989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5B158-2563-4612-AB8C-4A21551E9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3D53FA-3431-4636-8B6E-FD1F9C996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B77DB-6456-4074-945F-05EC2A4F35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DA687D-49F1-4BB3-A040-C7E3287D7F67}"/>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8" name="Footer Placeholder 7">
            <a:extLst>
              <a:ext uri="{FF2B5EF4-FFF2-40B4-BE49-F238E27FC236}">
                <a16:creationId xmlns:a16="http://schemas.microsoft.com/office/drawing/2014/main" id="{75CE01FD-416A-4CF3-A314-B302551ED9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658DEB-9DEA-462D-BF4E-5BC88EC26E98}"/>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1374998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BDFE-8A9C-44F7-A497-F4392DB7DE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8DFD8A-D7D4-4FB4-9B82-22C436A4999C}"/>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4" name="Footer Placeholder 3">
            <a:extLst>
              <a:ext uri="{FF2B5EF4-FFF2-40B4-BE49-F238E27FC236}">
                <a16:creationId xmlns:a16="http://schemas.microsoft.com/office/drawing/2014/main" id="{AF0D0A66-E773-419A-9B26-0C3F6EAF3C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D65C9A-D4C6-4583-A7B4-23D1A6BADB2F}"/>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230289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6154D-660F-470B-97DA-ED771504AE8D}"/>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3" name="Footer Placeholder 2">
            <a:extLst>
              <a:ext uri="{FF2B5EF4-FFF2-40B4-BE49-F238E27FC236}">
                <a16:creationId xmlns:a16="http://schemas.microsoft.com/office/drawing/2014/main" id="{988D00E5-7D8B-4A0D-B2EE-6E688504BC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8B1C31-D644-4A65-82B6-258B3B3400A0}"/>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262932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1E3B-0147-4A3E-B0B9-DE225301B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28FCF1-597D-41B9-935E-948F5CC1C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1590B4-2539-4D97-8D7A-2FAB4B6E2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9EE32-9EFB-4661-AAA7-D9E4522EF480}"/>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6" name="Footer Placeholder 5">
            <a:extLst>
              <a:ext uri="{FF2B5EF4-FFF2-40B4-BE49-F238E27FC236}">
                <a16:creationId xmlns:a16="http://schemas.microsoft.com/office/drawing/2014/main" id="{BC8A2D49-315C-4E26-8567-BB6F8A417D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D6E7F9-2B7F-4886-AA5D-93D32840D6DC}"/>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359783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1231-1627-4D11-91BA-66D95C191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59F4D0-B836-4944-AA92-A57A910002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FA7452-F72A-4A64-A820-C493938EE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2DB0A-1572-4922-9D6C-CF00E3EA7051}"/>
              </a:ext>
            </a:extLst>
          </p:cNvPr>
          <p:cNvSpPr>
            <a:spLocks noGrp="1"/>
          </p:cNvSpPr>
          <p:nvPr>
            <p:ph type="dt" sz="half" idx="10"/>
          </p:nvPr>
        </p:nvSpPr>
        <p:spPr/>
        <p:txBody>
          <a:bodyPr/>
          <a:lstStyle/>
          <a:p>
            <a:fld id="{4BB31960-598F-4DA0-AA1D-BBDDEF2CC8B5}" type="datetimeFigureOut">
              <a:rPr lang="en-IN" smtClean="0"/>
              <a:t>29-09-2021</a:t>
            </a:fld>
            <a:endParaRPr lang="en-IN"/>
          </a:p>
        </p:txBody>
      </p:sp>
      <p:sp>
        <p:nvSpPr>
          <p:cNvPr id="6" name="Footer Placeholder 5">
            <a:extLst>
              <a:ext uri="{FF2B5EF4-FFF2-40B4-BE49-F238E27FC236}">
                <a16:creationId xmlns:a16="http://schemas.microsoft.com/office/drawing/2014/main" id="{15774877-29BD-47C8-AAE3-CE8F2513D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57F7A1-D05B-40D9-B7D1-FF416B0E7005}"/>
              </a:ext>
            </a:extLst>
          </p:cNvPr>
          <p:cNvSpPr>
            <a:spLocks noGrp="1"/>
          </p:cNvSpPr>
          <p:nvPr>
            <p:ph type="sldNum" sz="quarter" idx="12"/>
          </p:nvPr>
        </p:nvSpPr>
        <p:spPr/>
        <p:txBody>
          <a:bodyPr/>
          <a:lstStyle/>
          <a:p>
            <a:fld id="{6D365CA0-FF52-4D2F-8F11-B90B27F0C505}" type="slidenum">
              <a:rPr lang="en-IN" smtClean="0"/>
              <a:t>‹#›</a:t>
            </a:fld>
            <a:endParaRPr lang="en-IN"/>
          </a:p>
        </p:txBody>
      </p:sp>
    </p:spTree>
    <p:extLst>
      <p:ext uri="{BB962C8B-B14F-4D97-AF65-F5344CB8AC3E}">
        <p14:creationId xmlns:p14="http://schemas.microsoft.com/office/powerpoint/2010/main" val="320207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4CD5E-E57D-49F2-88C8-D034AC8C0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78B633-2EEC-4C81-B7EB-3D5653D57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6761DB-27BF-4B62-88C2-16F2C3467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31960-598F-4DA0-AA1D-BBDDEF2CC8B5}" type="datetimeFigureOut">
              <a:rPr lang="en-IN" smtClean="0"/>
              <a:t>29-09-2021</a:t>
            </a:fld>
            <a:endParaRPr lang="en-IN"/>
          </a:p>
        </p:txBody>
      </p:sp>
      <p:sp>
        <p:nvSpPr>
          <p:cNvPr id="5" name="Footer Placeholder 4">
            <a:extLst>
              <a:ext uri="{FF2B5EF4-FFF2-40B4-BE49-F238E27FC236}">
                <a16:creationId xmlns:a16="http://schemas.microsoft.com/office/drawing/2014/main" id="{F7A8A6A7-6BE9-49F8-A2F6-5D964A752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57583B-367C-4449-9CC5-A1EDD93BB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65CA0-FF52-4D2F-8F11-B90B27F0C505}" type="slidenum">
              <a:rPr lang="en-IN" smtClean="0"/>
              <a:t>‹#›</a:t>
            </a:fld>
            <a:endParaRPr lang="en-IN"/>
          </a:p>
        </p:txBody>
      </p:sp>
    </p:spTree>
    <p:extLst>
      <p:ext uri="{BB962C8B-B14F-4D97-AF65-F5344CB8AC3E}">
        <p14:creationId xmlns:p14="http://schemas.microsoft.com/office/powerpoint/2010/main" val="2692556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Finance trade numbers">
            <a:extLst>
              <a:ext uri="{FF2B5EF4-FFF2-40B4-BE49-F238E27FC236}">
                <a16:creationId xmlns:a16="http://schemas.microsoft.com/office/drawing/2014/main" id="{AB311A52-8BEE-4656-9D22-A225F0B756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
        <p:nvSpPr>
          <p:cNvPr id="5" name="Title 1">
            <a:extLst>
              <a:ext uri="{FF2B5EF4-FFF2-40B4-BE49-F238E27FC236}">
                <a16:creationId xmlns:a16="http://schemas.microsoft.com/office/drawing/2014/main" id="{DB477C08-33E3-44F3-A4EB-E01ED38E74F4}"/>
              </a:ext>
            </a:extLst>
          </p:cNvPr>
          <p:cNvSpPr>
            <a:spLocks noGrp="1"/>
          </p:cNvSpPr>
          <p:nvPr>
            <p:ph type="ctrTitle"/>
          </p:nvPr>
        </p:nvSpPr>
        <p:spPr>
          <a:xfrm>
            <a:off x="85580" y="2372210"/>
            <a:ext cx="5933480" cy="1338655"/>
          </a:xfrm>
          <a:noFill/>
          <a:ln w="28575">
            <a:solidFill>
              <a:schemeClr val="bg1"/>
            </a:solidFill>
          </a:ln>
          <a:effectLst>
            <a:glow rad="63500">
              <a:schemeClr val="accent3">
                <a:satMod val="175000"/>
                <a:alpha val="40000"/>
              </a:schemeClr>
            </a:glow>
          </a:effectLst>
        </p:spPr>
        <p:txBody>
          <a:bodyPr>
            <a:noAutofit/>
          </a:bodyPr>
          <a:lstStyle/>
          <a:p>
            <a:r>
              <a:rPr lang="en-US" sz="3000" b="0" i="0" dirty="0">
                <a:solidFill>
                  <a:schemeClr val="bg1"/>
                </a:solidFill>
                <a:effectLst/>
                <a:latin typeface="Gill Sans MT" panose="020B0502020104020203" pitchFamily="34" charset="0"/>
              </a:rPr>
              <a:t>Feature Engineering (FE) </a:t>
            </a:r>
            <a:br>
              <a:rPr lang="en-US" sz="3000" b="0" i="0" dirty="0">
                <a:solidFill>
                  <a:schemeClr val="bg1"/>
                </a:solidFill>
                <a:effectLst/>
                <a:latin typeface="Gill Sans MT" panose="020B0502020104020203" pitchFamily="34" charset="0"/>
              </a:rPr>
            </a:br>
            <a:r>
              <a:rPr lang="en-US" sz="3000" b="0" i="0" dirty="0">
                <a:solidFill>
                  <a:schemeClr val="bg1"/>
                </a:solidFill>
                <a:effectLst/>
                <a:latin typeface="Gill Sans MT" panose="020B0502020104020203" pitchFamily="34" charset="0"/>
              </a:rPr>
              <a:t>&amp; </a:t>
            </a:r>
            <a:br>
              <a:rPr lang="en-US" sz="3000" b="0" i="0" dirty="0">
                <a:solidFill>
                  <a:schemeClr val="bg1"/>
                </a:solidFill>
                <a:effectLst/>
                <a:latin typeface="Gill Sans MT" panose="020B0502020104020203" pitchFamily="34" charset="0"/>
              </a:rPr>
            </a:br>
            <a:r>
              <a:rPr lang="en-US" sz="3000" b="0" i="0" dirty="0">
                <a:solidFill>
                  <a:schemeClr val="bg1"/>
                </a:solidFill>
                <a:effectLst/>
                <a:latin typeface="Gill Sans MT" panose="020B0502020104020203" pitchFamily="34" charset="0"/>
              </a:rPr>
              <a:t>Exploratory Data Analysis (EDA) </a:t>
            </a:r>
          </a:p>
        </p:txBody>
      </p:sp>
      <p:sp>
        <p:nvSpPr>
          <p:cNvPr id="7" name="Content Placeholder 2">
            <a:extLst>
              <a:ext uri="{FF2B5EF4-FFF2-40B4-BE49-F238E27FC236}">
                <a16:creationId xmlns:a16="http://schemas.microsoft.com/office/drawing/2014/main" id="{1AEAE736-842F-450C-B00C-06EA67A43766}"/>
              </a:ext>
            </a:extLst>
          </p:cNvPr>
          <p:cNvSpPr txBox="1">
            <a:spLocks/>
          </p:cNvSpPr>
          <p:nvPr/>
        </p:nvSpPr>
        <p:spPr>
          <a:xfrm>
            <a:off x="482710" y="5257729"/>
            <a:ext cx="4451773" cy="65557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dirty="0">
                <a:solidFill>
                  <a:schemeClr val="bg1"/>
                </a:solidFill>
              </a:rPr>
              <a:t>Varadharajan Suresh</a:t>
            </a:r>
          </a:p>
          <a:p>
            <a:endParaRPr lang="en-US" dirty="0">
              <a:solidFill>
                <a:schemeClr val="bg1"/>
              </a:solidFill>
            </a:endParaRPr>
          </a:p>
        </p:txBody>
      </p:sp>
    </p:spTree>
    <p:extLst>
      <p:ext uri="{BB962C8B-B14F-4D97-AF65-F5344CB8AC3E}">
        <p14:creationId xmlns:p14="http://schemas.microsoft.com/office/powerpoint/2010/main" val="250430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Finance trade numbers">
            <a:extLst>
              <a:ext uri="{FF2B5EF4-FFF2-40B4-BE49-F238E27FC236}">
                <a16:creationId xmlns:a16="http://schemas.microsoft.com/office/drawing/2014/main" id="{43C99007-D56E-4F31-838A-A7BA38D116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645433" y="0"/>
            <a:ext cx="7541091" cy="6858000"/>
          </a:xfrm>
          <a:prstGeom prst="rect">
            <a:avLst/>
          </a:prstGeom>
          <a:solidFill>
            <a:srgbClr val="000000">
              <a:alpha val="70000"/>
            </a:srgbClr>
          </a:solidFill>
          <a:ln>
            <a:noFill/>
          </a:ln>
          <a:effectLst/>
        </p:spPr>
      </p:pic>
      <p:sp>
        <p:nvSpPr>
          <p:cNvPr id="5" name="Title 1">
            <a:extLst>
              <a:ext uri="{FF2B5EF4-FFF2-40B4-BE49-F238E27FC236}">
                <a16:creationId xmlns:a16="http://schemas.microsoft.com/office/drawing/2014/main" id="{4B9C8229-DFBF-43C6-94E0-9BFB4FEEEE61}"/>
              </a:ext>
            </a:extLst>
          </p:cNvPr>
          <p:cNvSpPr>
            <a:spLocks noGrp="1"/>
          </p:cNvSpPr>
          <p:nvPr>
            <p:ph type="title"/>
          </p:nvPr>
        </p:nvSpPr>
        <p:spPr>
          <a:xfrm>
            <a:off x="643467" y="2681103"/>
            <a:ext cx="3363974" cy="1495794"/>
          </a:xfrm>
          <a:noFill/>
          <a:ln w="19050">
            <a:solidFill>
              <a:schemeClr val="bg1"/>
            </a:solidFill>
          </a:ln>
          <a:effectLst>
            <a:glow rad="152400">
              <a:schemeClr val="bg1">
                <a:alpha val="13000"/>
              </a:schemeClr>
            </a:glow>
          </a:effectLst>
        </p:spPr>
        <p:txBody>
          <a:bodyPr wrap="square">
            <a:normAutofit/>
          </a:bodyPr>
          <a:lstStyle/>
          <a:p>
            <a:pPr algn="ctr"/>
            <a:r>
              <a:rPr lang="en-US" dirty="0">
                <a:solidFill>
                  <a:schemeClr val="bg1"/>
                </a:solidFill>
              </a:rPr>
              <a:t>Contents</a:t>
            </a:r>
          </a:p>
        </p:txBody>
      </p:sp>
      <p:graphicFrame>
        <p:nvGraphicFramePr>
          <p:cNvPr id="11" name="Content Placeholder 2" descr="Icon Bullets">
            <a:extLst>
              <a:ext uri="{FF2B5EF4-FFF2-40B4-BE49-F238E27FC236}">
                <a16:creationId xmlns:a16="http://schemas.microsoft.com/office/drawing/2014/main" id="{468BBEA5-5B45-47BD-9664-8C457EBAFE90}"/>
              </a:ext>
            </a:extLst>
          </p:cNvPr>
          <p:cNvGraphicFramePr>
            <a:graphicFrameLocks noGrp="1"/>
          </p:cNvGraphicFramePr>
          <p:nvPr>
            <p:ph idx="1"/>
            <p:extLst>
              <p:ext uri="{D42A27DB-BD31-4B8C-83A1-F6EECF244321}">
                <p14:modId xmlns:p14="http://schemas.microsoft.com/office/powerpoint/2010/main" val="3128081752"/>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066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ance trade numbers">
            <a:extLst>
              <a:ext uri="{FF2B5EF4-FFF2-40B4-BE49-F238E27FC236}">
                <a16:creationId xmlns:a16="http://schemas.microsoft.com/office/drawing/2014/main" id="{04599E3D-C5B5-4E90-ACCF-D2FF8766D97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57182"/>
          <a:stretch/>
        </p:blipFill>
        <p:spPr>
          <a:xfrm>
            <a:off x="8939828" y="-1"/>
            <a:ext cx="3228941" cy="6858000"/>
          </a:xfrm>
          <a:prstGeom prst="rect">
            <a:avLst/>
          </a:prstGeom>
          <a:solidFill>
            <a:srgbClr val="000000">
              <a:alpha val="70000"/>
            </a:srgbClr>
          </a:solidFill>
          <a:ln>
            <a:noFill/>
          </a:ln>
          <a:effectLst/>
        </p:spPr>
      </p:pic>
      <p:sp>
        <p:nvSpPr>
          <p:cNvPr id="5" name="Title 1">
            <a:extLst>
              <a:ext uri="{FF2B5EF4-FFF2-40B4-BE49-F238E27FC236}">
                <a16:creationId xmlns:a16="http://schemas.microsoft.com/office/drawing/2014/main" id="{5EA2AA46-9708-4F0C-8B98-B7B42BF70D3A}"/>
              </a:ext>
            </a:extLst>
          </p:cNvPr>
          <p:cNvSpPr>
            <a:spLocks noGrp="1"/>
          </p:cNvSpPr>
          <p:nvPr>
            <p:ph type="title"/>
          </p:nvPr>
        </p:nvSpPr>
        <p:spPr>
          <a:xfrm>
            <a:off x="11825" y="0"/>
            <a:ext cx="12192000" cy="977462"/>
          </a:xfrm>
          <a:solidFill>
            <a:schemeClr val="tx1"/>
          </a:solidFill>
        </p:spPr>
        <p:txBody>
          <a:bodyPr>
            <a:normAutofit/>
          </a:bodyPr>
          <a:lstStyle/>
          <a:p>
            <a:pPr algn="l"/>
            <a:r>
              <a:rPr lang="en-US" dirty="0">
                <a:solidFill>
                  <a:schemeClr val="bg1"/>
                </a:solidFill>
              </a:rPr>
              <a:t>About the Data</a:t>
            </a:r>
            <a:endParaRPr lang="en-IN" dirty="0">
              <a:solidFill>
                <a:schemeClr val="bg1"/>
              </a:solidFill>
            </a:endParaRPr>
          </a:p>
        </p:txBody>
      </p:sp>
      <p:pic>
        <p:nvPicPr>
          <p:cNvPr id="7" name="Picture 6">
            <a:extLst>
              <a:ext uri="{FF2B5EF4-FFF2-40B4-BE49-F238E27FC236}">
                <a16:creationId xmlns:a16="http://schemas.microsoft.com/office/drawing/2014/main" id="{4517D2FE-DB14-46A0-A6F5-ACEA0092423A}"/>
              </a:ext>
            </a:extLst>
          </p:cNvPr>
          <p:cNvPicPr>
            <a:picLocks noChangeAspect="1"/>
          </p:cNvPicPr>
          <p:nvPr/>
        </p:nvPicPr>
        <p:blipFill>
          <a:blip r:embed="rId3"/>
          <a:stretch>
            <a:fillRect/>
          </a:stretch>
        </p:blipFill>
        <p:spPr>
          <a:xfrm>
            <a:off x="774730" y="3428998"/>
            <a:ext cx="7705725" cy="2771775"/>
          </a:xfrm>
          <a:prstGeom prst="rect">
            <a:avLst/>
          </a:prstGeom>
        </p:spPr>
      </p:pic>
      <p:sp>
        <p:nvSpPr>
          <p:cNvPr id="8" name="TextBox 7">
            <a:extLst>
              <a:ext uri="{FF2B5EF4-FFF2-40B4-BE49-F238E27FC236}">
                <a16:creationId xmlns:a16="http://schemas.microsoft.com/office/drawing/2014/main" id="{BED464C9-A88D-4106-8B61-86FAAA41E260}"/>
              </a:ext>
            </a:extLst>
          </p:cNvPr>
          <p:cNvSpPr txBox="1"/>
          <p:nvPr/>
        </p:nvSpPr>
        <p:spPr>
          <a:xfrm flipH="1">
            <a:off x="746043" y="1741565"/>
            <a:ext cx="7705723" cy="923330"/>
          </a:xfrm>
          <a:prstGeom prst="rect">
            <a:avLst/>
          </a:prstGeom>
          <a:noFill/>
        </p:spPr>
        <p:txBody>
          <a:bodyPr wrap="square" rtlCol="0">
            <a:spAutoFit/>
          </a:bodyPr>
          <a:lstStyle/>
          <a:p>
            <a:r>
              <a:rPr lang="en-US" dirty="0"/>
              <a:t>The data is obtained from Yahoo Finance leveraging the </a:t>
            </a:r>
            <a:r>
              <a:rPr lang="en-US" dirty="0" err="1"/>
              <a:t>Yfinance</a:t>
            </a:r>
            <a:r>
              <a:rPr lang="en-US" dirty="0"/>
              <a:t> package. We get 7 columns and 5 of them namely Open, High, Low, Close and Volume are of interest.</a:t>
            </a:r>
          </a:p>
        </p:txBody>
      </p:sp>
    </p:spTree>
    <p:extLst>
      <p:ext uri="{BB962C8B-B14F-4D97-AF65-F5344CB8AC3E}">
        <p14:creationId xmlns:p14="http://schemas.microsoft.com/office/powerpoint/2010/main" val="420287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ance trade numbers">
            <a:extLst>
              <a:ext uri="{FF2B5EF4-FFF2-40B4-BE49-F238E27FC236}">
                <a16:creationId xmlns:a16="http://schemas.microsoft.com/office/drawing/2014/main" id="{8CE74522-F3B7-4DEA-B32B-560D2EFA0FD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1" r="47087" b="-1"/>
          <a:stretch/>
        </p:blipFill>
        <p:spPr>
          <a:xfrm>
            <a:off x="8954622" y="10"/>
            <a:ext cx="3225553" cy="6857990"/>
          </a:xfrm>
          <a:prstGeom prst="rect">
            <a:avLst/>
          </a:prstGeom>
        </p:spPr>
      </p:pic>
      <p:sp>
        <p:nvSpPr>
          <p:cNvPr id="5" name="Title 1">
            <a:extLst>
              <a:ext uri="{FF2B5EF4-FFF2-40B4-BE49-F238E27FC236}">
                <a16:creationId xmlns:a16="http://schemas.microsoft.com/office/drawing/2014/main" id="{AC895A2E-9054-44C7-AFDF-C3C4B302FD86}"/>
              </a:ext>
            </a:extLst>
          </p:cNvPr>
          <p:cNvSpPr>
            <a:spLocks noGrp="1"/>
          </p:cNvSpPr>
          <p:nvPr>
            <p:ph type="title"/>
          </p:nvPr>
        </p:nvSpPr>
        <p:spPr>
          <a:xfrm>
            <a:off x="11825" y="0"/>
            <a:ext cx="12192000" cy="977462"/>
          </a:xfrm>
          <a:solidFill>
            <a:schemeClr val="tx1"/>
          </a:solidFill>
        </p:spPr>
        <p:txBody>
          <a:bodyPr>
            <a:normAutofit fontScale="90000"/>
          </a:bodyPr>
          <a:lstStyle/>
          <a:p>
            <a:pPr algn="l"/>
            <a:r>
              <a:rPr lang="en-US" dirty="0">
                <a:solidFill>
                  <a:schemeClr val="bg1"/>
                </a:solidFill>
              </a:rPr>
              <a:t>Simple Moving Average and Exponential Smoothing</a:t>
            </a:r>
            <a:br>
              <a:rPr lang="en-US" dirty="0">
                <a:solidFill>
                  <a:schemeClr val="bg1"/>
                </a:solidFill>
              </a:rPr>
            </a:br>
            <a:endParaRPr lang="en-IN" dirty="0">
              <a:solidFill>
                <a:schemeClr val="bg1"/>
              </a:solidFill>
            </a:endParaRPr>
          </a:p>
        </p:txBody>
      </p:sp>
      <p:pic>
        <p:nvPicPr>
          <p:cNvPr id="1026" name="Picture 2">
            <a:extLst>
              <a:ext uri="{FF2B5EF4-FFF2-40B4-BE49-F238E27FC236}">
                <a16:creationId xmlns:a16="http://schemas.microsoft.com/office/drawing/2014/main" id="{5B3F86C6-EB11-47B4-BCE2-39F2151CD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84" y="4318759"/>
            <a:ext cx="3642237" cy="23905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A6A863-1150-4FE4-A454-7B24550DF5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0372" y="4254573"/>
            <a:ext cx="3702543" cy="2454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ED2C74F-B120-4B0F-AB05-86A60B6FF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984" y="1455792"/>
            <a:ext cx="36480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E961D32-88D8-405A-9F9B-9E7A462613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8143" y="2353292"/>
            <a:ext cx="297180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82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nance trade numbers">
            <a:extLst>
              <a:ext uri="{FF2B5EF4-FFF2-40B4-BE49-F238E27FC236}">
                <a16:creationId xmlns:a16="http://schemas.microsoft.com/office/drawing/2014/main" id="{3409F820-F35B-407A-857A-4EEC3191F0F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1" r="47087" b="-1"/>
          <a:stretch/>
        </p:blipFill>
        <p:spPr>
          <a:xfrm>
            <a:off x="8954622" y="10"/>
            <a:ext cx="3225553" cy="6857990"/>
          </a:xfrm>
          <a:prstGeom prst="rect">
            <a:avLst/>
          </a:prstGeom>
        </p:spPr>
      </p:pic>
      <p:sp>
        <p:nvSpPr>
          <p:cNvPr id="3" name="Title 1">
            <a:extLst>
              <a:ext uri="{FF2B5EF4-FFF2-40B4-BE49-F238E27FC236}">
                <a16:creationId xmlns:a16="http://schemas.microsoft.com/office/drawing/2014/main" id="{2AE2EBE8-6E58-476E-9441-18006A4887E6}"/>
              </a:ext>
            </a:extLst>
          </p:cNvPr>
          <p:cNvSpPr txBox="1">
            <a:spLocks/>
          </p:cNvSpPr>
          <p:nvPr/>
        </p:nvSpPr>
        <p:spPr>
          <a:xfrm>
            <a:off x="11825" y="0"/>
            <a:ext cx="12192000" cy="977462"/>
          </a:xfrm>
          <a:prstGeom prst="rect">
            <a:avLst/>
          </a:prstGeom>
          <a:solidFill>
            <a:schemeClr val="tx1"/>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Seasonal-Trend Decomposition</a:t>
            </a:r>
            <a:endParaRPr lang="en-IN" dirty="0">
              <a:solidFill>
                <a:schemeClr val="bg1"/>
              </a:solidFill>
            </a:endParaRPr>
          </a:p>
        </p:txBody>
      </p:sp>
      <p:pic>
        <p:nvPicPr>
          <p:cNvPr id="4098" name="Picture 2">
            <a:extLst>
              <a:ext uri="{FF2B5EF4-FFF2-40B4-BE49-F238E27FC236}">
                <a16:creationId xmlns:a16="http://schemas.microsoft.com/office/drawing/2014/main" id="{3FB0BE61-677D-4B05-9FBC-B0BE8D48C6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70" y="1498251"/>
            <a:ext cx="3384658" cy="22882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A15D511-4B4B-4809-B88B-6C34603ECC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716" y="2633997"/>
            <a:ext cx="3384658" cy="23049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8832FE9-5D9D-4FCF-B37B-4F79422105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85" y="4045102"/>
            <a:ext cx="3889127" cy="26255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A53FC4-1276-45CB-9482-23CFF743E59D}"/>
              </a:ext>
            </a:extLst>
          </p:cNvPr>
          <p:cNvSpPr txBox="1"/>
          <p:nvPr/>
        </p:nvSpPr>
        <p:spPr>
          <a:xfrm>
            <a:off x="1647670" y="1128919"/>
            <a:ext cx="808555" cy="369332"/>
          </a:xfrm>
          <a:prstGeom prst="rect">
            <a:avLst/>
          </a:prstGeom>
          <a:noFill/>
        </p:spPr>
        <p:txBody>
          <a:bodyPr wrap="none" rtlCol="0">
            <a:spAutoFit/>
          </a:bodyPr>
          <a:lstStyle/>
          <a:p>
            <a:r>
              <a:rPr lang="en-US" dirty="0"/>
              <a:t>Trends</a:t>
            </a:r>
          </a:p>
        </p:txBody>
      </p:sp>
      <p:sp>
        <p:nvSpPr>
          <p:cNvPr id="8" name="TextBox 7">
            <a:extLst>
              <a:ext uri="{FF2B5EF4-FFF2-40B4-BE49-F238E27FC236}">
                <a16:creationId xmlns:a16="http://schemas.microsoft.com/office/drawing/2014/main" id="{B3B3D8B2-85DB-4BD3-AF66-A6FB9743795E}"/>
              </a:ext>
            </a:extLst>
          </p:cNvPr>
          <p:cNvSpPr txBox="1"/>
          <p:nvPr/>
        </p:nvSpPr>
        <p:spPr>
          <a:xfrm>
            <a:off x="1753385" y="3678765"/>
            <a:ext cx="1060675" cy="369332"/>
          </a:xfrm>
          <a:prstGeom prst="rect">
            <a:avLst/>
          </a:prstGeom>
          <a:noFill/>
        </p:spPr>
        <p:txBody>
          <a:bodyPr wrap="none" rtlCol="0">
            <a:spAutoFit/>
          </a:bodyPr>
          <a:lstStyle/>
          <a:p>
            <a:r>
              <a:rPr lang="en-US" dirty="0"/>
              <a:t>Residuals</a:t>
            </a:r>
          </a:p>
        </p:txBody>
      </p:sp>
      <p:sp>
        <p:nvSpPr>
          <p:cNvPr id="9" name="TextBox 8">
            <a:extLst>
              <a:ext uri="{FF2B5EF4-FFF2-40B4-BE49-F238E27FC236}">
                <a16:creationId xmlns:a16="http://schemas.microsoft.com/office/drawing/2014/main" id="{0A7E6D75-6D63-45E0-88EF-DBC142E18EC2}"/>
              </a:ext>
            </a:extLst>
          </p:cNvPr>
          <p:cNvSpPr txBox="1"/>
          <p:nvPr/>
        </p:nvSpPr>
        <p:spPr>
          <a:xfrm>
            <a:off x="6304583" y="2267557"/>
            <a:ext cx="1013419" cy="369332"/>
          </a:xfrm>
          <a:prstGeom prst="rect">
            <a:avLst/>
          </a:prstGeom>
          <a:noFill/>
        </p:spPr>
        <p:txBody>
          <a:bodyPr wrap="none" rtlCol="0">
            <a:spAutoFit/>
          </a:bodyPr>
          <a:lstStyle/>
          <a:p>
            <a:r>
              <a:rPr lang="en-US" dirty="0"/>
              <a:t>Seasonal</a:t>
            </a:r>
          </a:p>
        </p:txBody>
      </p:sp>
    </p:spTree>
    <p:extLst>
      <p:ext uri="{BB962C8B-B14F-4D97-AF65-F5344CB8AC3E}">
        <p14:creationId xmlns:p14="http://schemas.microsoft.com/office/powerpoint/2010/main" val="323228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AFEF42B-7BAE-4916-AAC2-A9FD8E34B787}"/>
              </a:ext>
            </a:extLst>
          </p:cNvPr>
          <p:cNvSpPr txBox="1">
            <a:spLocks/>
          </p:cNvSpPr>
          <p:nvPr/>
        </p:nvSpPr>
        <p:spPr>
          <a:xfrm>
            <a:off x="0" y="0"/>
            <a:ext cx="12192000" cy="977462"/>
          </a:xfrm>
          <a:prstGeom prst="rect">
            <a:avLst/>
          </a:prstGeom>
          <a:solidFill>
            <a:schemeClr val="tx1"/>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bg1"/>
                </a:solidFill>
              </a:rPr>
              <a:t>Prophet module</a:t>
            </a:r>
          </a:p>
        </p:txBody>
      </p:sp>
      <p:pic>
        <p:nvPicPr>
          <p:cNvPr id="2050" name="Picture 2">
            <a:extLst>
              <a:ext uri="{FF2B5EF4-FFF2-40B4-BE49-F238E27FC236}">
                <a16:creationId xmlns:a16="http://schemas.microsoft.com/office/drawing/2014/main" id="{A3CEDE2D-9273-47D1-8AE8-1DEF2FA1C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190" y="1677326"/>
            <a:ext cx="67818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E0DBB9C-98A5-444C-99AD-31DD76B50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25" y="1401436"/>
            <a:ext cx="3914046" cy="525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79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Hand with pen pointing at financial numbers">
            <a:extLst>
              <a:ext uri="{FF2B5EF4-FFF2-40B4-BE49-F238E27FC236}">
                <a16:creationId xmlns:a16="http://schemas.microsoft.com/office/drawing/2014/main" id="{2C915B25-D79C-4E10-8FDC-31CC431D8BC0}"/>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Title 1">
            <a:extLst>
              <a:ext uri="{FF2B5EF4-FFF2-40B4-BE49-F238E27FC236}">
                <a16:creationId xmlns:a16="http://schemas.microsoft.com/office/drawing/2014/main" id="{6B6BC280-2346-4541-BFC4-6DA859150BE6}"/>
              </a:ext>
            </a:extLst>
          </p:cNvPr>
          <p:cNvSpPr txBox="1">
            <a:spLocks/>
          </p:cNvSpPr>
          <p:nvPr/>
        </p:nvSpPr>
        <p:spPr>
          <a:xfrm>
            <a:off x="6096000" y="2514968"/>
            <a:ext cx="4451773" cy="1174991"/>
          </a:xfrm>
          <a:prstGeom prst="rect">
            <a:avLst/>
          </a:prstGeo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Thank you</a:t>
            </a:r>
          </a:p>
        </p:txBody>
      </p:sp>
    </p:spTree>
    <p:extLst>
      <p:ext uri="{BB962C8B-B14F-4D97-AF65-F5344CB8AC3E}">
        <p14:creationId xmlns:p14="http://schemas.microsoft.com/office/powerpoint/2010/main" val="3626861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319</Words>
  <Application>Microsoft Office PowerPoint</Application>
  <PresentationFormat>Widescreen</PresentationFormat>
  <Paragraphs>23</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Gill Sans MT</vt:lpstr>
      <vt:lpstr>Helvetica Neue</vt:lpstr>
      <vt:lpstr>Office Theme</vt:lpstr>
      <vt:lpstr>Feature Engineering (FE)  &amp;  Exploratory Data Analysis (EDA) </vt:lpstr>
      <vt:lpstr>Contents</vt:lpstr>
      <vt:lpstr>About the Data</vt:lpstr>
      <vt:lpstr>Simple Moving Average and Exponential Smoothing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(FE)  &amp;  Exploratory Data Analysis (EDA) </dc:title>
  <dc:creator>ashwin suresh</dc:creator>
  <cp:lastModifiedBy>ashwin suresh</cp:lastModifiedBy>
  <cp:revision>3</cp:revision>
  <dcterms:created xsi:type="dcterms:W3CDTF">2021-09-29T20:04:04Z</dcterms:created>
  <dcterms:modified xsi:type="dcterms:W3CDTF">2021-09-29T23:49:59Z</dcterms:modified>
</cp:coreProperties>
</file>