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2"/>
  </p:notesMasterIdLst>
  <p:sldIdLst>
    <p:sldId id="259" r:id="rId5"/>
    <p:sldId id="281" r:id="rId6"/>
    <p:sldId id="325" r:id="rId7"/>
    <p:sldId id="327" r:id="rId8"/>
    <p:sldId id="344" r:id="rId9"/>
    <p:sldId id="343"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11/29/2021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7" name="Title 1">
            <a:extLst>
              <a:ext uri="{FF2B5EF4-FFF2-40B4-BE49-F238E27FC236}">
                <a16:creationId xmlns:a16="http://schemas.microsoft.com/office/drawing/2014/main" id="{FE447438-2190-4444-9071-D665B3266498}"/>
              </a:ext>
            </a:extLst>
          </p:cNvPr>
          <p:cNvSpPr>
            <a:spLocks noGrp="1"/>
          </p:cNvSpPr>
          <p:nvPr>
            <p:ph type="title"/>
          </p:nvPr>
        </p:nvSpPr>
        <p:spPr>
          <a:xfrm>
            <a:off x="901030" y="1680808"/>
            <a:ext cx="8046254" cy="2482819"/>
          </a:xfrm>
        </p:spPr>
        <p:txBody>
          <a:bodyPr>
            <a:normAutofit/>
          </a:bodyPr>
          <a:lstStyle/>
          <a:p>
            <a:pPr algn="ctr"/>
            <a:r>
              <a:rPr lang="en-US" dirty="0">
                <a:solidFill>
                  <a:schemeClr val="tx1"/>
                </a:solidFill>
              </a:rPr>
              <a:t>Advanced Supervised Learning</a:t>
            </a:r>
            <a:br>
              <a:rPr lang="en-US" dirty="0">
                <a:solidFill>
                  <a:schemeClr val="tx1"/>
                </a:solidFill>
              </a:rPr>
            </a:br>
            <a:r>
              <a:rPr lang="en-US" dirty="0">
                <a:solidFill>
                  <a:schemeClr val="tx1"/>
                </a:solidFill>
              </a:rPr>
              <a:t>GBM and Deep Learning</a:t>
            </a:r>
            <a:endParaRPr lang="en-US" dirty="0">
              <a:solidFill>
                <a:schemeClr val="bg1"/>
              </a:solidFill>
            </a:endParaRPr>
          </a:p>
        </p:txBody>
      </p:sp>
      <p:sp>
        <p:nvSpPr>
          <p:cNvPr id="10" name="Subtitle 2">
            <a:extLst>
              <a:ext uri="{FF2B5EF4-FFF2-40B4-BE49-F238E27FC236}">
                <a16:creationId xmlns:a16="http://schemas.microsoft.com/office/drawing/2014/main" id="{51797085-78AF-4E04-AC01-E431DD242066}"/>
              </a:ext>
            </a:extLst>
          </p:cNvPr>
          <p:cNvSpPr>
            <a:spLocks noGrp="1"/>
          </p:cNvSpPr>
          <p:nvPr>
            <p:ph type="body" sz="quarter" idx="14"/>
          </p:nvPr>
        </p:nvSpPr>
        <p:spPr>
          <a:xfrm>
            <a:off x="490538" y="4240213"/>
            <a:ext cx="2616646" cy="899958"/>
          </a:xfrm>
        </p:spPr>
        <p:txBody>
          <a:bodyPr/>
          <a:lstStyle/>
          <a:p>
            <a:r>
              <a:rPr lang="en-US" dirty="0"/>
              <a:t>Varadharajan Suresh</a:t>
            </a:r>
          </a:p>
          <a:p>
            <a:r>
              <a:rPr lang="en-US" sz="1800" dirty="0"/>
              <a:t>vs2769</a:t>
            </a:r>
            <a:endParaRPr lang="en-US" dirty="0"/>
          </a:p>
        </p:txBody>
      </p:sp>
    </p:spTree>
    <p:extLst>
      <p:ext uri="{BB962C8B-B14F-4D97-AF65-F5344CB8AC3E}">
        <p14:creationId xmlns:p14="http://schemas.microsoft.com/office/powerpoint/2010/main" val="1709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541633" y="151384"/>
            <a:ext cx="3761862" cy="658333"/>
          </a:xfrm>
        </p:spPr>
        <p:txBody>
          <a:bodyPr>
            <a:normAutofit fontScale="90000"/>
          </a:bodyPr>
          <a:lstStyle/>
          <a:p>
            <a:r>
              <a:rPr lang="en-US" dirty="0"/>
              <a:t>EDA	</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412201"/>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pic>
        <p:nvPicPr>
          <p:cNvPr id="1026" name="Picture 2">
            <a:extLst>
              <a:ext uri="{FF2B5EF4-FFF2-40B4-BE49-F238E27FC236}">
                <a16:creationId xmlns:a16="http://schemas.microsoft.com/office/drawing/2014/main" id="{2305D268-6FC3-4AFE-89C1-74422109AD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33" y="1144658"/>
            <a:ext cx="7600950" cy="3752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E0033C-6DDE-4CE4-A9FD-0CF060AF85F9}"/>
              </a:ext>
            </a:extLst>
          </p:cNvPr>
          <p:cNvSpPr txBox="1"/>
          <p:nvPr/>
        </p:nvSpPr>
        <p:spPr>
          <a:xfrm>
            <a:off x="541633" y="764384"/>
            <a:ext cx="1479892" cy="369332"/>
          </a:xfrm>
          <a:prstGeom prst="rect">
            <a:avLst/>
          </a:prstGeom>
          <a:noFill/>
        </p:spPr>
        <p:txBody>
          <a:bodyPr wrap="none" rtlCol="0">
            <a:spAutoFit/>
          </a:bodyPr>
          <a:lstStyle/>
          <a:p>
            <a:r>
              <a:rPr lang="en-US" dirty="0"/>
              <a:t>Data Dictionary</a:t>
            </a:r>
            <a:endParaRPr lang="en-IN" dirty="0"/>
          </a:p>
        </p:txBody>
      </p:sp>
      <p:sp>
        <p:nvSpPr>
          <p:cNvPr id="3" name="TextBox 2">
            <a:extLst>
              <a:ext uri="{FF2B5EF4-FFF2-40B4-BE49-F238E27FC236}">
                <a16:creationId xmlns:a16="http://schemas.microsoft.com/office/drawing/2014/main" id="{D8452CDF-3F8C-44CE-AA2A-DA09CD27775C}"/>
              </a:ext>
            </a:extLst>
          </p:cNvPr>
          <p:cNvSpPr txBox="1"/>
          <p:nvPr/>
        </p:nvSpPr>
        <p:spPr>
          <a:xfrm>
            <a:off x="541633" y="5407290"/>
            <a:ext cx="8088179" cy="1200329"/>
          </a:xfrm>
          <a:prstGeom prst="rect">
            <a:avLst/>
          </a:prstGeom>
          <a:noFill/>
        </p:spPr>
        <p:txBody>
          <a:bodyPr wrap="square" rtlCol="0">
            <a:spAutoFit/>
          </a:bodyPr>
          <a:lstStyle/>
          <a:p>
            <a:r>
              <a:rPr lang="en-IN" dirty="0"/>
              <a:t>AP001_D_WOE, AP003_D_WOE, AP008_D_WOE, CR009_D_WOE, CR015_D_WOE,CR019_D_WOE, PA022_D_WOE, PA023_D_WOE, PA029_D_WOE,TD001_D_WOE, TD005_D_WOE, TD006_D_WOE, TD009_D_WOE,TD010_D_WOE, TD014_D_WOE</a:t>
            </a:r>
          </a:p>
        </p:txBody>
      </p:sp>
      <p:sp>
        <p:nvSpPr>
          <p:cNvPr id="11" name="TextBox 10">
            <a:extLst>
              <a:ext uri="{FF2B5EF4-FFF2-40B4-BE49-F238E27FC236}">
                <a16:creationId xmlns:a16="http://schemas.microsoft.com/office/drawing/2014/main" id="{361FE32E-C43D-4214-8F9C-94DD78120401}"/>
              </a:ext>
            </a:extLst>
          </p:cNvPr>
          <p:cNvSpPr txBox="1"/>
          <p:nvPr/>
        </p:nvSpPr>
        <p:spPr>
          <a:xfrm>
            <a:off x="541633" y="5037958"/>
            <a:ext cx="2146742" cy="369332"/>
          </a:xfrm>
          <a:prstGeom prst="rect">
            <a:avLst/>
          </a:prstGeom>
          <a:noFill/>
        </p:spPr>
        <p:txBody>
          <a:bodyPr wrap="none" rtlCol="0">
            <a:spAutoFit/>
          </a:bodyPr>
          <a:lstStyle/>
          <a:p>
            <a:r>
              <a:rPr lang="en-US" dirty="0"/>
              <a:t>Newly created features</a:t>
            </a:r>
            <a:endParaRPr lang="en-IN"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2" y="151384"/>
            <a:ext cx="5554367" cy="658333"/>
          </a:xfrm>
        </p:spPr>
        <p:txBody>
          <a:bodyPr>
            <a:normAutofit fontScale="90000"/>
          </a:bodyPr>
          <a:lstStyle/>
          <a:p>
            <a:r>
              <a:rPr lang="en-US" dirty="0"/>
              <a:t>Modeling  GBM</a:t>
            </a:r>
          </a:p>
        </p:txBody>
      </p:sp>
      <p:sp>
        <p:nvSpPr>
          <p:cNvPr id="11" name="TextBox 10">
            <a:extLst>
              <a:ext uri="{FF2B5EF4-FFF2-40B4-BE49-F238E27FC236}">
                <a16:creationId xmlns:a16="http://schemas.microsoft.com/office/drawing/2014/main" id="{A8117E2A-EE80-4141-9FEF-86E77E9545ED}"/>
              </a:ext>
            </a:extLst>
          </p:cNvPr>
          <p:cNvSpPr txBox="1"/>
          <p:nvPr/>
        </p:nvSpPr>
        <p:spPr>
          <a:xfrm>
            <a:off x="541632" y="809717"/>
            <a:ext cx="8868697" cy="646331"/>
          </a:xfrm>
          <a:prstGeom prst="rect">
            <a:avLst/>
          </a:prstGeom>
          <a:noFill/>
        </p:spPr>
        <p:txBody>
          <a:bodyPr wrap="square">
            <a:spAutoFit/>
          </a:bodyPr>
          <a:lstStyle/>
          <a:p>
            <a:r>
              <a:rPr lang="en-US" cap="all" dirty="0">
                <a:solidFill>
                  <a:schemeClr val="tx2"/>
                </a:solidFill>
                <a:ea typeface="+mj-ea"/>
                <a:cs typeface="+mj-cs"/>
              </a:rPr>
              <a:t>H2O is an opensource machine learning platform that facilitates you to build models based on data that you have. </a:t>
            </a:r>
            <a:endParaRPr lang="en-IN" cap="all" dirty="0">
              <a:solidFill>
                <a:schemeClr val="tx2"/>
              </a:solidFill>
              <a:ea typeface="+mj-ea"/>
              <a:cs typeface="+mj-cs"/>
            </a:endParaRPr>
          </a:p>
        </p:txBody>
      </p:sp>
      <p:sp>
        <p:nvSpPr>
          <p:cNvPr id="14" name="TextBox 13">
            <a:extLst>
              <a:ext uri="{FF2B5EF4-FFF2-40B4-BE49-F238E27FC236}">
                <a16:creationId xmlns:a16="http://schemas.microsoft.com/office/drawing/2014/main" id="{A8392B0F-7EC5-4580-99FF-0968BBA3C7BF}"/>
              </a:ext>
            </a:extLst>
          </p:cNvPr>
          <p:cNvSpPr txBox="1"/>
          <p:nvPr/>
        </p:nvSpPr>
        <p:spPr>
          <a:xfrm>
            <a:off x="496992" y="1672486"/>
            <a:ext cx="8816323" cy="1477328"/>
          </a:xfrm>
          <a:prstGeom prst="rect">
            <a:avLst/>
          </a:prstGeom>
          <a:noFill/>
        </p:spPr>
        <p:txBody>
          <a:bodyPr wrap="square">
            <a:spAutoFit/>
          </a:bodyPr>
          <a:lstStyle/>
          <a:p>
            <a:r>
              <a:rPr lang="en-US" b="1" i="0" dirty="0">
                <a:solidFill>
                  <a:srgbClr val="132E57"/>
                </a:solidFill>
                <a:effectLst/>
              </a:rPr>
              <a:t>What is GBM?</a:t>
            </a:r>
          </a:p>
          <a:p>
            <a:r>
              <a:rPr lang="en-US" dirty="0"/>
              <a:t>Gradient Boosting Machine is a forward learning ensemble method. The guiding heuristic is that good predictive results can be obtained through increasingly refined approximations. H2O’s GBM sequentially builds regression trees on all the features of the dataset in a fully distributed way - each tree is built in parallel.</a:t>
            </a:r>
            <a:endParaRPr lang="en-IN" dirty="0"/>
          </a:p>
        </p:txBody>
      </p:sp>
      <p:pic>
        <p:nvPicPr>
          <p:cNvPr id="2050" name="Picture 2" descr="Sketch of a gradient boosting machine. | Download Scientific Diagram">
            <a:extLst>
              <a:ext uri="{FF2B5EF4-FFF2-40B4-BE49-F238E27FC236}">
                <a16:creationId xmlns:a16="http://schemas.microsoft.com/office/drawing/2014/main" id="{B6004641-23CE-4E8D-8A17-9FDF87F098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143" y="3085653"/>
            <a:ext cx="2786818" cy="323891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gradient boosting decision tree tutorial - Cheap Online Shopping -">
            <a:extLst>
              <a:ext uri="{FF2B5EF4-FFF2-40B4-BE49-F238E27FC236}">
                <a16:creationId xmlns:a16="http://schemas.microsoft.com/office/drawing/2014/main" id="{35C21643-89CA-41DF-8D77-2E4BE7A428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901" y="3296336"/>
            <a:ext cx="3956079" cy="2881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27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
        <p:nvSpPr>
          <p:cNvPr id="15" name="TextBox 14">
            <a:extLst>
              <a:ext uri="{FF2B5EF4-FFF2-40B4-BE49-F238E27FC236}">
                <a16:creationId xmlns:a16="http://schemas.microsoft.com/office/drawing/2014/main" id="{9552DA75-F972-4E94-A373-181D9C2BF4E2}"/>
              </a:ext>
            </a:extLst>
          </p:cNvPr>
          <p:cNvSpPr txBox="1"/>
          <p:nvPr/>
        </p:nvSpPr>
        <p:spPr>
          <a:xfrm>
            <a:off x="541632" y="3576869"/>
            <a:ext cx="8868697" cy="2585323"/>
          </a:xfrm>
          <a:prstGeom prst="rect">
            <a:avLst/>
          </a:prstGeom>
          <a:noFill/>
        </p:spPr>
        <p:txBody>
          <a:bodyPr wrap="square">
            <a:spAutoFit/>
          </a:bodyPr>
          <a:lstStyle/>
          <a:p>
            <a:pPr marL="285750" indent="-285750">
              <a:buFont typeface="Arial" panose="020B0604020202020204" pitchFamily="34" charset="0"/>
              <a:buChar char="•"/>
            </a:pPr>
            <a:r>
              <a:rPr lang="en-IN" dirty="0" err="1"/>
              <a:t>model_id</a:t>
            </a:r>
            <a:r>
              <a:rPr lang="en-IN" dirty="0"/>
              <a:t>: </a:t>
            </a:r>
            <a:r>
              <a:rPr lang="en-US" dirty="0"/>
              <a:t>The unique id assigned to the resulting model. If none is given, an id will automatically be generated.</a:t>
            </a:r>
            <a:endParaRPr lang="en-IN" dirty="0"/>
          </a:p>
          <a:p>
            <a:pPr marL="285750" indent="-285750">
              <a:buFont typeface="Arial" panose="020B0604020202020204" pitchFamily="34" charset="0"/>
              <a:buChar char="•"/>
            </a:pPr>
            <a:r>
              <a:rPr lang="en-IN" dirty="0" err="1"/>
              <a:t>Ntrees</a:t>
            </a:r>
            <a:r>
              <a:rPr lang="en-IN" dirty="0"/>
              <a:t>: </a:t>
            </a:r>
            <a:r>
              <a:rPr lang="en-US" dirty="0"/>
              <a:t>A non-negative integer that determines the number of trees to grow.</a:t>
            </a:r>
            <a:endParaRPr lang="en-IN" dirty="0"/>
          </a:p>
          <a:p>
            <a:pPr marL="285750" indent="-285750">
              <a:buFont typeface="Arial" panose="020B0604020202020204" pitchFamily="34" charset="0"/>
              <a:buChar char="•"/>
            </a:pPr>
            <a:r>
              <a:rPr lang="en-IN" dirty="0" err="1"/>
              <a:t>Nfolds</a:t>
            </a:r>
            <a:r>
              <a:rPr lang="en-IN" dirty="0"/>
              <a:t>: </a:t>
            </a:r>
            <a:r>
              <a:rPr lang="en-US" dirty="0"/>
              <a:t>Number of folds for cross-validation. If </a:t>
            </a:r>
            <a:r>
              <a:rPr lang="en-US" dirty="0" err="1"/>
              <a:t>nfolds</a:t>
            </a:r>
            <a:r>
              <a:rPr lang="en-US" dirty="0"/>
              <a:t> &gt;= 2, then validation must remain empty.</a:t>
            </a:r>
            <a:endParaRPr lang="en-IN" dirty="0"/>
          </a:p>
          <a:p>
            <a:pPr marL="285750" indent="-285750">
              <a:buFont typeface="Arial" panose="020B0604020202020204" pitchFamily="34" charset="0"/>
              <a:buChar char="•"/>
            </a:pPr>
            <a:r>
              <a:rPr lang="en-IN" dirty="0" err="1"/>
              <a:t>min_rows</a:t>
            </a:r>
            <a:r>
              <a:rPr lang="en-IN" dirty="0"/>
              <a:t>: </a:t>
            </a:r>
            <a:r>
              <a:rPr lang="en-US" dirty="0"/>
              <a:t>Minimum number of rows to assign to terminal nodes.</a:t>
            </a:r>
          </a:p>
          <a:p>
            <a:pPr marL="285750" indent="-285750">
              <a:buFont typeface="Arial" panose="020B0604020202020204" pitchFamily="34" charset="0"/>
              <a:buChar char="•"/>
            </a:pPr>
            <a:r>
              <a:rPr lang="en-US" dirty="0" err="1"/>
              <a:t>Sample_rate</a:t>
            </a:r>
            <a:r>
              <a:rPr lang="en-US" dirty="0"/>
              <a:t>: The range is 0.0 to 1.0, and this value defaults to 1. Higher values may improve training accuracy. Test accuracy improves when either columns or rows are sampled. </a:t>
            </a:r>
            <a:endParaRPr lang="en-IN" dirty="0"/>
          </a:p>
          <a:p>
            <a:pPr marL="285750" indent="-285750" algn="l">
              <a:buFont typeface="Arial" panose="020B0604020202020204" pitchFamily="34" charset="0"/>
              <a:buChar char="•"/>
            </a:pPr>
            <a:r>
              <a:rPr lang="en-IN" dirty="0"/>
              <a:t>Seed: </a:t>
            </a:r>
            <a:r>
              <a:rPr lang="en-US" dirty="0"/>
              <a:t>Seed for random numbers (affects sampling) - Note: only reproducible when running single threaded</a:t>
            </a:r>
            <a:endParaRPr lang="en-IN" dirty="0"/>
          </a:p>
        </p:txBody>
      </p:sp>
      <p:sp>
        <p:nvSpPr>
          <p:cNvPr id="3" name="Rectangle 4">
            <a:extLst>
              <a:ext uri="{FF2B5EF4-FFF2-40B4-BE49-F238E27FC236}">
                <a16:creationId xmlns:a16="http://schemas.microsoft.com/office/drawing/2014/main" id="{D195B426-0118-4802-8A7D-45326FA3BE59}"/>
              </a:ext>
            </a:extLst>
          </p:cNvPr>
          <p:cNvSpPr>
            <a:spLocks noChangeArrowheads="1"/>
          </p:cNvSpPr>
          <p:nvPr/>
        </p:nvSpPr>
        <p:spPr bwMode="auto">
          <a:xfrm>
            <a:off x="503759" y="1105455"/>
            <a:ext cx="358657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gbm_v1</a:t>
            </a:r>
            <a:r>
              <a:rPr kumimoji="0" lang="en-US" altLang="en-US" sz="1600" b="0" i="0" u="none" strike="noStrike" cap="none" normalizeH="0" baseline="0" dirty="0">
                <a:ln>
                  <a:noFill/>
                </a:ln>
                <a:solidFill>
                  <a:srgbClr val="212121"/>
                </a:solidFill>
                <a:effectLst/>
                <a:latin typeface="+mn-lt"/>
              </a:rPr>
              <a:t> </a:t>
            </a:r>
            <a:r>
              <a:rPr kumimoji="0" lang="en-US" altLang="en-US" sz="1600" i="0" u="none" strike="noStrike" cap="none" normalizeH="0" baseline="0" dirty="0">
                <a:ln>
                  <a:noFill/>
                </a:ln>
                <a:solidFill>
                  <a:srgbClr val="212121"/>
                </a:solidFill>
                <a:effectLst/>
                <a:latin typeface="+mn-lt"/>
              </a:rPr>
              <a:t>= </a:t>
            </a:r>
            <a:r>
              <a:rPr kumimoji="0" lang="en-US" altLang="en-US" sz="1600" b="0" i="0" u="none" strike="noStrike" cap="none" normalizeH="0" baseline="0" dirty="0">
                <a:ln>
                  <a:noFill/>
                </a:ln>
                <a:solidFill>
                  <a:schemeClr val="tx1"/>
                </a:solidFill>
                <a:effectLst/>
                <a:latin typeface="+mn-lt"/>
              </a:rPr>
              <a:t>H2OGradientBoostingEstimator</a:t>
            </a:r>
            <a:r>
              <a:rPr kumimoji="0" lang="en-US" altLang="en-US" sz="1600" b="0" i="0" u="none" strike="noStrike" cap="none" normalizeH="0" baseline="0" dirty="0">
                <a:ln>
                  <a:noFill/>
                </a:ln>
                <a:solidFill>
                  <a:srgbClr val="212121"/>
                </a:solidFill>
                <a:effectLst/>
                <a:latin typeface="+mn-lt"/>
              </a:rPr>
              <a:t>( </a:t>
            </a:r>
            <a:r>
              <a:rPr kumimoji="0" lang="en-US" altLang="en-US" sz="1600" b="0" i="0" u="none" strike="noStrike" cap="none" normalizeH="0" baseline="0" dirty="0" err="1">
                <a:ln>
                  <a:noFill/>
                </a:ln>
                <a:solidFill>
                  <a:schemeClr val="tx1"/>
                </a:solidFill>
                <a:effectLst/>
                <a:latin typeface="+mn-lt"/>
              </a:rPr>
              <a:t>model_id</a:t>
            </a:r>
            <a:r>
              <a:rPr kumimoji="0" lang="en-US" altLang="en-US" sz="1600" b="0" i="0" u="none" strike="noStrike" cap="none" normalizeH="0" baseline="0" dirty="0">
                <a:ln>
                  <a:noFill/>
                </a:ln>
                <a:solidFill>
                  <a:srgbClr val="212121"/>
                </a:solidFill>
                <a:effectLst/>
                <a:latin typeface="+mn-lt"/>
              </a:rPr>
              <a:t> </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rgbClr val="212121"/>
                </a:solidFill>
                <a:effectLst/>
                <a:latin typeface="+mn-lt"/>
              </a:rPr>
              <a:t> 'gbm_v1’,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12121"/>
                </a:solidFill>
                <a:effectLst/>
                <a:latin typeface="+mn-lt"/>
              </a:rPr>
              <a:t> </a:t>
            </a:r>
            <a:r>
              <a:rPr kumimoji="0" lang="en-US" altLang="en-US" sz="1600" b="0" i="1" u="none" strike="noStrike" cap="none" normalizeH="0" baseline="0" dirty="0">
                <a:ln>
                  <a:noFill/>
                </a:ln>
                <a:solidFill>
                  <a:srgbClr val="212121"/>
                </a:solidFill>
                <a:effectLst/>
                <a:latin typeface="+mn-lt"/>
              </a:rPr>
              <a:t>#ntrees = 300,</a:t>
            </a:r>
            <a:r>
              <a:rPr kumimoji="0" lang="en-US" altLang="en-US" sz="1600" b="0" i="0" u="none" strike="noStrike" cap="none" normalizeH="0" baseline="0" dirty="0">
                <a:ln>
                  <a:noFill/>
                </a:ln>
                <a:solidFill>
                  <a:srgbClr val="21212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212121"/>
                </a:solidFill>
                <a:effectLst/>
                <a:latin typeface="+mn-lt"/>
              </a:rPr>
              <a:t>#nfolds=10,</a:t>
            </a:r>
            <a:r>
              <a:rPr kumimoji="0" lang="en-US" altLang="en-US" sz="1600" b="0" i="0" u="none" strike="noStrike" cap="none" normalizeH="0" baseline="0" dirty="0">
                <a:ln>
                  <a:noFill/>
                </a:ln>
                <a:solidFill>
                  <a:srgbClr val="21212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212121"/>
                </a:solidFill>
                <a:effectLst/>
                <a:latin typeface="+mn-lt"/>
              </a:rPr>
              <a:t>#min_rows=20,</a:t>
            </a:r>
            <a:r>
              <a:rPr kumimoji="0" lang="en-US" altLang="en-US" sz="1600" b="0" i="0" u="none" strike="noStrike" cap="none" normalizeH="0" baseline="0" dirty="0">
                <a:ln>
                  <a:noFill/>
                </a:ln>
                <a:solidFill>
                  <a:srgbClr val="21212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rgbClr val="212121"/>
                </a:solidFill>
                <a:effectLst/>
                <a:latin typeface="+mn-lt"/>
              </a:rPr>
              <a:t>#sample_rate=0.70,</a:t>
            </a:r>
            <a:r>
              <a:rPr kumimoji="0" lang="en-US" altLang="en-US" sz="1600" b="0" i="0" u="none" strike="noStrike" cap="none" normalizeH="0" baseline="0" dirty="0">
                <a:ln>
                  <a:noFill/>
                </a:ln>
                <a:solidFill>
                  <a:srgbClr val="21212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seed</a:t>
            </a:r>
            <a:r>
              <a:rPr kumimoji="0" lang="en-US" altLang="en-US" sz="1600" b="1" i="0" u="none" strike="noStrike" cap="none" normalizeH="0" baseline="0" dirty="0">
                <a:ln>
                  <a:noFill/>
                </a:ln>
                <a:solidFill>
                  <a:schemeClr val="tx1"/>
                </a:solidFill>
                <a:effectLst/>
                <a:latin typeface="+mn-lt"/>
              </a:rPr>
              <a:t>=</a:t>
            </a:r>
            <a:r>
              <a:rPr kumimoji="0" lang="en-US" altLang="en-US" sz="1600" b="0" i="0" u="none" strike="noStrike" cap="none" normalizeH="0" baseline="0" dirty="0">
                <a:ln>
                  <a:noFill/>
                </a:ln>
                <a:solidFill>
                  <a:srgbClr val="212121"/>
                </a:solidFill>
                <a:effectLst/>
                <a:latin typeface="+mn-lt"/>
              </a:rPr>
              <a:t>1234)</a:t>
            </a:r>
            <a:r>
              <a:rPr kumimoji="0" lang="en-US" altLang="en-US" sz="1600" b="0" i="0" u="none" strike="noStrike" cap="none" normalizeH="0" baseline="0" dirty="0">
                <a:ln>
                  <a:noFill/>
                </a:ln>
                <a:solidFill>
                  <a:schemeClr val="tx1"/>
                </a:solidFill>
                <a:effectLst/>
                <a:latin typeface="+mn-lt"/>
              </a:rPr>
              <a:t> </a:t>
            </a:r>
          </a:p>
        </p:txBody>
      </p:sp>
      <p:sp>
        <p:nvSpPr>
          <p:cNvPr id="16" name="Title 1">
            <a:extLst>
              <a:ext uri="{FF2B5EF4-FFF2-40B4-BE49-F238E27FC236}">
                <a16:creationId xmlns:a16="http://schemas.microsoft.com/office/drawing/2014/main" id="{D16CA503-80C2-4D3D-A431-1045A615A778}"/>
              </a:ext>
            </a:extLst>
          </p:cNvPr>
          <p:cNvSpPr txBox="1">
            <a:spLocks/>
          </p:cNvSpPr>
          <p:nvPr/>
        </p:nvSpPr>
        <p:spPr>
          <a:xfrm>
            <a:off x="541632" y="151384"/>
            <a:ext cx="5554367" cy="658333"/>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Modeling  GBM</a:t>
            </a:r>
          </a:p>
        </p:txBody>
      </p:sp>
      <p:pic>
        <p:nvPicPr>
          <p:cNvPr id="1026" name="Picture 2">
            <a:extLst>
              <a:ext uri="{FF2B5EF4-FFF2-40B4-BE49-F238E27FC236}">
                <a16:creationId xmlns:a16="http://schemas.microsoft.com/office/drawing/2014/main" id="{971D403D-271C-4807-8C5D-19289C14D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104" y="1033244"/>
            <a:ext cx="5222952" cy="239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9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16" name="Title 1">
            <a:extLst>
              <a:ext uri="{FF2B5EF4-FFF2-40B4-BE49-F238E27FC236}">
                <a16:creationId xmlns:a16="http://schemas.microsoft.com/office/drawing/2014/main" id="{D16CA503-80C2-4D3D-A431-1045A615A778}"/>
              </a:ext>
            </a:extLst>
          </p:cNvPr>
          <p:cNvSpPr txBox="1">
            <a:spLocks/>
          </p:cNvSpPr>
          <p:nvPr/>
        </p:nvSpPr>
        <p:spPr>
          <a:xfrm>
            <a:off x="541632" y="151385"/>
            <a:ext cx="6018966" cy="434542"/>
          </a:xfrm>
          <a:prstGeom prst="rect">
            <a:avLst/>
          </a:prstGeom>
        </p:spPr>
        <p:txBody>
          <a:bodyPr vert="horz" lIns="91440" tIns="45720" rIns="91440" bIns="45720" rtlCol="0" anchor="t">
            <a:normAutofit fontScale="60000" lnSpcReduction="2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dirty="0"/>
              <a:t>Modeling  Deep Learning </a:t>
            </a:r>
          </a:p>
        </p:txBody>
      </p:sp>
      <p:sp>
        <p:nvSpPr>
          <p:cNvPr id="13" name="TextBox 12">
            <a:extLst>
              <a:ext uri="{FF2B5EF4-FFF2-40B4-BE49-F238E27FC236}">
                <a16:creationId xmlns:a16="http://schemas.microsoft.com/office/drawing/2014/main" id="{3710A617-B5E8-4ABC-9C13-A31BE3C92C4C}"/>
              </a:ext>
            </a:extLst>
          </p:cNvPr>
          <p:cNvSpPr txBox="1"/>
          <p:nvPr/>
        </p:nvSpPr>
        <p:spPr>
          <a:xfrm>
            <a:off x="593138" y="1938180"/>
            <a:ext cx="4492101" cy="1200329"/>
          </a:xfrm>
          <a:prstGeom prst="rect">
            <a:avLst/>
          </a:prstGeom>
          <a:noFill/>
        </p:spPr>
        <p:txBody>
          <a:bodyPr wrap="square">
            <a:spAutoFit/>
          </a:bodyPr>
          <a:lstStyle/>
          <a:p>
            <a:r>
              <a:rPr lang="en-US" dirty="0"/>
              <a:t>d3 = H2ODeepLearningEstimator</a:t>
            </a:r>
          </a:p>
          <a:p>
            <a:r>
              <a:rPr lang="en-US" dirty="0"/>
              <a:t>(activation = 'Rectifier’,</a:t>
            </a:r>
          </a:p>
          <a:p>
            <a:r>
              <a:rPr lang="en-US" dirty="0"/>
              <a:t>hidden = [72,24,24,24,4],</a:t>
            </a:r>
          </a:p>
          <a:p>
            <a:r>
              <a:rPr lang="en-US" dirty="0"/>
              <a:t>seed = 414)</a:t>
            </a:r>
            <a:endParaRPr lang="en-IN" dirty="0"/>
          </a:p>
        </p:txBody>
      </p:sp>
      <p:sp>
        <p:nvSpPr>
          <p:cNvPr id="17" name="TextBox 16">
            <a:extLst>
              <a:ext uri="{FF2B5EF4-FFF2-40B4-BE49-F238E27FC236}">
                <a16:creationId xmlns:a16="http://schemas.microsoft.com/office/drawing/2014/main" id="{AF0A6DF8-81A2-4D7E-923C-F9E7A2EA5ED9}"/>
              </a:ext>
            </a:extLst>
          </p:cNvPr>
          <p:cNvSpPr txBox="1"/>
          <p:nvPr/>
        </p:nvSpPr>
        <p:spPr>
          <a:xfrm>
            <a:off x="593138" y="602895"/>
            <a:ext cx="8648516" cy="923330"/>
          </a:xfrm>
          <a:prstGeom prst="rect">
            <a:avLst/>
          </a:prstGeom>
          <a:noFill/>
        </p:spPr>
        <p:txBody>
          <a:bodyPr wrap="square">
            <a:spAutoFit/>
          </a:bodyPr>
          <a:lstStyle/>
          <a:p>
            <a:r>
              <a:rPr lang="en-US" dirty="0"/>
              <a:t>H2O’s Deep Learning is based on a multi-layer feedforward artificial neural network that is trained with stochastic gradient descent using back-propagation. The network can contain a large number of hidden layers consisting of neurons with tanh, rectifier, and </a:t>
            </a:r>
            <a:r>
              <a:rPr lang="en-US" dirty="0" err="1"/>
              <a:t>maxout</a:t>
            </a:r>
            <a:r>
              <a:rPr lang="en-US" dirty="0"/>
              <a:t> activation functions.</a:t>
            </a:r>
            <a:endParaRPr lang="en-IN" dirty="0"/>
          </a:p>
        </p:txBody>
      </p:sp>
      <p:pic>
        <p:nvPicPr>
          <p:cNvPr id="8" name="Picture 7">
            <a:extLst>
              <a:ext uri="{FF2B5EF4-FFF2-40B4-BE49-F238E27FC236}">
                <a16:creationId xmlns:a16="http://schemas.microsoft.com/office/drawing/2014/main" id="{470EC183-7192-472E-B6D2-E4AEF0770A9A}"/>
              </a:ext>
            </a:extLst>
          </p:cNvPr>
          <p:cNvPicPr>
            <a:picLocks noChangeAspect="1"/>
          </p:cNvPicPr>
          <p:nvPr/>
        </p:nvPicPr>
        <p:blipFill>
          <a:blip r:embed="rId4"/>
          <a:stretch>
            <a:fillRect/>
          </a:stretch>
        </p:blipFill>
        <p:spPr>
          <a:xfrm>
            <a:off x="4945879" y="1560498"/>
            <a:ext cx="4295775" cy="2981325"/>
          </a:xfrm>
          <a:prstGeom prst="rect">
            <a:avLst/>
          </a:prstGeom>
        </p:spPr>
      </p:pic>
      <p:pic>
        <p:nvPicPr>
          <p:cNvPr id="2" name="Picture 1">
            <a:extLst>
              <a:ext uri="{FF2B5EF4-FFF2-40B4-BE49-F238E27FC236}">
                <a16:creationId xmlns:a16="http://schemas.microsoft.com/office/drawing/2014/main" id="{60013F0B-8213-4818-90D3-15D0C4AB8C4D}"/>
              </a:ext>
            </a:extLst>
          </p:cNvPr>
          <p:cNvPicPr>
            <a:picLocks noChangeAspect="1"/>
          </p:cNvPicPr>
          <p:nvPr/>
        </p:nvPicPr>
        <p:blipFill>
          <a:blip r:embed="rId5"/>
          <a:stretch>
            <a:fillRect/>
          </a:stretch>
        </p:blipFill>
        <p:spPr>
          <a:xfrm>
            <a:off x="142266" y="4088437"/>
            <a:ext cx="5286186" cy="2424120"/>
          </a:xfrm>
          <a:prstGeom prst="rect">
            <a:avLst/>
          </a:prstGeom>
        </p:spPr>
      </p:pic>
    </p:spTree>
    <p:extLst>
      <p:ext uri="{BB962C8B-B14F-4D97-AF65-F5344CB8AC3E}">
        <p14:creationId xmlns:p14="http://schemas.microsoft.com/office/powerpoint/2010/main" val="521976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
        <p:nvSpPr>
          <p:cNvPr id="10" name="Title 1">
            <a:extLst>
              <a:ext uri="{FF2B5EF4-FFF2-40B4-BE49-F238E27FC236}">
                <a16:creationId xmlns:a16="http://schemas.microsoft.com/office/drawing/2014/main" id="{4BAFB56D-F037-4EAD-A489-1F580C793B53}"/>
              </a:ext>
            </a:extLst>
          </p:cNvPr>
          <p:cNvSpPr>
            <a:spLocks noGrp="1"/>
          </p:cNvSpPr>
          <p:nvPr>
            <p:ph type="title"/>
          </p:nvPr>
        </p:nvSpPr>
        <p:spPr>
          <a:xfrm>
            <a:off x="541633" y="151384"/>
            <a:ext cx="3761862" cy="658333"/>
          </a:xfrm>
        </p:spPr>
        <p:txBody>
          <a:bodyPr>
            <a:normAutofit fontScale="90000"/>
          </a:bodyPr>
          <a:lstStyle/>
          <a:p>
            <a:r>
              <a:rPr lang="en-US" dirty="0"/>
              <a:t>Summary</a:t>
            </a:r>
          </a:p>
        </p:txBody>
      </p:sp>
      <p:pic>
        <p:nvPicPr>
          <p:cNvPr id="1026" name="Picture 2">
            <a:extLst>
              <a:ext uri="{FF2B5EF4-FFF2-40B4-BE49-F238E27FC236}">
                <a16:creationId xmlns:a16="http://schemas.microsoft.com/office/drawing/2014/main" id="{E8BCFC77-BB02-42CD-95F4-1CF968811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69" y="1223962"/>
            <a:ext cx="3124200" cy="4410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17878D2-DEF5-42FD-AA4B-DCBCA0CC4C55}"/>
              </a:ext>
            </a:extLst>
          </p:cNvPr>
          <p:cNvSpPr txBox="1"/>
          <p:nvPr/>
        </p:nvSpPr>
        <p:spPr>
          <a:xfrm>
            <a:off x="3986074" y="1223962"/>
            <a:ext cx="5240223" cy="2585323"/>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apple-system"/>
              </a:rPr>
              <a:t>GBM: best performing model was model 3 which has the AUC of 0.6937, Precision of 0.3421 and lift of 2.12.</a:t>
            </a:r>
          </a:p>
          <a:p>
            <a:pPr algn="l">
              <a:buFont typeface="Arial" panose="020B0604020202020204" pitchFamily="34" charset="0"/>
              <a:buChar char="•"/>
            </a:pPr>
            <a:r>
              <a:rPr lang="en-US" b="0" i="0" dirty="0" err="1">
                <a:effectLst/>
                <a:latin typeface="-apple-system"/>
              </a:rPr>
              <a:t>AutoML</a:t>
            </a:r>
            <a:r>
              <a:rPr lang="en-US" b="0" i="0" dirty="0">
                <a:effectLst/>
                <a:latin typeface="-apple-system"/>
              </a:rPr>
              <a:t>: best performing model was model 3 which has the AUC of 0.7041, Precision of 0.3543 and lift of 2.23.</a:t>
            </a:r>
          </a:p>
          <a:p>
            <a:pPr algn="l">
              <a:buFont typeface="Arial" panose="020B0604020202020204" pitchFamily="34" charset="0"/>
              <a:buChar char="•"/>
            </a:pPr>
            <a:r>
              <a:rPr lang="en-US" b="0" i="0" dirty="0" err="1">
                <a:effectLst/>
                <a:latin typeface="-apple-system"/>
              </a:rPr>
              <a:t>DeepLearning</a:t>
            </a:r>
            <a:r>
              <a:rPr lang="en-US" b="0" i="0" dirty="0">
                <a:effectLst/>
                <a:latin typeface="-apple-system"/>
              </a:rPr>
              <a:t>: best performing model was model 3 which has the AUC of 0.6917, Precision of 0.3347 and lift of 2.10. The model consumes 144 features and hidden layers of [72,24,24,24,4].</a:t>
            </a:r>
          </a:p>
        </p:txBody>
      </p:sp>
    </p:spTree>
    <p:extLst>
      <p:ext uri="{BB962C8B-B14F-4D97-AF65-F5344CB8AC3E}">
        <p14:creationId xmlns:p14="http://schemas.microsoft.com/office/powerpoint/2010/main" val="153188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pic>
        <p:nvPicPr>
          <p:cNvPr id="4" name="Picture 3">
            <a:extLst>
              <a:ext uri="{FF2B5EF4-FFF2-40B4-BE49-F238E27FC236}">
                <a16:creationId xmlns:a16="http://schemas.microsoft.com/office/drawing/2014/main" id="{33894BF2-D167-452E-A41D-38ACB0B5908A}"/>
              </a:ext>
            </a:extLst>
          </p:cNvPr>
          <p:cNvPicPr>
            <a:picLocks noChangeAspect="1"/>
          </p:cNvPicPr>
          <p:nvPr/>
        </p:nvPicPr>
        <p:blipFill>
          <a:blip r:embed="rId3"/>
          <a:stretch>
            <a:fillRect/>
          </a:stretch>
        </p:blipFill>
        <p:spPr>
          <a:xfrm>
            <a:off x="5561119" y="2068033"/>
            <a:ext cx="2810277" cy="2810277"/>
          </a:xfrm>
          <a:prstGeom prst="rect">
            <a:avLst/>
          </a:prstGeom>
        </p:spPr>
      </p:pic>
    </p:spTree>
    <p:extLst>
      <p:ext uri="{BB962C8B-B14F-4D97-AF65-F5344CB8AC3E}">
        <p14:creationId xmlns:p14="http://schemas.microsoft.com/office/powerpoint/2010/main" val="304307093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538</TotalTime>
  <Words>518</Words>
  <Application>Microsoft Office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Calibri</vt:lpstr>
      <vt:lpstr>Univers Condensed Light</vt:lpstr>
      <vt:lpstr>Walbaum Display Light</vt:lpstr>
      <vt:lpstr>AngleLinesVTI</vt:lpstr>
      <vt:lpstr>Advanced Supervised Learning GBM and Deep Learning</vt:lpstr>
      <vt:lpstr>EDA </vt:lpstr>
      <vt:lpstr>Modeling  GBM</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 (FE)  &amp;       Exploratory Data Analysis (EDA)</dc:title>
  <dc:creator>ashwin suresh</dc:creator>
  <cp:lastModifiedBy>Varadharajan Suresh</cp:lastModifiedBy>
  <cp:revision>8</cp:revision>
  <dcterms:created xsi:type="dcterms:W3CDTF">2021-10-11T22:22:47Z</dcterms:created>
  <dcterms:modified xsi:type="dcterms:W3CDTF">2021-11-29T21:48:26Z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