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3"/>
  </p:notesMasterIdLst>
  <p:sldIdLst>
    <p:sldId id="259" r:id="rId5"/>
    <p:sldId id="281" r:id="rId6"/>
    <p:sldId id="325" r:id="rId7"/>
    <p:sldId id="326" r:id="rId8"/>
    <p:sldId id="328" r:id="rId9"/>
    <p:sldId id="329" r:id="rId10"/>
    <p:sldId id="332" r:id="rId11"/>
    <p:sldId id="30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varScale="1">
      <p:scale>
        <a:sx n="100" d="100"/>
        <a:sy n="100" d="100"/>
      </p:scale>
      <p:origin x="0" y="-6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12/8/2021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r>
              <a:rPr lang="en-US"/>
              <a:t>Click icon to add picture</a:t>
            </a:r>
            <a:endParaRPr lang="en-US" dirty="0"/>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a:t>Click to edit Master title style</a:t>
            </a:r>
            <a:endParaRPr lang="en-US" dirty="0"/>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a:normAutofit/>
          </a:bodyPr>
          <a:lstStyle>
            <a:lvl1pPr>
              <a:defRPr sz="4400"/>
            </a:lvl1p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a:lstStyle/>
          <a:p>
            <a:r>
              <a:rPr lang="en-US"/>
              <a:t>Click icon to add picture</a:t>
            </a:r>
            <a:endParaRPr lang="en-US"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a:lstStyle/>
          <a:p>
            <a:r>
              <a:rPr lang="en-US"/>
              <a:t>Click icon to add picture</a:t>
            </a:r>
            <a:endParaRPr lang="en-US"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a:t>
            </a:fld>
            <a:endParaRPr lang="en-US"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a:normAutofit/>
          </a:bodyPr>
          <a:lstStyle>
            <a:lvl1pPr>
              <a:defRPr sz="4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a:lstStyle>
            <a:lvl1pP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r>
              <a:rPr lang="en-US"/>
              <a:t>Click icon to add picture</a:t>
            </a:r>
            <a:endParaRPr lang="en-US"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r>
              <a:rPr lang="en-US"/>
              <a:t>Click to edit Master title style</a:t>
            </a:r>
            <a:endParaRPr lang="en-US"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r>
              <a:rPr lang="en-US"/>
              <a:t>Click to edit Master subtitle style</a:t>
            </a:r>
            <a:endParaRPr lang="en-US"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anchor="b">
            <a:normAutofit/>
          </a:bodyPr>
          <a:lstStyle>
            <a:lvl1pPr>
              <a:buNone/>
              <a:defRPr/>
            </a:lvl1pPr>
          </a:lstStyle>
          <a:p>
            <a:pPr algn="l"/>
            <a:r>
              <a:rPr lang="en-US" sz="1600"/>
              <a:t>Click to edit Master subtitle style</a:t>
            </a:r>
            <a:endParaRPr lang="en-US"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a:noAutofit/>
          </a:bodyPr>
          <a:lstStyle/>
          <a:p>
            <a:r>
              <a:rPr lang="en-US"/>
              <a:t>Click icon to add picture</a:t>
            </a:r>
            <a:endParaRPr lang="en-US" dirty="0"/>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a:normAutofit/>
          </a:bodyPr>
          <a:lstStyle>
            <a:lvl1pPr>
              <a:defRPr sz="4400"/>
            </a:lvl1pPr>
          </a:lstStyle>
          <a:p>
            <a:r>
              <a:rPr lang="en-US"/>
              <a:t>Click to edit Master title style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pPr lv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r>
              <a:rPr lang="en-US"/>
              <a:t>Click icon to add picture</a:t>
            </a:r>
            <a:endParaRPr lang="en-US"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r>
              <a:rPr lang="en-US"/>
              <a:t>Click icon to add picture</a:t>
            </a:r>
            <a:endParaRPr lang="en-US"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r>
              <a:rPr lang="en-US"/>
              <a:t>Click icon to add picture</a:t>
            </a:r>
            <a:endParaRPr lang="en-US"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r>
              <a:rPr lang="en-US"/>
              <a:t>Click icon to add picture</a:t>
            </a:r>
            <a:endParaRPr lang="en-US"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dirty="0"/>
              <a:t>2/7/20XX</a:t>
            </a:r>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dirty="0"/>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low angle view of buildings in a city">
            <a:extLst>
              <a:ext uri="{FF2B5EF4-FFF2-40B4-BE49-F238E27FC236}">
                <a16:creationId xmlns:a16="http://schemas.microsoft.com/office/drawing/2014/main" id="{3CF2725B-8BAD-4651-8A3F-80E7338713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623279" y="0"/>
            <a:ext cx="9568721" cy="6858000"/>
          </a:xfrm>
        </p:spPr>
      </p:pic>
      <p:sp>
        <p:nvSpPr>
          <p:cNvPr id="7" name="Title 1">
            <a:extLst>
              <a:ext uri="{FF2B5EF4-FFF2-40B4-BE49-F238E27FC236}">
                <a16:creationId xmlns:a16="http://schemas.microsoft.com/office/drawing/2014/main" id="{FE447438-2190-4444-9071-D665B3266498}"/>
              </a:ext>
            </a:extLst>
          </p:cNvPr>
          <p:cNvSpPr>
            <a:spLocks noGrp="1"/>
          </p:cNvSpPr>
          <p:nvPr>
            <p:ph type="title"/>
          </p:nvPr>
        </p:nvSpPr>
        <p:spPr>
          <a:xfrm>
            <a:off x="901030" y="1680808"/>
            <a:ext cx="8046254" cy="2482819"/>
          </a:xfrm>
        </p:spPr>
        <p:txBody>
          <a:bodyPr>
            <a:normAutofit/>
          </a:bodyPr>
          <a:lstStyle/>
          <a:p>
            <a:pPr algn="ctr"/>
            <a:r>
              <a:rPr lang="en-IN" dirty="0">
                <a:solidFill>
                  <a:schemeClr val="tx1"/>
                </a:solidFill>
              </a:rPr>
              <a:t>Automated Machine Learning</a:t>
            </a:r>
            <a:br>
              <a:rPr lang="en-US" dirty="0">
                <a:solidFill>
                  <a:schemeClr val="tx1"/>
                </a:solidFill>
              </a:rPr>
            </a:br>
            <a:r>
              <a:rPr lang="en-US" dirty="0">
                <a:solidFill>
                  <a:schemeClr val="tx1"/>
                </a:solidFill>
              </a:rPr>
              <a:t>Random forest And</a:t>
            </a:r>
            <a:br>
              <a:rPr lang="en-US" dirty="0">
                <a:solidFill>
                  <a:schemeClr val="tx1"/>
                </a:solidFill>
              </a:rPr>
            </a:br>
            <a:r>
              <a:rPr lang="en-US" dirty="0" err="1">
                <a:solidFill>
                  <a:schemeClr val="tx1"/>
                </a:solidFill>
              </a:rPr>
              <a:t>Shap</a:t>
            </a:r>
            <a:r>
              <a:rPr lang="en-US" dirty="0">
                <a:solidFill>
                  <a:schemeClr val="tx1"/>
                </a:solidFill>
              </a:rPr>
              <a:t> Values</a:t>
            </a:r>
            <a:endParaRPr lang="en-US" dirty="0">
              <a:solidFill>
                <a:schemeClr val="bg1"/>
              </a:solidFill>
            </a:endParaRPr>
          </a:p>
        </p:txBody>
      </p:sp>
      <p:sp>
        <p:nvSpPr>
          <p:cNvPr id="10" name="Subtitle 2">
            <a:extLst>
              <a:ext uri="{FF2B5EF4-FFF2-40B4-BE49-F238E27FC236}">
                <a16:creationId xmlns:a16="http://schemas.microsoft.com/office/drawing/2014/main" id="{51797085-78AF-4E04-AC01-E431DD242066}"/>
              </a:ext>
            </a:extLst>
          </p:cNvPr>
          <p:cNvSpPr>
            <a:spLocks noGrp="1"/>
          </p:cNvSpPr>
          <p:nvPr>
            <p:ph type="body" sz="quarter" idx="14"/>
          </p:nvPr>
        </p:nvSpPr>
        <p:spPr>
          <a:xfrm>
            <a:off x="490538" y="4240213"/>
            <a:ext cx="2616646" cy="899958"/>
          </a:xfrm>
        </p:spPr>
        <p:txBody>
          <a:bodyPr/>
          <a:lstStyle/>
          <a:p>
            <a:r>
              <a:rPr lang="en-US" dirty="0"/>
              <a:t>Varadharajan Suresh</a:t>
            </a:r>
          </a:p>
          <a:p>
            <a:r>
              <a:rPr lang="en-US" sz="1800" dirty="0"/>
              <a:t>vs2769</a:t>
            </a:r>
            <a:endParaRPr lang="en-US" dirty="0"/>
          </a:p>
        </p:txBody>
      </p:sp>
    </p:spTree>
    <p:extLst>
      <p:ext uri="{BB962C8B-B14F-4D97-AF65-F5344CB8AC3E}">
        <p14:creationId xmlns:p14="http://schemas.microsoft.com/office/powerpoint/2010/main" val="170963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541633" y="151384"/>
            <a:ext cx="3761862" cy="658333"/>
          </a:xfrm>
        </p:spPr>
        <p:txBody>
          <a:bodyPr>
            <a:normAutofit fontScale="90000"/>
          </a:bodyPr>
          <a:lstStyle/>
          <a:p>
            <a:r>
              <a:rPr lang="en-US" dirty="0"/>
              <a:t>EDA	</a:t>
            </a:r>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412201"/>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a:t>
            </a:fld>
            <a:endParaRPr lang="en-US" dirty="0"/>
          </a:p>
        </p:txBody>
      </p:sp>
      <p:pic>
        <p:nvPicPr>
          <p:cNvPr id="1026" name="Picture 2">
            <a:extLst>
              <a:ext uri="{FF2B5EF4-FFF2-40B4-BE49-F238E27FC236}">
                <a16:creationId xmlns:a16="http://schemas.microsoft.com/office/drawing/2014/main" id="{2305D268-6FC3-4AFE-89C1-74422109AD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633" y="1144658"/>
            <a:ext cx="7600950" cy="37528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3E0033C-6DDE-4CE4-A9FD-0CF060AF85F9}"/>
              </a:ext>
            </a:extLst>
          </p:cNvPr>
          <p:cNvSpPr txBox="1"/>
          <p:nvPr/>
        </p:nvSpPr>
        <p:spPr>
          <a:xfrm>
            <a:off x="541633" y="764384"/>
            <a:ext cx="1479892" cy="369332"/>
          </a:xfrm>
          <a:prstGeom prst="rect">
            <a:avLst/>
          </a:prstGeom>
          <a:noFill/>
        </p:spPr>
        <p:txBody>
          <a:bodyPr wrap="none" rtlCol="0">
            <a:spAutoFit/>
          </a:bodyPr>
          <a:lstStyle/>
          <a:p>
            <a:r>
              <a:rPr lang="en-US" dirty="0"/>
              <a:t>Data Dictionary</a:t>
            </a:r>
            <a:endParaRPr lang="en-IN" dirty="0"/>
          </a:p>
        </p:txBody>
      </p:sp>
      <p:sp>
        <p:nvSpPr>
          <p:cNvPr id="3" name="TextBox 2">
            <a:extLst>
              <a:ext uri="{FF2B5EF4-FFF2-40B4-BE49-F238E27FC236}">
                <a16:creationId xmlns:a16="http://schemas.microsoft.com/office/drawing/2014/main" id="{D8452CDF-3F8C-44CE-AA2A-DA09CD27775C}"/>
              </a:ext>
            </a:extLst>
          </p:cNvPr>
          <p:cNvSpPr txBox="1"/>
          <p:nvPr/>
        </p:nvSpPr>
        <p:spPr>
          <a:xfrm>
            <a:off x="541633" y="5407290"/>
            <a:ext cx="8088179" cy="1200329"/>
          </a:xfrm>
          <a:prstGeom prst="rect">
            <a:avLst/>
          </a:prstGeom>
          <a:noFill/>
        </p:spPr>
        <p:txBody>
          <a:bodyPr wrap="square" rtlCol="0">
            <a:spAutoFit/>
          </a:bodyPr>
          <a:lstStyle/>
          <a:p>
            <a:r>
              <a:rPr lang="en-IN" dirty="0"/>
              <a:t>AP001_D_WOE, AP003_D_WOE, AP008_D_WOE, CR009_D_WOE, CR015_D_WOE,CR019_D_WOE, PA022_D_WOE, PA023_D_WOE, PA029_D_WOE,TD001_D_WOE, TD005_D_WOE, TD006_D_WOE, TD009_D_WOE,TD010_D_WOE, TD014_D_WOE</a:t>
            </a:r>
          </a:p>
        </p:txBody>
      </p:sp>
      <p:sp>
        <p:nvSpPr>
          <p:cNvPr id="11" name="TextBox 10">
            <a:extLst>
              <a:ext uri="{FF2B5EF4-FFF2-40B4-BE49-F238E27FC236}">
                <a16:creationId xmlns:a16="http://schemas.microsoft.com/office/drawing/2014/main" id="{361FE32E-C43D-4214-8F9C-94DD78120401}"/>
              </a:ext>
            </a:extLst>
          </p:cNvPr>
          <p:cNvSpPr txBox="1"/>
          <p:nvPr/>
        </p:nvSpPr>
        <p:spPr>
          <a:xfrm>
            <a:off x="541633" y="5037958"/>
            <a:ext cx="2146742" cy="369332"/>
          </a:xfrm>
          <a:prstGeom prst="rect">
            <a:avLst/>
          </a:prstGeom>
          <a:noFill/>
        </p:spPr>
        <p:txBody>
          <a:bodyPr wrap="none" rtlCol="0">
            <a:spAutoFit/>
          </a:bodyPr>
          <a:lstStyle/>
          <a:p>
            <a:r>
              <a:rPr lang="en-US" dirty="0"/>
              <a:t>Newly created features</a:t>
            </a:r>
            <a:endParaRPr lang="en-IN" dirty="0"/>
          </a:p>
        </p:txBody>
      </p:sp>
    </p:spTree>
    <p:extLst>
      <p:ext uri="{BB962C8B-B14F-4D97-AF65-F5344CB8AC3E}">
        <p14:creationId xmlns:p14="http://schemas.microsoft.com/office/powerpoint/2010/main" val="297629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3</a:t>
            </a:fld>
            <a:endParaRPr lang="en-US" dirty="0"/>
          </a:p>
        </p:txBody>
      </p:sp>
      <p:sp>
        <p:nvSpPr>
          <p:cNvPr id="10" name="Title 1">
            <a:extLst>
              <a:ext uri="{FF2B5EF4-FFF2-40B4-BE49-F238E27FC236}">
                <a16:creationId xmlns:a16="http://schemas.microsoft.com/office/drawing/2014/main" id="{4BAFB56D-F037-4EAD-A489-1F580C793B53}"/>
              </a:ext>
            </a:extLst>
          </p:cNvPr>
          <p:cNvSpPr>
            <a:spLocks noGrp="1"/>
          </p:cNvSpPr>
          <p:nvPr>
            <p:ph type="title"/>
          </p:nvPr>
        </p:nvSpPr>
        <p:spPr>
          <a:xfrm>
            <a:off x="541633" y="151384"/>
            <a:ext cx="3761862" cy="658333"/>
          </a:xfrm>
        </p:spPr>
        <p:txBody>
          <a:bodyPr>
            <a:normAutofit fontScale="90000"/>
          </a:bodyPr>
          <a:lstStyle/>
          <a:p>
            <a:r>
              <a:rPr lang="en-US" dirty="0"/>
              <a:t>Modelling	</a:t>
            </a:r>
          </a:p>
        </p:txBody>
      </p:sp>
      <p:pic>
        <p:nvPicPr>
          <p:cNvPr id="1026" name="Picture 2">
            <a:extLst>
              <a:ext uri="{FF2B5EF4-FFF2-40B4-BE49-F238E27FC236}">
                <a16:creationId xmlns:a16="http://schemas.microsoft.com/office/drawing/2014/main" id="{B48020E0-0632-4A22-955A-362FE0529F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9686" y="3028309"/>
            <a:ext cx="4037482" cy="268896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8392B0F-7EC5-4580-99FF-0968BBA3C7BF}"/>
              </a:ext>
            </a:extLst>
          </p:cNvPr>
          <p:cNvSpPr txBox="1"/>
          <p:nvPr/>
        </p:nvSpPr>
        <p:spPr>
          <a:xfrm>
            <a:off x="541633" y="1041850"/>
            <a:ext cx="8816323" cy="1754326"/>
          </a:xfrm>
          <a:prstGeom prst="rect">
            <a:avLst/>
          </a:prstGeom>
          <a:noFill/>
        </p:spPr>
        <p:txBody>
          <a:bodyPr wrap="square">
            <a:spAutoFit/>
          </a:bodyPr>
          <a:lstStyle/>
          <a:p>
            <a:r>
              <a:rPr lang="en-US" b="1" i="0" dirty="0">
                <a:solidFill>
                  <a:srgbClr val="132E57"/>
                </a:solidFill>
                <a:effectLst/>
              </a:rPr>
              <a:t>What is Random Forest?</a:t>
            </a:r>
          </a:p>
          <a:p>
            <a:pPr algn="l"/>
            <a:r>
              <a:rPr lang="en-US" b="0" i="0" dirty="0">
                <a:effectLst/>
              </a:rPr>
              <a:t>Random forest is a technique used in modeling predictions and behavior analysis and is built on decision trees. It contains many decision trees representing a distinct instance of the classification of data input into the random forest. The random forest technique considers the instances individually, taking the one with the majority of votes as the selected prediction.</a:t>
            </a:r>
          </a:p>
          <a:p>
            <a:endParaRPr lang="en-IN" dirty="0"/>
          </a:p>
        </p:txBody>
      </p:sp>
    </p:spTree>
    <p:extLst>
      <p:ext uri="{BB962C8B-B14F-4D97-AF65-F5344CB8AC3E}">
        <p14:creationId xmlns:p14="http://schemas.microsoft.com/office/powerpoint/2010/main" val="626272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4</a:t>
            </a:fld>
            <a:endParaRPr lang="en-US" dirty="0"/>
          </a:p>
        </p:txBody>
      </p:sp>
      <p:sp>
        <p:nvSpPr>
          <p:cNvPr id="10" name="Title 1">
            <a:extLst>
              <a:ext uri="{FF2B5EF4-FFF2-40B4-BE49-F238E27FC236}">
                <a16:creationId xmlns:a16="http://schemas.microsoft.com/office/drawing/2014/main" id="{4BAFB56D-F037-4EAD-A489-1F580C793B53}"/>
              </a:ext>
            </a:extLst>
          </p:cNvPr>
          <p:cNvSpPr>
            <a:spLocks noGrp="1"/>
          </p:cNvSpPr>
          <p:nvPr>
            <p:ph type="title"/>
          </p:nvPr>
        </p:nvSpPr>
        <p:spPr>
          <a:xfrm>
            <a:off x="541633" y="151384"/>
            <a:ext cx="4864868" cy="658333"/>
          </a:xfrm>
        </p:spPr>
        <p:txBody>
          <a:bodyPr>
            <a:normAutofit fontScale="90000"/>
          </a:bodyPr>
          <a:lstStyle/>
          <a:p>
            <a:r>
              <a:rPr lang="en-US" dirty="0"/>
              <a:t>RF	Models</a:t>
            </a:r>
          </a:p>
        </p:txBody>
      </p:sp>
      <p:sp>
        <p:nvSpPr>
          <p:cNvPr id="16" name="TextBox 15">
            <a:extLst>
              <a:ext uri="{FF2B5EF4-FFF2-40B4-BE49-F238E27FC236}">
                <a16:creationId xmlns:a16="http://schemas.microsoft.com/office/drawing/2014/main" id="{8E72980F-C7DA-4811-B594-6AC7132D355A}"/>
              </a:ext>
            </a:extLst>
          </p:cNvPr>
          <p:cNvSpPr txBox="1"/>
          <p:nvPr/>
        </p:nvSpPr>
        <p:spPr>
          <a:xfrm>
            <a:off x="541633" y="764384"/>
            <a:ext cx="2659702" cy="369332"/>
          </a:xfrm>
          <a:prstGeom prst="rect">
            <a:avLst/>
          </a:prstGeom>
          <a:noFill/>
        </p:spPr>
        <p:txBody>
          <a:bodyPr wrap="none" rtlCol="0">
            <a:spAutoFit/>
          </a:bodyPr>
          <a:lstStyle/>
          <a:p>
            <a:r>
              <a:rPr lang="en-US" dirty="0"/>
              <a:t>Model 1 - Feature Importance</a:t>
            </a:r>
            <a:endParaRPr lang="en-IN" dirty="0"/>
          </a:p>
        </p:txBody>
      </p:sp>
      <p:pic>
        <p:nvPicPr>
          <p:cNvPr id="1026" name="Picture 2">
            <a:extLst>
              <a:ext uri="{FF2B5EF4-FFF2-40B4-BE49-F238E27FC236}">
                <a16:creationId xmlns:a16="http://schemas.microsoft.com/office/drawing/2014/main" id="{F027AA95-5FCC-4308-B0F2-84EA33DD415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8531"/>
          <a:stretch/>
        </p:blipFill>
        <p:spPr bwMode="auto">
          <a:xfrm>
            <a:off x="381544" y="1333939"/>
            <a:ext cx="3146523" cy="50649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77ACABE-3CCA-4EF7-8537-DC5D457275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0937" y="2237633"/>
            <a:ext cx="5695950" cy="32575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A464099-13A9-4D39-901B-92462FCF791F}"/>
              </a:ext>
            </a:extLst>
          </p:cNvPr>
          <p:cNvSpPr txBox="1"/>
          <p:nvPr/>
        </p:nvSpPr>
        <p:spPr>
          <a:xfrm>
            <a:off x="5449439" y="1820981"/>
            <a:ext cx="2659702" cy="369332"/>
          </a:xfrm>
          <a:prstGeom prst="rect">
            <a:avLst/>
          </a:prstGeom>
          <a:noFill/>
        </p:spPr>
        <p:txBody>
          <a:bodyPr wrap="none" rtlCol="0">
            <a:spAutoFit/>
          </a:bodyPr>
          <a:lstStyle/>
          <a:p>
            <a:r>
              <a:rPr lang="en-US" dirty="0"/>
              <a:t>Model 2 - Feature Importance</a:t>
            </a:r>
            <a:endParaRPr lang="en-IN" dirty="0"/>
          </a:p>
        </p:txBody>
      </p:sp>
    </p:spTree>
    <p:extLst>
      <p:ext uri="{BB962C8B-B14F-4D97-AF65-F5344CB8AC3E}">
        <p14:creationId xmlns:p14="http://schemas.microsoft.com/office/powerpoint/2010/main" val="681700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5</a:t>
            </a:fld>
            <a:endParaRPr lang="en-US" dirty="0"/>
          </a:p>
        </p:txBody>
      </p:sp>
      <p:sp>
        <p:nvSpPr>
          <p:cNvPr id="10" name="Title 1">
            <a:extLst>
              <a:ext uri="{FF2B5EF4-FFF2-40B4-BE49-F238E27FC236}">
                <a16:creationId xmlns:a16="http://schemas.microsoft.com/office/drawing/2014/main" id="{4BAFB56D-F037-4EAD-A489-1F580C793B53}"/>
              </a:ext>
            </a:extLst>
          </p:cNvPr>
          <p:cNvSpPr>
            <a:spLocks noGrp="1"/>
          </p:cNvSpPr>
          <p:nvPr>
            <p:ph type="title"/>
          </p:nvPr>
        </p:nvSpPr>
        <p:spPr>
          <a:xfrm>
            <a:off x="541633" y="151384"/>
            <a:ext cx="4864868" cy="658333"/>
          </a:xfrm>
        </p:spPr>
        <p:txBody>
          <a:bodyPr>
            <a:normAutofit fontScale="90000"/>
          </a:bodyPr>
          <a:lstStyle/>
          <a:p>
            <a:r>
              <a:rPr lang="en-US" dirty="0"/>
              <a:t>SHAP</a:t>
            </a:r>
          </a:p>
        </p:txBody>
      </p:sp>
      <p:sp>
        <p:nvSpPr>
          <p:cNvPr id="16" name="TextBox 15">
            <a:extLst>
              <a:ext uri="{FF2B5EF4-FFF2-40B4-BE49-F238E27FC236}">
                <a16:creationId xmlns:a16="http://schemas.microsoft.com/office/drawing/2014/main" id="{8E72980F-C7DA-4811-B594-6AC7132D355A}"/>
              </a:ext>
            </a:extLst>
          </p:cNvPr>
          <p:cNvSpPr txBox="1"/>
          <p:nvPr/>
        </p:nvSpPr>
        <p:spPr>
          <a:xfrm>
            <a:off x="541633" y="764384"/>
            <a:ext cx="1338828" cy="369332"/>
          </a:xfrm>
          <a:prstGeom prst="rect">
            <a:avLst/>
          </a:prstGeom>
          <a:noFill/>
        </p:spPr>
        <p:txBody>
          <a:bodyPr wrap="none" rtlCol="0">
            <a:spAutoFit/>
          </a:bodyPr>
          <a:lstStyle/>
          <a:p>
            <a:r>
              <a:rPr lang="en-IN" b="1" i="0" dirty="0">
                <a:effectLst/>
              </a:rPr>
              <a:t>Summary Plot</a:t>
            </a:r>
          </a:p>
        </p:txBody>
      </p:sp>
      <p:pic>
        <p:nvPicPr>
          <p:cNvPr id="2050" name="Picture 2">
            <a:extLst>
              <a:ext uri="{FF2B5EF4-FFF2-40B4-BE49-F238E27FC236}">
                <a16:creationId xmlns:a16="http://schemas.microsoft.com/office/drawing/2014/main" id="{8CDEE52B-5E7C-4FA2-A0BB-1CDAB43443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649" y="1412632"/>
            <a:ext cx="7410450" cy="473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84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6</a:t>
            </a:fld>
            <a:endParaRPr lang="en-US" dirty="0"/>
          </a:p>
        </p:txBody>
      </p:sp>
      <p:sp>
        <p:nvSpPr>
          <p:cNvPr id="10" name="Title 1">
            <a:extLst>
              <a:ext uri="{FF2B5EF4-FFF2-40B4-BE49-F238E27FC236}">
                <a16:creationId xmlns:a16="http://schemas.microsoft.com/office/drawing/2014/main" id="{4BAFB56D-F037-4EAD-A489-1F580C793B53}"/>
              </a:ext>
            </a:extLst>
          </p:cNvPr>
          <p:cNvSpPr>
            <a:spLocks noGrp="1"/>
          </p:cNvSpPr>
          <p:nvPr>
            <p:ph type="title"/>
          </p:nvPr>
        </p:nvSpPr>
        <p:spPr>
          <a:xfrm>
            <a:off x="541633" y="151384"/>
            <a:ext cx="4864868" cy="658333"/>
          </a:xfrm>
        </p:spPr>
        <p:txBody>
          <a:bodyPr>
            <a:normAutofit fontScale="90000"/>
          </a:bodyPr>
          <a:lstStyle/>
          <a:p>
            <a:r>
              <a:rPr lang="en-US" dirty="0"/>
              <a:t>SHAP</a:t>
            </a:r>
          </a:p>
        </p:txBody>
      </p:sp>
      <p:sp>
        <p:nvSpPr>
          <p:cNvPr id="16" name="TextBox 15">
            <a:extLst>
              <a:ext uri="{FF2B5EF4-FFF2-40B4-BE49-F238E27FC236}">
                <a16:creationId xmlns:a16="http://schemas.microsoft.com/office/drawing/2014/main" id="{8E72980F-C7DA-4811-B594-6AC7132D355A}"/>
              </a:ext>
            </a:extLst>
          </p:cNvPr>
          <p:cNvSpPr txBox="1"/>
          <p:nvPr/>
        </p:nvSpPr>
        <p:spPr>
          <a:xfrm>
            <a:off x="541633" y="764384"/>
            <a:ext cx="1595309" cy="369332"/>
          </a:xfrm>
          <a:prstGeom prst="rect">
            <a:avLst/>
          </a:prstGeom>
          <a:noFill/>
        </p:spPr>
        <p:txBody>
          <a:bodyPr wrap="none" rtlCol="0">
            <a:spAutoFit/>
          </a:bodyPr>
          <a:lstStyle/>
          <a:p>
            <a:r>
              <a:rPr lang="en-IN" dirty="0"/>
              <a:t>Dependence Plot</a:t>
            </a:r>
          </a:p>
        </p:txBody>
      </p:sp>
      <p:pic>
        <p:nvPicPr>
          <p:cNvPr id="3076" name="Picture 4">
            <a:extLst>
              <a:ext uri="{FF2B5EF4-FFF2-40B4-BE49-F238E27FC236}">
                <a16:creationId xmlns:a16="http://schemas.microsoft.com/office/drawing/2014/main" id="{057706B4-EDF7-46FB-A1A0-11D69663EE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543" y="1340382"/>
            <a:ext cx="3411798" cy="227956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AFCF1BDF-7AD8-439E-97C6-8E0530616A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8494" y="1503031"/>
            <a:ext cx="3477216" cy="227956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0FB1ED74-E065-4CA8-9783-B06AF399A2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2624" y="4193332"/>
            <a:ext cx="3477216" cy="2323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400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7</a:t>
            </a:fld>
            <a:endParaRPr lang="en-US" dirty="0"/>
          </a:p>
        </p:txBody>
      </p:sp>
      <p:sp>
        <p:nvSpPr>
          <p:cNvPr id="10" name="Title 1">
            <a:extLst>
              <a:ext uri="{FF2B5EF4-FFF2-40B4-BE49-F238E27FC236}">
                <a16:creationId xmlns:a16="http://schemas.microsoft.com/office/drawing/2014/main" id="{4BAFB56D-F037-4EAD-A489-1F580C793B53}"/>
              </a:ext>
            </a:extLst>
          </p:cNvPr>
          <p:cNvSpPr>
            <a:spLocks noGrp="1"/>
          </p:cNvSpPr>
          <p:nvPr>
            <p:ph type="title"/>
          </p:nvPr>
        </p:nvSpPr>
        <p:spPr>
          <a:xfrm>
            <a:off x="541633" y="151384"/>
            <a:ext cx="4864868" cy="658333"/>
          </a:xfrm>
        </p:spPr>
        <p:txBody>
          <a:bodyPr>
            <a:normAutofit fontScale="90000"/>
          </a:bodyPr>
          <a:lstStyle/>
          <a:p>
            <a:r>
              <a:rPr lang="en-US" dirty="0"/>
              <a:t>SHAP</a:t>
            </a:r>
          </a:p>
        </p:txBody>
      </p:sp>
      <p:sp>
        <p:nvSpPr>
          <p:cNvPr id="16" name="TextBox 15">
            <a:extLst>
              <a:ext uri="{FF2B5EF4-FFF2-40B4-BE49-F238E27FC236}">
                <a16:creationId xmlns:a16="http://schemas.microsoft.com/office/drawing/2014/main" id="{8E72980F-C7DA-4811-B594-6AC7132D355A}"/>
              </a:ext>
            </a:extLst>
          </p:cNvPr>
          <p:cNvSpPr txBox="1"/>
          <p:nvPr/>
        </p:nvSpPr>
        <p:spPr>
          <a:xfrm>
            <a:off x="541633" y="764384"/>
            <a:ext cx="1146468" cy="369332"/>
          </a:xfrm>
          <a:prstGeom prst="rect">
            <a:avLst/>
          </a:prstGeom>
          <a:noFill/>
        </p:spPr>
        <p:txBody>
          <a:bodyPr wrap="none" rtlCol="0">
            <a:spAutoFit/>
          </a:bodyPr>
          <a:lstStyle/>
          <a:p>
            <a:pPr algn="l"/>
            <a:r>
              <a:rPr lang="en-IN" b="1" i="0" dirty="0">
                <a:effectLst/>
              </a:rPr>
              <a:t>Force Plots </a:t>
            </a:r>
          </a:p>
        </p:txBody>
      </p:sp>
      <p:pic>
        <p:nvPicPr>
          <p:cNvPr id="3" name="Picture 2">
            <a:extLst>
              <a:ext uri="{FF2B5EF4-FFF2-40B4-BE49-F238E27FC236}">
                <a16:creationId xmlns:a16="http://schemas.microsoft.com/office/drawing/2014/main" id="{55FC1255-0319-46DF-AD90-E583B80C50B1}"/>
              </a:ext>
            </a:extLst>
          </p:cNvPr>
          <p:cNvPicPr>
            <a:picLocks noChangeAspect="1"/>
          </p:cNvPicPr>
          <p:nvPr/>
        </p:nvPicPr>
        <p:blipFill>
          <a:blip r:embed="rId4"/>
          <a:stretch>
            <a:fillRect/>
          </a:stretch>
        </p:blipFill>
        <p:spPr>
          <a:xfrm>
            <a:off x="221942" y="1289551"/>
            <a:ext cx="8922058" cy="1027217"/>
          </a:xfrm>
          <a:prstGeom prst="rect">
            <a:avLst/>
          </a:prstGeom>
        </p:spPr>
      </p:pic>
      <p:pic>
        <p:nvPicPr>
          <p:cNvPr id="5" name="Picture 4">
            <a:extLst>
              <a:ext uri="{FF2B5EF4-FFF2-40B4-BE49-F238E27FC236}">
                <a16:creationId xmlns:a16="http://schemas.microsoft.com/office/drawing/2014/main" id="{E2B1F384-A119-46B5-B21B-BE2138717029}"/>
              </a:ext>
            </a:extLst>
          </p:cNvPr>
          <p:cNvPicPr>
            <a:picLocks noChangeAspect="1"/>
          </p:cNvPicPr>
          <p:nvPr/>
        </p:nvPicPr>
        <p:blipFill>
          <a:blip r:embed="rId5"/>
          <a:stretch>
            <a:fillRect/>
          </a:stretch>
        </p:blipFill>
        <p:spPr>
          <a:xfrm>
            <a:off x="221942" y="2575399"/>
            <a:ext cx="8922058" cy="755580"/>
          </a:xfrm>
          <a:prstGeom prst="rect">
            <a:avLst/>
          </a:prstGeom>
        </p:spPr>
      </p:pic>
      <p:pic>
        <p:nvPicPr>
          <p:cNvPr id="8" name="Picture 7">
            <a:extLst>
              <a:ext uri="{FF2B5EF4-FFF2-40B4-BE49-F238E27FC236}">
                <a16:creationId xmlns:a16="http://schemas.microsoft.com/office/drawing/2014/main" id="{33489F29-F660-44BA-A803-3CC786E391C4}"/>
              </a:ext>
            </a:extLst>
          </p:cNvPr>
          <p:cNvPicPr>
            <a:picLocks noChangeAspect="1"/>
          </p:cNvPicPr>
          <p:nvPr/>
        </p:nvPicPr>
        <p:blipFill>
          <a:blip r:embed="rId6"/>
          <a:stretch>
            <a:fillRect/>
          </a:stretch>
        </p:blipFill>
        <p:spPr>
          <a:xfrm>
            <a:off x="221942" y="3721457"/>
            <a:ext cx="8922058" cy="760755"/>
          </a:xfrm>
          <a:prstGeom prst="rect">
            <a:avLst/>
          </a:prstGeom>
        </p:spPr>
      </p:pic>
      <p:pic>
        <p:nvPicPr>
          <p:cNvPr id="12" name="Picture 11">
            <a:extLst>
              <a:ext uri="{FF2B5EF4-FFF2-40B4-BE49-F238E27FC236}">
                <a16:creationId xmlns:a16="http://schemas.microsoft.com/office/drawing/2014/main" id="{A89499F4-C9E2-405A-9339-626A555CA2E8}"/>
              </a:ext>
            </a:extLst>
          </p:cNvPr>
          <p:cNvPicPr>
            <a:picLocks noChangeAspect="1"/>
          </p:cNvPicPr>
          <p:nvPr/>
        </p:nvPicPr>
        <p:blipFill>
          <a:blip r:embed="rId7"/>
          <a:stretch>
            <a:fillRect/>
          </a:stretch>
        </p:blipFill>
        <p:spPr>
          <a:xfrm>
            <a:off x="221942" y="4938147"/>
            <a:ext cx="8922058" cy="735306"/>
          </a:xfrm>
          <a:prstGeom prst="rect">
            <a:avLst/>
          </a:prstGeom>
        </p:spPr>
      </p:pic>
    </p:spTree>
    <p:extLst>
      <p:ext uri="{BB962C8B-B14F-4D97-AF65-F5344CB8AC3E}">
        <p14:creationId xmlns:p14="http://schemas.microsoft.com/office/powerpoint/2010/main" val="1097494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46159" y="685800"/>
            <a:ext cx="6238688" cy="1382233"/>
          </a:xfrm>
        </p:spPr>
        <p:txBody>
          <a:bodyPr/>
          <a:lstStyle/>
          <a:p>
            <a:r>
              <a:rPr lang="en-US" dirty="0"/>
              <a:t>Thank you</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7" name="Date Placeholder 6">
            <a:extLst>
              <a:ext uri="{FF2B5EF4-FFF2-40B4-BE49-F238E27FC236}">
                <a16:creationId xmlns:a16="http://schemas.microsoft.com/office/drawing/2014/main" id="{FF14FC5E-CD12-447F-80A6-B27D30095D2C}"/>
              </a:ext>
            </a:extLst>
          </p:cNvPr>
          <p:cNvSpPr>
            <a:spLocks noGrp="1"/>
          </p:cNvSpPr>
          <p:nvPr>
            <p:ph type="dt" sz="half" idx="10"/>
          </p:nvPr>
        </p:nvSpPr>
        <p:spPr>
          <a:xfrm>
            <a:off x="7337102" y="6398878"/>
            <a:ext cx="4193908" cy="365125"/>
          </a:xfrm>
        </p:spPr>
        <p:txBody>
          <a:bodyPr/>
          <a:lstStyle/>
          <a:p>
            <a:r>
              <a:rPr lang="en-US" dirty="0"/>
              <a:t>2/7/20XX</a:t>
            </a:r>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8</a:t>
            </a:fld>
            <a:endParaRPr lang="en-US" dirty="0"/>
          </a:p>
        </p:txBody>
      </p:sp>
      <p:pic>
        <p:nvPicPr>
          <p:cNvPr id="4" name="Picture 3">
            <a:extLst>
              <a:ext uri="{FF2B5EF4-FFF2-40B4-BE49-F238E27FC236}">
                <a16:creationId xmlns:a16="http://schemas.microsoft.com/office/drawing/2014/main" id="{33894BF2-D167-452E-A41D-38ACB0B5908A}"/>
              </a:ext>
            </a:extLst>
          </p:cNvPr>
          <p:cNvPicPr>
            <a:picLocks noChangeAspect="1"/>
          </p:cNvPicPr>
          <p:nvPr/>
        </p:nvPicPr>
        <p:blipFill>
          <a:blip r:embed="rId3"/>
          <a:stretch>
            <a:fillRect/>
          </a:stretch>
        </p:blipFill>
        <p:spPr>
          <a:xfrm>
            <a:off x="5561119" y="2068033"/>
            <a:ext cx="2810277" cy="2810277"/>
          </a:xfrm>
          <a:prstGeom prst="rect">
            <a:avLst/>
          </a:prstGeom>
        </p:spPr>
      </p:pic>
    </p:spTree>
    <p:extLst>
      <p:ext uri="{BB962C8B-B14F-4D97-AF65-F5344CB8AC3E}">
        <p14:creationId xmlns:p14="http://schemas.microsoft.com/office/powerpoint/2010/main" val="3043070934"/>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5CABE4-909F-4611-A0E1-6E45080B3C9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1E8BDE-7A03-4563-82F6-53B214F895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07C1F5B-A1D0-429A-8E7C-3E271353D1E0}">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Angle lines design</Template>
  <TotalTime>412</TotalTime>
  <Words>215</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Univers Condensed Light</vt:lpstr>
      <vt:lpstr>Walbaum Display Light</vt:lpstr>
      <vt:lpstr>AngleLinesVTI</vt:lpstr>
      <vt:lpstr>Automated Machine Learning Random forest And Shap Values</vt:lpstr>
      <vt:lpstr>EDA </vt:lpstr>
      <vt:lpstr>Modelling </vt:lpstr>
      <vt:lpstr>RF Models</vt:lpstr>
      <vt:lpstr>SHAP</vt:lpstr>
      <vt:lpstr>SHAP</vt:lpstr>
      <vt:lpstr>SHAP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Engineering (FE)  &amp;       Exploratory Data Analysis (EDA)</dc:title>
  <dc:creator>ashwin suresh</dc:creator>
  <cp:lastModifiedBy>Varadharajan Suresh</cp:lastModifiedBy>
  <cp:revision>7</cp:revision>
  <dcterms:created xsi:type="dcterms:W3CDTF">2021-10-11T22:22:47Z</dcterms:created>
  <dcterms:modified xsi:type="dcterms:W3CDTF">2021-12-09T00:59:57Z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