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13"/>
  </p:notesMasterIdLst>
  <p:handoutMasterIdLst>
    <p:handoutMasterId r:id="rId14"/>
  </p:handoutMasterIdLst>
  <p:sldIdLst>
    <p:sldId id="330" r:id="rId2"/>
    <p:sldId id="331" r:id="rId3"/>
    <p:sldId id="332" r:id="rId4"/>
    <p:sldId id="819" r:id="rId5"/>
    <p:sldId id="821" r:id="rId6"/>
    <p:sldId id="824" r:id="rId7"/>
    <p:sldId id="822" r:id="rId8"/>
    <p:sldId id="770" r:id="rId9"/>
    <p:sldId id="801" r:id="rId10"/>
    <p:sldId id="823" r:id="rId11"/>
    <p:sldId id="769" r:id="rId12"/>
  </p:sldIdLst>
  <p:sldSz cx="12192000" cy="6858000"/>
  <p:notesSz cx="7099300" cy="10234613"/>
  <p:embeddedFontLst>
    <p:embeddedFont>
      <p:font typeface="Helvetica" panose="020B0604020202020204" pitchFamily="34" charset="0"/>
      <p:regular r:id="rId15"/>
      <p:bold r:id="rId16"/>
      <p:italic r:id="rId17"/>
      <p:boldItalic r:id="rId18"/>
    </p:embeddedFont>
    <p:embeddedFont>
      <p:font typeface="Cambria Math" panose="02040503050406030204" pitchFamily="18" charset="0"/>
      <p:regular r:id="rId19"/>
    </p:embeddedFont>
    <p:embeddedFont>
      <p:font typeface="Marlett" pitchFamily="2" charset="2"/>
      <p:regular r:id="rId20"/>
    </p:embeddedFont>
  </p:embeddedFontLst>
  <p:custDataLst>
    <p:tags r:id="rId21"/>
  </p:custDataLst>
  <p:defaultTextStyle>
    <a:defPPr>
      <a:defRPr lang="en-US"/>
    </a:defPPr>
    <a:lvl1pPr algn="ctr" rtl="0" eaLnBrk="0" fontAlgn="base" hangingPunct="0">
      <a:spcBef>
        <a:spcPct val="0"/>
      </a:spcBef>
      <a:spcAft>
        <a:spcPct val="0"/>
      </a:spcAft>
      <a:defRPr sz="1200" kern="1200">
        <a:solidFill>
          <a:schemeClr val="tx1"/>
        </a:solidFill>
        <a:latin typeface="Helvetica" pitchFamily="34" charset="0"/>
        <a:ea typeface="+mn-ea"/>
        <a:cs typeface="Courier New" pitchFamily="49" charset="0"/>
      </a:defRPr>
    </a:lvl1pPr>
    <a:lvl2pPr marL="457200" algn="ctr" rtl="0" eaLnBrk="0" fontAlgn="base" hangingPunct="0">
      <a:spcBef>
        <a:spcPct val="0"/>
      </a:spcBef>
      <a:spcAft>
        <a:spcPct val="0"/>
      </a:spcAft>
      <a:defRPr sz="1200" kern="1200">
        <a:solidFill>
          <a:schemeClr val="tx1"/>
        </a:solidFill>
        <a:latin typeface="Helvetica" pitchFamily="34" charset="0"/>
        <a:ea typeface="+mn-ea"/>
        <a:cs typeface="Courier New" pitchFamily="49" charset="0"/>
      </a:defRPr>
    </a:lvl2pPr>
    <a:lvl3pPr marL="914400" algn="ctr" rtl="0" eaLnBrk="0" fontAlgn="base" hangingPunct="0">
      <a:spcBef>
        <a:spcPct val="0"/>
      </a:spcBef>
      <a:spcAft>
        <a:spcPct val="0"/>
      </a:spcAft>
      <a:defRPr sz="1200" kern="1200">
        <a:solidFill>
          <a:schemeClr val="tx1"/>
        </a:solidFill>
        <a:latin typeface="Helvetica" pitchFamily="34" charset="0"/>
        <a:ea typeface="+mn-ea"/>
        <a:cs typeface="Courier New" pitchFamily="49" charset="0"/>
      </a:defRPr>
    </a:lvl3pPr>
    <a:lvl4pPr marL="1371600" algn="ctr" rtl="0" eaLnBrk="0" fontAlgn="base" hangingPunct="0">
      <a:spcBef>
        <a:spcPct val="0"/>
      </a:spcBef>
      <a:spcAft>
        <a:spcPct val="0"/>
      </a:spcAft>
      <a:defRPr sz="1200" kern="1200">
        <a:solidFill>
          <a:schemeClr val="tx1"/>
        </a:solidFill>
        <a:latin typeface="Helvetica" pitchFamily="34" charset="0"/>
        <a:ea typeface="+mn-ea"/>
        <a:cs typeface="Courier New" pitchFamily="49" charset="0"/>
      </a:defRPr>
    </a:lvl4pPr>
    <a:lvl5pPr marL="1828800" algn="ctr" rtl="0" eaLnBrk="0" fontAlgn="base" hangingPunct="0">
      <a:spcBef>
        <a:spcPct val="0"/>
      </a:spcBef>
      <a:spcAft>
        <a:spcPct val="0"/>
      </a:spcAft>
      <a:defRPr sz="1200" kern="1200">
        <a:solidFill>
          <a:schemeClr val="tx1"/>
        </a:solidFill>
        <a:latin typeface="Helvetica" pitchFamily="34" charset="0"/>
        <a:ea typeface="+mn-ea"/>
        <a:cs typeface="Courier New" pitchFamily="49" charset="0"/>
      </a:defRPr>
    </a:lvl5pPr>
    <a:lvl6pPr marL="2286000" algn="l" defTabSz="914400" rtl="0" eaLnBrk="1" latinLnBrk="0" hangingPunct="1">
      <a:defRPr sz="1200" kern="1200">
        <a:solidFill>
          <a:schemeClr val="tx1"/>
        </a:solidFill>
        <a:latin typeface="Helvetica" pitchFamily="34" charset="0"/>
        <a:ea typeface="+mn-ea"/>
        <a:cs typeface="Courier New" pitchFamily="49" charset="0"/>
      </a:defRPr>
    </a:lvl6pPr>
    <a:lvl7pPr marL="2743200" algn="l" defTabSz="914400" rtl="0" eaLnBrk="1" latinLnBrk="0" hangingPunct="1">
      <a:defRPr sz="1200" kern="1200">
        <a:solidFill>
          <a:schemeClr val="tx1"/>
        </a:solidFill>
        <a:latin typeface="Helvetica" pitchFamily="34" charset="0"/>
        <a:ea typeface="+mn-ea"/>
        <a:cs typeface="Courier New" pitchFamily="49" charset="0"/>
      </a:defRPr>
    </a:lvl7pPr>
    <a:lvl8pPr marL="3200400" algn="l" defTabSz="914400" rtl="0" eaLnBrk="1" latinLnBrk="0" hangingPunct="1">
      <a:defRPr sz="1200" kern="1200">
        <a:solidFill>
          <a:schemeClr val="tx1"/>
        </a:solidFill>
        <a:latin typeface="Helvetica" pitchFamily="34" charset="0"/>
        <a:ea typeface="+mn-ea"/>
        <a:cs typeface="Courier New" pitchFamily="49" charset="0"/>
      </a:defRPr>
    </a:lvl8pPr>
    <a:lvl9pPr marL="3657600" algn="l" defTabSz="914400" rtl="0" eaLnBrk="1" latinLnBrk="0" hangingPunct="1">
      <a:defRPr sz="1200" kern="1200">
        <a:solidFill>
          <a:schemeClr val="tx1"/>
        </a:solidFill>
        <a:latin typeface="Helvetica" pitchFamily="34" charset="0"/>
        <a:ea typeface="+mn-ea"/>
        <a:cs typeface="Courier New" pitchFamily="49"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FF"/>
    <a:srgbClr val="3333CC"/>
    <a:srgbClr val="CC00CC"/>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5332" autoAdjust="0"/>
  </p:normalViewPr>
  <p:slideViewPr>
    <p:cSldViewPr snapToGrid="0">
      <p:cViewPr varScale="1">
        <p:scale>
          <a:sx n="83" d="100"/>
          <a:sy n="83" d="100"/>
        </p:scale>
        <p:origin x="634" y="86"/>
      </p:cViewPr>
      <p:guideLst>
        <p:guide orient="horz" pos="2160"/>
        <p:guide pos="3840"/>
      </p:guideLst>
    </p:cSldViewPr>
  </p:slideViewPr>
  <p:outlineViewPr>
    <p:cViewPr>
      <p:scale>
        <a:sx n="33" d="100"/>
        <a:sy n="33" d="100"/>
      </p:scale>
      <p:origin x="0" y="-5501"/>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09" d="100"/>
          <a:sy n="109" d="100"/>
        </p:scale>
        <p:origin x="-1338"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077" tIns="48038" rIns="96077" bIns="48038" numCol="1" anchor="t" anchorCtr="0" compatLnSpc="1">
            <a:prstTxWarp prst="textNoShape">
              <a:avLst/>
            </a:prstTxWarp>
          </a:bodyPr>
          <a:lstStyle>
            <a:lvl1pPr algn="l" defTabSz="960438">
              <a:defRPr sz="1300">
                <a:latin typeface="Times New Roman" pitchFamily="18" charset="0"/>
              </a:defRPr>
            </a:lvl1pPr>
          </a:lstStyle>
          <a:p>
            <a:pPr>
              <a:defRPr/>
            </a:pPr>
            <a:endParaRPr lang="de-DE"/>
          </a:p>
        </p:txBody>
      </p:sp>
      <p:sp>
        <p:nvSpPr>
          <p:cNvPr id="30723" name="Rectangle 3"/>
          <p:cNvSpPr>
            <a:spLocks noGrp="1" noChangeArrowheads="1"/>
          </p:cNvSpPr>
          <p:nvPr>
            <p:ph type="dt" sz="quarter" idx="1"/>
          </p:nvPr>
        </p:nvSpPr>
        <p:spPr bwMode="auto">
          <a:xfrm>
            <a:off x="4022725" y="0"/>
            <a:ext cx="3076575" cy="512763"/>
          </a:xfrm>
          <a:prstGeom prst="rect">
            <a:avLst/>
          </a:prstGeom>
          <a:noFill/>
          <a:ln w="9525">
            <a:noFill/>
            <a:miter lim="800000"/>
            <a:headEnd/>
            <a:tailEnd/>
          </a:ln>
          <a:effectLst/>
        </p:spPr>
        <p:txBody>
          <a:bodyPr vert="horz" wrap="square" lIns="96077" tIns="48038" rIns="96077" bIns="48038" numCol="1" anchor="t" anchorCtr="0" compatLnSpc="1">
            <a:prstTxWarp prst="textNoShape">
              <a:avLst/>
            </a:prstTxWarp>
          </a:bodyPr>
          <a:lstStyle>
            <a:lvl1pPr algn="r" defTabSz="960438">
              <a:defRPr sz="1300">
                <a:latin typeface="Times New Roman" pitchFamily="18" charset="0"/>
              </a:defRPr>
            </a:lvl1pPr>
          </a:lstStyle>
          <a:p>
            <a:pPr>
              <a:defRPr/>
            </a:pPr>
            <a:endParaRPr lang="de-DE"/>
          </a:p>
        </p:txBody>
      </p:sp>
      <p:sp>
        <p:nvSpPr>
          <p:cNvPr id="30724" name="Rectangle 4"/>
          <p:cNvSpPr>
            <a:spLocks noGrp="1" noChangeArrowheads="1"/>
          </p:cNvSpPr>
          <p:nvPr>
            <p:ph type="ftr" sz="quarter" idx="2"/>
          </p:nvPr>
        </p:nvSpPr>
        <p:spPr bwMode="auto">
          <a:xfrm>
            <a:off x="0" y="9721850"/>
            <a:ext cx="3076575" cy="512763"/>
          </a:xfrm>
          <a:prstGeom prst="rect">
            <a:avLst/>
          </a:prstGeom>
          <a:noFill/>
          <a:ln w="9525">
            <a:noFill/>
            <a:miter lim="800000"/>
            <a:headEnd/>
            <a:tailEnd/>
          </a:ln>
          <a:effectLst/>
        </p:spPr>
        <p:txBody>
          <a:bodyPr vert="horz" wrap="square" lIns="96077" tIns="48038" rIns="96077" bIns="48038" numCol="1" anchor="b" anchorCtr="0" compatLnSpc="1">
            <a:prstTxWarp prst="textNoShape">
              <a:avLst/>
            </a:prstTxWarp>
          </a:bodyPr>
          <a:lstStyle>
            <a:lvl1pPr algn="l" defTabSz="960438">
              <a:defRPr sz="1300">
                <a:latin typeface="Times New Roman" pitchFamily="18" charset="0"/>
              </a:defRPr>
            </a:lvl1pPr>
          </a:lstStyle>
          <a:p>
            <a:pPr>
              <a:defRPr/>
            </a:pPr>
            <a:endParaRPr lang="de-DE"/>
          </a:p>
        </p:txBody>
      </p:sp>
      <p:sp>
        <p:nvSpPr>
          <p:cNvPr id="30725"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6077" tIns="48038" rIns="96077" bIns="48038" numCol="1" anchor="b" anchorCtr="0" compatLnSpc="1">
            <a:prstTxWarp prst="textNoShape">
              <a:avLst/>
            </a:prstTxWarp>
          </a:bodyPr>
          <a:lstStyle>
            <a:lvl1pPr algn="r" defTabSz="960438">
              <a:defRPr sz="1300">
                <a:latin typeface="Times New Roman" pitchFamily="18" charset="0"/>
              </a:defRPr>
            </a:lvl1pPr>
          </a:lstStyle>
          <a:p>
            <a:pPr>
              <a:defRPr/>
            </a:pPr>
            <a:fld id="{9AA12EA2-AEF6-4833-9A1A-AAE8CCA0DCFE}" type="slidenum">
              <a:rPr lang="de-DE"/>
              <a:pPr>
                <a:defRPr/>
              </a:pPr>
              <a:t>‹Nr.›</a:t>
            </a:fld>
            <a:endParaRPr lang="de-DE"/>
          </a:p>
        </p:txBody>
      </p:sp>
    </p:spTree>
    <p:extLst>
      <p:ext uri="{BB962C8B-B14F-4D97-AF65-F5344CB8AC3E}">
        <p14:creationId xmlns:p14="http://schemas.microsoft.com/office/powerpoint/2010/main" val="4158622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077" tIns="48038" rIns="96077" bIns="48038" numCol="1" anchor="t" anchorCtr="0" compatLnSpc="1">
            <a:prstTxWarp prst="textNoShape">
              <a:avLst/>
            </a:prstTxWarp>
          </a:bodyPr>
          <a:lstStyle>
            <a:lvl1pPr algn="l" defTabSz="960438">
              <a:defRPr sz="1300">
                <a:latin typeface="Times New Roman" pitchFamily="18" charset="0"/>
              </a:defRPr>
            </a:lvl1pPr>
          </a:lstStyle>
          <a:p>
            <a:pPr>
              <a:defRPr/>
            </a:pPr>
            <a:endParaRPr lang="en-US"/>
          </a:p>
        </p:txBody>
      </p:sp>
      <p:sp>
        <p:nvSpPr>
          <p:cNvPr id="5123" name="Rectangle 3"/>
          <p:cNvSpPr>
            <a:spLocks noGrp="1" noChangeArrowheads="1"/>
          </p:cNvSpPr>
          <p:nvPr>
            <p:ph type="dt" idx="1"/>
          </p:nvPr>
        </p:nvSpPr>
        <p:spPr bwMode="auto">
          <a:xfrm>
            <a:off x="4022725" y="0"/>
            <a:ext cx="3076575" cy="512763"/>
          </a:xfrm>
          <a:prstGeom prst="rect">
            <a:avLst/>
          </a:prstGeom>
          <a:noFill/>
          <a:ln w="9525">
            <a:noFill/>
            <a:miter lim="800000"/>
            <a:headEnd/>
            <a:tailEnd/>
          </a:ln>
          <a:effectLst/>
        </p:spPr>
        <p:txBody>
          <a:bodyPr vert="horz" wrap="square" lIns="96077" tIns="48038" rIns="96077" bIns="48038" numCol="1" anchor="t" anchorCtr="0" compatLnSpc="1">
            <a:prstTxWarp prst="textNoShape">
              <a:avLst/>
            </a:prstTxWarp>
          </a:bodyPr>
          <a:lstStyle>
            <a:lvl1pPr algn="r" defTabSz="960438">
              <a:defRPr sz="1300">
                <a:latin typeface="Times New Roman" pitchFamily="1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136525" y="766763"/>
            <a:ext cx="6823075" cy="383857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46150" y="4862513"/>
            <a:ext cx="5207000" cy="4605337"/>
          </a:xfrm>
          <a:prstGeom prst="rect">
            <a:avLst/>
          </a:prstGeom>
          <a:noFill/>
          <a:ln w="9525">
            <a:noFill/>
            <a:miter lim="800000"/>
            <a:headEnd/>
            <a:tailEnd/>
          </a:ln>
          <a:effectLst/>
        </p:spPr>
        <p:txBody>
          <a:bodyPr vert="horz" wrap="square" lIns="96077" tIns="48038" rIns="96077" bIns="48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721850"/>
            <a:ext cx="3076575" cy="512763"/>
          </a:xfrm>
          <a:prstGeom prst="rect">
            <a:avLst/>
          </a:prstGeom>
          <a:noFill/>
          <a:ln w="9525">
            <a:noFill/>
            <a:miter lim="800000"/>
            <a:headEnd/>
            <a:tailEnd/>
          </a:ln>
          <a:effectLst/>
        </p:spPr>
        <p:txBody>
          <a:bodyPr vert="horz" wrap="square" lIns="96077" tIns="48038" rIns="96077" bIns="48038" numCol="1" anchor="b" anchorCtr="0" compatLnSpc="1">
            <a:prstTxWarp prst="textNoShape">
              <a:avLst/>
            </a:prstTxWarp>
          </a:bodyPr>
          <a:lstStyle>
            <a:lvl1pPr algn="l" defTabSz="960438">
              <a:defRPr sz="1300">
                <a:latin typeface="Times New Roman" pitchFamily="18" charset="0"/>
              </a:defRPr>
            </a:lvl1pPr>
          </a:lstStyle>
          <a:p>
            <a:pPr>
              <a:defRPr/>
            </a:pPr>
            <a:endParaRPr lang="en-US"/>
          </a:p>
        </p:txBody>
      </p:sp>
      <p:sp>
        <p:nvSpPr>
          <p:cNvPr id="5127" name="Rectangle 7"/>
          <p:cNvSpPr>
            <a:spLocks noGrp="1" noChangeArrowheads="1"/>
          </p:cNvSpPr>
          <p:nvPr>
            <p:ph type="sldNum" sz="quarter" idx="5"/>
          </p:nvPr>
        </p:nvSpPr>
        <p:spPr bwMode="auto">
          <a:xfrm>
            <a:off x="4022725" y="9721850"/>
            <a:ext cx="3076575" cy="512763"/>
          </a:xfrm>
          <a:prstGeom prst="rect">
            <a:avLst/>
          </a:prstGeom>
          <a:noFill/>
          <a:ln w="9525">
            <a:noFill/>
            <a:miter lim="800000"/>
            <a:headEnd/>
            <a:tailEnd/>
          </a:ln>
          <a:effectLst/>
        </p:spPr>
        <p:txBody>
          <a:bodyPr vert="horz" wrap="square" lIns="96077" tIns="48038" rIns="96077" bIns="48038" numCol="1" anchor="b" anchorCtr="0" compatLnSpc="1">
            <a:prstTxWarp prst="textNoShape">
              <a:avLst/>
            </a:prstTxWarp>
          </a:bodyPr>
          <a:lstStyle>
            <a:lvl1pPr algn="r" defTabSz="960438">
              <a:defRPr sz="1300">
                <a:latin typeface="Times New Roman" pitchFamily="18" charset="0"/>
              </a:defRPr>
            </a:lvl1pPr>
          </a:lstStyle>
          <a:p>
            <a:pPr>
              <a:defRPr/>
            </a:pPr>
            <a:fld id="{94981C32-AD30-4B99-85B7-D84C610B6148}" type="slidenum">
              <a:rPr lang="en-US"/>
              <a:pPr>
                <a:defRPr/>
              </a:pPr>
              <a:t>‹Nr.›</a:t>
            </a:fld>
            <a:endParaRPr lang="en-US"/>
          </a:p>
        </p:txBody>
      </p:sp>
    </p:spTree>
    <p:extLst>
      <p:ext uri="{BB962C8B-B14F-4D97-AF65-F5344CB8AC3E}">
        <p14:creationId xmlns:p14="http://schemas.microsoft.com/office/powerpoint/2010/main" val="4149171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1042F3B-530B-4D5C-B4A5-2E855C564771}" type="slidenum">
              <a:rPr lang="en-US" smtClean="0"/>
              <a:pPr/>
              <a:t>1</a:t>
            </a:fld>
            <a:endParaRPr lang="en-US"/>
          </a:p>
        </p:txBody>
      </p:sp>
      <p:sp>
        <p:nvSpPr>
          <p:cNvPr id="73731" name="Rectangle 2"/>
          <p:cNvSpPr>
            <a:spLocks noGrp="1" noRot="1" noChangeAspect="1" noChangeArrowheads="1" noTextEdit="1"/>
          </p:cNvSpPr>
          <p:nvPr>
            <p:ph type="sldImg"/>
          </p:nvPr>
        </p:nvSpPr>
        <p:spPr>
          <a:xfrm>
            <a:off x="138113" y="766763"/>
            <a:ext cx="6823075" cy="3838575"/>
          </a:xfrm>
          <a:ln/>
        </p:spPr>
      </p:sp>
      <p:sp>
        <p:nvSpPr>
          <p:cNvPr id="73732" name="Rectangle 3"/>
          <p:cNvSpPr>
            <a:spLocks noGrp="1" noChangeArrowheads="1"/>
          </p:cNvSpPr>
          <p:nvPr>
            <p:ph type="body" idx="1"/>
          </p:nvPr>
        </p:nvSpPr>
        <p:spPr>
          <a:noFill/>
          <a:ln/>
        </p:spPr>
        <p:txBody>
          <a:bodyPr/>
          <a:lstStyle/>
          <a:p>
            <a:endParaRPr lang="de-DE"/>
          </a:p>
        </p:txBody>
      </p:sp>
    </p:spTree>
    <p:extLst>
      <p:ext uri="{BB962C8B-B14F-4D97-AF65-F5344CB8AC3E}">
        <p14:creationId xmlns:p14="http://schemas.microsoft.com/office/powerpoint/2010/main" val="205526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withdraw</a:t>
            </a:r>
            <a:endParaRPr lang="en-US" dirty="0"/>
          </a:p>
        </p:txBody>
      </p:sp>
      <p:sp>
        <p:nvSpPr>
          <p:cNvPr id="4" name="Foliennummernplatzhalter 3"/>
          <p:cNvSpPr>
            <a:spLocks noGrp="1"/>
          </p:cNvSpPr>
          <p:nvPr>
            <p:ph type="sldNum" sz="quarter" idx="5"/>
          </p:nvPr>
        </p:nvSpPr>
        <p:spPr/>
        <p:txBody>
          <a:bodyPr/>
          <a:lstStyle/>
          <a:p>
            <a:fld id="{109C4DC1-4C8E-44C0-96A5-097103B1F1B8}" type="slidenum">
              <a:rPr lang="en-US" smtClean="0"/>
              <a:pPr/>
              <a:t>10</a:t>
            </a:fld>
            <a:endParaRPr lang="en-US"/>
          </a:p>
        </p:txBody>
      </p:sp>
    </p:spTree>
    <p:extLst>
      <p:ext uri="{BB962C8B-B14F-4D97-AF65-F5344CB8AC3E}">
        <p14:creationId xmlns:p14="http://schemas.microsoft.com/office/powerpoint/2010/main" val="1229113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180" name="Rectangle 12"/>
          <p:cNvSpPr>
            <a:spLocks noGrp="1" noChangeArrowheads="1"/>
          </p:cNvSpPr>
          <p:nvPr>
            <p:ph type="ctrTitle"/>
          </p:nvPr>
        </p:nvSpPr>
        <p:spPr>
          <a:xfrm>
            <a:off x="914400" y="609600"/>
            <a:ext cx="10363200" cy="1143000"/>
          </a:xfrm>
        </p:spPr>
        <p:txBody>
          <a:bodyPr/>
          <a:lstStyle>
            <a:lvl1pPr>
              <a:defRPr/>
            </a:lvl1pPr>
          </a:lstStyle>
          <a:p>
            <a:r>
              <a:rPr lang="en-US"/>
              <a:t>Vorlesungstitel</a:t>
            </a:r>
          </a:p>
        </p:txBody>
      </p:sp>
      <p:sp>
        <p:nvSpPr>
          <p:cNvPr id="7181" name="Rectangle 13"/>
          <p:cNvSpPr>
            <a:spLocks noGrp="1" noChangeArrowheads="1"/>
          </p:cNvSpPr>
          <p:nvPr>
            <p:ph type="subTitle" idx="1"/>
          </p:nvPr>
        </p:nvSpPr>
        <p:spPr>
          <a:xfrm>
            <a:off x="914400" y="2286000"/>
            <a:ext cx="10363200" cy="2209800"/>
          </a:xfrm>
          <a:ln w="9525"/>
        </p:spPr>
        <p:txBody>
          <a:bodyPr/>
          <a:lstStyle>
            <a:lvl1pPr marL="0" indent="0" algn="ctr">
              <a:buFont typeface="Symbol" pitchFamily="18" charset="2"/>
              <a:buNone/>
              <a:defRPr/>
            </a:lvl1pPr>
          </a:lstStyle>
          <a:p>
            <a:r>
              <a:rPr lang="en-US"/>
              <a:t>Prof. Dr. Stefan Leue</a:t>
            </a:r>
          </a:p>
        </p:txBody>
      </p:sp>
      <p:grpSp>
        <p:nvGrpSpPr>
          <p:cNvPr id="16" name="Gruppieren 15"/>
          <p:cNvGrpSpPr>
            <a:grpSpLocks noChangeAspect="1"/>
          </p:cNvGrpSpPr>
          <p:nvPr userDrawn="1"/>
        </p:nvGrpSpPr>
        <p:grpSpPr>
          <a:xfrm>
            <a:off x="5087111" y="4959285"/>
            <a:ext cx="1854745" cy="1589402"/>
            <a:chOff x="5168627" y="2634299"/>
            <a:chExt cx="1854745" cy="1589402"/>
          </a:xfrm>
        </p:grpSpPr>
        <p:sp>
          <p:nvSpPr>
            <p:cNvPr id="17" name="Rectangle 6"/>
            <p:cNvSpPr>
              <a:spLocks noChangeArrowheads="1"/>
            </p:cNvSpPr>
            <p:nvPr/>
          </p:nvSpPr>
          <p:spPr bwMode="auto">
            <a:xfrm rot="16200000">
              <a:off x="6189935" y="3083561"/>
              <a:ext cx="12827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de-DE" sz="2500" b="1" i="0" u="none" strike="noStrike" cap="none" normalizeH="0" baseline="0" dirty="0" err="1">
                  <a:ln>
                    <a:noFill/>
                  </a:ln>
                  <a:solidFill>
                    <a:srgbClr val="CC3300"/>
                  </a:solidFill>
                  <a:effectLst/>
                  <a:latin typeface="Arial" pitchFamily="34" charset="0"/>
                  <a:cs typeface="Arial" pitchFamily="34" charset="0"/>
                </a:rPr>
                <a:t>systems</a:t>
              </a:r>
              <a:endParaRPr kumimoji="0" lang="de-DE" altLang="de-DE" sz="2500" b="0" i="0" u="none" strike="noStrike" cap="none" normalizeH="0" baseline="0" dirty="0">
                <a:ln>
                  <a:noFill/>
                </a:ln>
                <a:solidFill>
                  <a:schemeClr val="tx1"/>
                </a:solidFill>
                <a:effectLst/>
                <a:latin typeface="Arial" pitchFamily="34" charset="0"/>
                <a:cs typeface="Arial" pitchFamily="34" charset="0"/>
              </a:endParaRPr>
            </a:p>
          </p:txBody>
        </p:sp>
        <p:pic>
          <p:nvPicPr>
            <p:cNvPr id="1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6198" y="2635886"/>
              <a:ext cx="1230313"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9"/>
            <p:cNvSpPr>
              <a:spLocks noChangeArrowheads="1"/>
            </p:cNvSpPr>
            <p:nvPr/>
          </p:nvSpPr>
          <p:spPr bwMode="auto">
            <a:xfrm rot="16200000">
              <a:off x="4711931" y="3093100"/>
              <a:ext cx="1290418"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altLang="de-DE" sz="2450" b="1" i="0" u="none" strike="noStrike" cap="none" normalizeH="0" baseline="0" dirty="0" err="1">
                  <a:ln>
                    <a:noFill/>
                  </a:ln>
                  <a:solidFill>
                    <a:srgbClr val="CC3300"/>
                  </a:solidFill>
                  <a:effectLst/>
                  <a:latin typeface="Arial" pitchFamily="34" charset="0"/>
                  <a:cs typeface="Arial" pitchFamily="34" charset="0"/>
                </a:rPr>
                <a:t>software</a:t>
              </a:r>
              <a:endParaRPr kumimoji="0" lang="de-DE" altLang="de-DE" sz="2450" b="0" i="0" u="none" strike="noStrike" cap="none" normalizeH="0" baseline="0" dirty="0">
                <a:ln>
                  <a:noFill/>
                </a:ln>
                <a:solidFill>
                  <a:schemeClr val="tx1"/>
                </a:solidFill>
                <a:effectLst/>
                <a:latin typeface="Arial" pitchFamily="34" charset="0"/>
                <a:cs typeface="Arial" pitchFamily="34" charset="0"/>
              </a:endParaRPr>
            </a:p>
          </p:txBody>
        </p:sp>
        <p:sp>
          <p:nvSpPr>
            <p:cNvPr id="20" name="Rectangle 10"/>
            <p:cNvSpPr>
              <a:spLocks noChangeArrowheads="1"/>
            </p:cNvSpPr>
            <p:nvPr/>
          </p:nvSpPr>
          <p:spPr bwMode="auto">
            <a:xfrm>
              <a:off x="5265509" y="3854369"/>
              <a:ext cx="17424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de-DE" sz="2400" b="1" i="0" u="none" strike="noStrike" cap="none" normalizeH="0" baseline="0" dirty="0" err="1">
                  <a:ln>
                    <a:noFill/>
                  </a:ln>
                  <a:solidFill>
                    <a:srgbClr val="CC3300"/>
                  </a:solidFill>
                  <a:effectLst/>
                  <a:latin typeface="Arial" pitchFamily="34" charset="0"/>
                  <a:cs typeface="Arial" pitchFamily="34" charset="0"/>
                </a:rPr>
                <a:t>engineering</a:t>
              </a:r>
              <a:endParaRPr kumimoji="0" lang="de-DE" altLang="de-DE" sz="2400" b="0" i="0" u="none" strike="noStrike" cap="none" normalizeH="0" baseline="0" dirty="0">
                <a:ln>
                  <a:noFill/>
                </a:ln>
                <a:solidFill>
                  <a:schemeClr val="tx1"/>
                </a:solidFill>
                <a:effectLst/>
                <a:latin typeface="Arial" pitchFamily="34" charset="0"/>
                <a:cs typeface="Arial" pitchFamily="34" charset="0"/>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059333" y="0"/>
            <a:ext cx="2929467" cy="64833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70933" y="0"/>
            <a:ext cx="8585200" cy="6483350"/>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04800" y="0"/>
            <a:ext cx="11684000" cy="457200"/>
          </a:xfrm>
        </p:spPr>
        <p:txBody>
          <a:bodyPr/>
          <a:lstStyle/>
          <a:p>
            <a:r>
              <a:rPr lang="de-DE"/>
              <a:t>Titelmasterformat durch Klicken bearbeiten</a:t>
            </a:r>
          </a:p>
        </p:txBody>
      </p:sp>
      <p:sp>
        <p:nvSpPr>
          <p:cNvPr id="3" name="Textplatzhalter 2"/>
          <p:cNvSpPr>
            <a:spLocks noGrp="1"/>
          </p:cNvSpPr>
          <p:nvPr>
            <p:ph type="body" sz="half" idx="1"/>
          </p:nvPr>
        </p:nvSpPr>
        <p:spPr>
          <a:xfrm>
            <a:off x="270933" y="539750"/>
            <a:ext cx="5740400" cy="59436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6214533" y="539750"/>
            <a:ext cx="5740400" cy="28956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6214533" y="3587750"/>
            <a:ext cx="5740400" cy="28956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0" y="0"/>
            <a:ext cx="11684000" cy="457200"/>
          </a:xfrm>
        </p:spPr>
        <p:txBody>
          <a:bodyPr/>
          <a:lstStyle/>
          <a:p>
            <a:r>
              <a:rPr lang="de-DE"/>
              <a:t>Titelmasterformat durch Klicken bearbeiten</a:t>
            </a:r>
          </a:p>
        </p:txBody>
      </p:sp>
      <p:sp>
        <p:nvSpPr>
          <p:cNvPr id="3" name="Textplatzhalter 2"/>
          <p:cNvSpPr>
            <a:spLocks noGrp="1"/>
          </p:cNvSpPr>
          <p:nvPr>
            <p:ph type="body" sz="half" idx="1"/>
          </p:nvPr>
        </p:nvSpPr>
        <p:spPr>
          <a:xfrm>
            <a:off x="270933" y="539750"/>
            <a:ext cx="5740400" cy="59436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214533" y="539750"/>
            <a:ext cx="5740400" cy="594360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70933" y="539750"/>
            <a:ext cx="574040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214533" y="539750"/>
            <a:ext cx="574040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9"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2" y="273050"/>
            <a:ext cx="401108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2"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de-DE"/>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de-DE"/>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4"/>
          <p:cNvSpPr>
            <a:spLocks noGrp="1" noChangeArrowheads="1"/>
          </p:cNvSpPr>
          <p:nvPr>
            <p:ph type="body" idx="1"/>
          </p:nvPr>
        </p:nvSpPr>
        <p:spPr bwMode="auto">
          <a:xfrm>
            <a:off x="270933" y="539750"/>
            <a:ext cx="11684000" cy="5943600"/>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0"/>
            <a:endParaRPr lang="en-US"/>
          </a:p>
        </p:txBody>
      </p:sp>
      <p:sp>
        <p:nvSpPr>
          <p:cNvPr id="1049" name="Text Box 25"/>
          <p:cNvSpPr txBox="1">
            <a:spLocks noChangeArrowheads="1"/>
          </p:cNvSpPr>
          <p:nvPr/>
        </p:nvSpPr>
        <p:spPr bwMode="auto">
          <a:xfrm>
            <a:off x="177802" y="6583365"/>
            <a:ext cx="1000402" cy="276999"/>
          </a:xfrm>
          <a:prstGeom prst="rect">
            <a:avLst/>
          </a:prstGeom>
          <a:noFill/>
          <a:ln w="9525">
            <a:noFill/>
            <a:miter lim="800000"/>
            <a:headEnd/>
            <a:tailEnd/>
          </a:ln>
          <a:effectLst/>
        </p:spPr>
        <p:txBody>
          <a:bodyPr wrap="none">
            <a:spAutoFit/>
          </a:bodyPr>
          <a:lstStyle/>
          <a:p>
            <a:pPr algn="l">
              <a:defRPr/>
            </a:pPr>
            <a:r>
              <a:rPr lang="de-DE" sz="1200" dirty="0"/>
              <a:t>VardiFest22</a:t>
            </a:r>
          </a:p>
        </p:txBody>
      </p:sp>
      <p:sp>
        <p:nvSpPr>
          <p:cNvPr id="1060" name="Line 36"/>
          <p:cNvSpPr>
            <a:spLocks noChangeShapeType="1"/>
          </p:cNvSpPr>
          <p:nvPr/>
        </p:nvSpPr>
        <p:spPr bwMode="auto">
          <a:xfrm rot="10800000" flipV="1">
            <a:off x="270931" y="6576647"/>
            <a:ext cx="10788953" cy="6717"/>
          </a:xfrm>
          <a:prstGeom prst="line">
            <a:avLst/>
          </a:prstGeom>
          <a:noFill/>
          <a:ln w="9525">
            <a:solidFill>
              <a:srgbClr val="CC0000"/>
            </a:solidFill>
            <a:round/>
            <a:headEnd/>
            <a:tailEnd/>
          </a:ln>
          <a:effectLst/>
        </p:spPr>
        <p:txBody>
          <a:bodyPr wrap="none" anchor="ctr"/>
          <a:lstStyle/>
          <a:p>
            <a:pPr>
              <a:defRPr/>
            </a:pPr>
            <a:endParaRPr lang="de-DE" sz="1200"/>
          </a:p>
        </p:txBody>
      </p:sp>
      <p:sp>
        <p:nvSpPr>
          <p:cNvPr id="1030" name="Rectangle 37"/>
          <p:cNvSpPr>
            <a:spLocks noGrp="1" noChangeArrowheads="1"/>
          </p:cNvSpPr>
          <p:nvPr>
            <p:ph type="title"/>
          </p:nvPr>
        </p:nvSpPr>
        <p:spPr bwMode="auto">
          <a:xfrm>
            <a:off x="304800" y="0"/>
            <a:ext cx="116840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62" name="Line 38"/>
          <p:cNvSpPr>
            <a:spLocks noChangeShapeType="1"/>
          </p:cNvSpPr>
          <p:nvPr/>
        </p:nvSpPr>
        <p:spPr bwMode="auto">
          <a:xfrm>
            <a:off x="270932" y="452845"/>
            <a:ext cx="11697547" cy="5805"/>
          </a:xfrm>
          <a:prstGeom prst="line">
            <a:avLst/>
          </a:prstGeom>
          <a:noFill/>
          <a:ln w="28575">
            <a:solidFill>
              <a:srgbClr val="CC0000"/>
            </a:solidFill>
            <a:round/>
            <a:headEnd/>
            <a:tailEnd/>
          </a:ln>
          <a:effectLst/>
        </p:spPr>
        <p:txBody>
          <a:bodyPr wrap="square" anchor="ctr">
            <a:spAutoFit/>
          </a:bodyPr>
          <a:lstStyle/>
          <a:p>
            <a:pPr>
              <a:defRPr/>
            </a:pPr>
            <a:endParaRPr lang="de-DE" sz="1200"/>
          </a:p>
        </p:txBody>
      </p:sp>
      <p:sp>
        <p:nvSpPr>
          <p:cNvPr id="11" name="Text Box 28"/>
          <p:cNvSpPr txBox="1">
            <a:spLocks noChangeArrowheads="1"/>
          </p:cNvSpPr>
          <p:nvPr userDrawn="1"/>
        </p:nvSpPr>
        <p:spPr bwMode="auto">
          <a:xfrm>
            <a:off x="5810233" y="6576648"/>
            <a:ext cx="673133" cy="276999"/>
          </a:xfrm>
          <a:prstGeom prst="rect">
            <a:avLst/>
          </a:prstGeom>
          <a:noFill/>
          <a:ln w="9525">
            <a:noFill/>
            <a:miter lim="800000"/>
            <a:headEnd/>
            <a:tailEnd/>
          </a:ln>
          <a:effectLst/>
        </p:spPr>
        <p:txBody>
          <a:bodyPr wrap="none">
            <a:spAutoFit/>
          </a:bodyPr>
          <a:lstStyle/>
          <a:p>
            <a:pPr algn="l">
              <a:defRPr/>
            </a:pPr>
            <a:r>
              <a:rPr lang="en-US" sz="1200" dirty="0"/>
              <a:t>- </a:t>
            </a:r>
            <a:fld id="{2E745F33-116A-4F8A-80C5-A121CEC89A49}" type="slidenum">
              <a:rPr lang="en-US" sz="1200"/>
              <a:pPr algn="l">
                <a:defRPr/>
              </a:pPr>
              <a:t>‹Nr.›</a:t>
            </a:fld>
            <a:r>
              <a:rPr lang="en-US" sz="1200" dirty="0"/>
              <a:t> -</a:t>
            </a:r>
            <a:endParaRPr lang="de-DE" sz="1200" dirty="0"/>
          </a:p>
        </p:txBody>
      </p:sp>
      <p:pic>
        <p:nvPicPr>
          <p:cNvPr id="20" name="Bild 1" descr="Screen Shot 2014-10-20 at 10.52.38.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143486" y="6059723"/>
            <a:ext cx="845314" cy="764704"/>
          </a:xfrm>
          <a:prstGeom prst="rect">
            <a:avLst/>
          </a:prstGeom>
        </p:spPr>
      </p:pic>
    </p:spTree>
  </p:cSld>
  <p:clrMap bg1="lt1" tx1="dk1" bg2="lt2" tx2="dk2" accent1="accent1" accent2="accent2" accent3="accent3" accent4="accent4" accent5="accent5" accent6="accent6" hlink="hlink" folHlink="folHlink"/>
  <p:sldLayoutIdLst>
    <p:sldLayoutId id="2147483858"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Lst>
  <p:hf hdr="0" ftr="0" dt="0"/>
  <p:txStyles>
    <p:titleStyle>
      <a:lvl1pPr algn="ctr" rtl="0" eaLnBrk="0" fontAlgn="base" hangingPunct="0">
        <a:spcBef>
          <a:spcPct val="0"/>
        </a:spcBef>
        <a:spcAft>
          <a:spcPct val="0"/>
        </a:spcAft>
        <a:defRPr sz="2800" b="1">
          <a:solidFill>
            <a:srgbClr val="CC3300"/>
          </a:solidFill>
          <a:latin typeface="+mj-lt"/>
          <a:ea typeface="+mj-ea"/>
          <a:cs typeface="+mj-cs"/>
        </a:defRPr>
      </a:lvl1pPr>
      <a:lvl2pPr algn="ctr" rtl="0" eaLnBrk="0" fontAlgn="base" hangingPunct="0">
        <a:spcBef>
          <a:spcPct val="0"/>
        </a:spcBef>
        <a:spcAft>
          <a:spcPct val="0"/>
        </a:spcAft>
        <a:defRPr sz="2800" b="1">
          <a:solidFill>
            <a:srgbClr val="CC3300"/>
          </a:solidFill>
          <a:latin typeface="Helvetica" pitchFamily="34" charset="0"/>
        </a:defRPr>
      </a:lvl2pPr>
      <a:lvl3pPr algn="ctr" rtl="0" eaLnBrk="0" fontAlgn="base" hangingPunct="0">
        <a:spcBef>
          <a:spcPct val="0"/>
        </a:spcBef>
        <a:spcAft>
          <a:spcPct val="0"/>
        </a:spcAft>
        <a:defRPr sz="2800" b="1">
          <a:solidFill>
            <a:srgbClr val="CC3300"/>
          </a:solidFill>
          <a:latin typeface="Helvetica" pitchFamily="34" charset="0"/>
        </a:defRPr>
      </a:lvl3pPr>
      <a:lvl4pPr algn="ctr" rtl="0" eaLnBrk="0" fontAlgn="base" hangingPunct="0">
        <a:spcBef>
          <a:spcPct val="0"/>
        </a:spcBef>
        <a:spcAft>
          <a:spcPct val="0"/>
        </a:spcAft>
        <a:defRPr sz="2800" b="1">
          <a:solidFill>
            <a:srgbClr val="CC3300"/>
          </a:solidFill>
          <a:latin typeface="Helvetica" pitchFamily="34" charset="0"/>
        </a:defRPr>
      </a:lvl4pPr>
      <a:lvl5pPr algn="ctr" rtl="0" eaLnBrk="0" fontAlgn="base" hangingPunct="0">
        <a:spcBef>
          <a:spcPct val="0"/>
        </a:spcBef>
        <a:spcAft>
          <a:spcPct val="0"/>
        </a:spcAft>
        <a:defRPr sz="2800" b="1">
          <a:solidFill>
            <a:srgbClr val="CC3300"/>
          </a:solidFill>
          <a:latin typeface="Helvetica" pitchFamily="34" charset="0"/>
        </a:defRPr>
      </a:lvl5pPr>
      <a:lvl6pPr marL="457189" algn="ctr" rtl="0" eaLnBrk="0" fontAlgn="base" hangingPunct="0">
        <a:spcBef>
          <a:spcPct val="0"/>
        </a:spcBef>
        <a:spcAft>
          <a:spcPct val="0"/>
        </a:spcAft>
        <a:defRPr sz="2800" b="1">
          <a:solidFill>
            <a:srgbClr val="CC3300"/>
          </a:solidFill>
          <a:latin typeface="Helvetica" pitchFamily="34" charset="0"/>
        </a:defRPr>
      </a:lvl6pPr>
      <a:lvl7pPr marL="914377" algn="ctr" rtl="0" eaLnBrk="0" fontAlgn="base" hangingPunct="0">
        <a:spcBef>
          <a:spcPct val="0"/>
        </a:spcBef>
        <a:spcAft>
          <a:spcPct val="0"/>
        </a:spcAft>
        <a:defRPr sz="2800" b="1">
          <a:solidFill>
            <a:srgbClr val="CC3300"/>
          </a:solidFill>
          <a:latin typeface="Helvetica" pitchFamily="34" charset="0"/>
        </a:defRPr>
      </a:lvl7pPr>
      <a:lvl8pPr marL="1371566" algn="ctr" rtl="0" eaLnBrk="0" fontAlgn="base" hangingPunct="0">
        <a:spcBef>
          <a:spcPct val="0"/>
        </a:spcBef>
        <a:spcAft>
          <a:spcPct val="0"/>
        </a:spcAft>
        <a:defRPr sz="2800" b="1">
          <a:solidFill>
            <a:srgbClr val="CC3300"/>
          </a:solidFill>
          <a:latin typeface="Helvetica" pitchFamily="34" charset="0"/>
        </a:defRPr>
      </a:lvl8pPr>
      <a:lvl9pPr marL="1828754" algn="ctr" rtl="0" eaLnBrk="0" fontAlgn="base" hangingPunct="0">
        <a:spcBef>
          <a:spcPct val="0"/>
        </a:spcBef>
        <a:spcAft>
          <a:spcPct val="0"/>
        </a:spcAft>
        <a:defRPr sz="2800" b="1">
          <a:solidFill>
            <a:srgbClr val="CC3300"/>
          </a:solidFill>
          <a:latin typeface="Helvetica" pitchFamily="34" charset="0"/>
        </a:defRPr>
      </a:lvl9pPr>
    </p:titleStyle>
    <p:bodyStyle>
      <a:lvl1pPr marL="342891" indent="-342891" algn="l" rtl="0" eaLnBrk="0" fontAlgn="base" hangingPunct="0">
        <a:spcBef>
          <a:spcPct val="20000"/>
        </a:spcBef>
        <a:spcAft>
          <a:spcPct val="0"/>
        </a:spcAft>
        <a:buClr>
          <a:srgbClr val="CC3300"/>
        </a:buClr>
        <a:buFont typeface="Symbol" pitchFamily="18" charset="2"/>
        <a:buChar char="¨"/>
        <a:defRPr sz="2400" b="1">
          <a:solidFill>
            <a:schemeClr val="tx1"/>
          </a:solidFill>
          <a:latin typeface="+mn-lt"/>
          <a:ea typeface="+mn-ea"/>
          <a:cs typeface="+mn-cs"/>
        </a:defRPr>
      </a:lvl1pPr>
      <a:lvl2pPr marL="742932" indent="-285744" algn="l" rtl="0" eaLnBrk="0" fontAlgn="base" hangingPunct="0">
        <a:spcBef>
          <a:spcPct val="20000"/>
        </a:spcBef>
        <a:spcAft>
          <a:spcPct val="0"/>
        </a:spcAft>
        <a:buClr>
          <a:srgbClr val="CC3300"/>
        </a:buClr>
        <a:buFont typeface="Marlett" pitchFamily="2" charset="2"/>
        <a:buChar char="8"/>
        <a:defRPr sz="2000">
          <a:solidFill>
            <a:schemeClr val="tx1"/>
          </a:solidFill>
          <a:latin typeface="+mn-lt"/>
        </a:defRPr>
      </a:lvl2pPr>
      <a:lvl3pPr marL="1142971" indent="-228594" algn="l" rtl="0" eaLnBrk="0" fontAlgn="base" hangingPunct="0">
        <a:spcBef>
          <a:spcPct val="20000"/>
        </a:spcBef>
        <a:spcAft>
          <a:spcPct val="0"/>
        </a:spcAft>
        <a:buClr>
          <a:srgbClr val="CC3300"/>
        </a:buClr>
        <a:buChar char="–"/>
        <a:defRPr sz="2000">
          <a:solidFill>
            <a:schemeClr val="tx1"/>
          </a:solidFill>
          <a:latin typeface="+mn-lt"/>
        </a:defRPr>
      </a:lvl3pPr>
      <a:lvl4pPr marL="1600160" indent="-228594" algn="l" rtl="0" eaLnBrk="0" fontAlgn="base" hangingPunct="0">
        <a:spcBef>
          <a:spcPct val="20000"/>
        </a:spcBef>
        <a:spcAft>
          <a:spcPct val="0"/>
        </a:spcAft>
        <a:buClr>
          <a:srgbClr val="CC3300"/>
        </a:buClr>
        <a:buFont typeface="Marlett" pitchFamily="2" charset="2"/>
        <a:buChar char="i"/>
        <a:defRPr sz="2000">
          <a:solidFill>
            <a:schemeClr val="tx1"/>
          </a:solidFill>
          <a:latin typeface="+mn-lt"/>
        </a:defRPr>
      </a:lvl4pPr>
      <a:lvl5pPr marL="2057349" indent="-228594" algn="l" rtl="0" eaLnBrk="0" fontAlgn="base" hangingPunct="0">
        <a:spcBef>
          <a:spcPct val="20000"/>
        </a:spcBef>
        <a:spcAft>
          <a:spcPct val="0"/>
        </a:spcAft>
        <a:buClr>
          <a:srgbClr val="CC3300"/>
        </a:buClr>
        <a:buChar char="*"/>
        <a:defRPr sz="2000">
          <a:solidFill>
            <a:schemeClr val="tx1"/>
          </a:solidFill>
          <a:latin typeface="+mn-lt"/>
        </a:defRPr>
      </a:lvl5pPr>
      <a:lvl6pPr marL="2514537" indent="-228594" algn="l" rtl="0" eaLnBrk="0" fontAlgn="base" hangingPunct="0">
        <a:spcBef>
          <a:spcPct val="20000"/>
        </a:spcBef>
        <a:spcAft>
          <a:spcPct val="0"/>
        </a:spcAft>
        <a:buClr>
          <a:srgbClr val="CC3300"/>
        </a:buClr>
        <a:buChar char="*"/>
        <a:defRPr sz="2000">
          <a:solidFill>
            <a:schemeClr val="tx1"/>
          </a:solidFill>
          <a:latin typeface="+mn-lt"/>
        </a:defRPr>
      </a:lvl6pPr>
      <a:lvl7pPr marL="2971726" indent="-228594" algn="l" rtl="0" eaLnBrk="0" fontAlgn="base" hangingPunct="0">
        <a:spcBef>
          <a:spcPct val="20000"/>
        </a:spcBef>
        <a:spcAft>
          <a:spcPct val="0"/>
        </a:spcAft>
        <a:buClr>
          <a:srgbClr val="CC3300"/>
        </a:buClr>
        <a:buChar char="*"/>
        <a:defRPr sz="2000">
          <a:solidFill>
            <a:schemeClr val="tx1"/>
          </a:solidFill>
          <a:latin typeface="+mn-lt"/>
        </a:defRPr>
      </a:lvl7pPr>
      <a:lvl8pPr marL="3428914" indent="-228594" algn="l" rtl="0" eaLnBrk="0" fontAlgn="base" hangingPunct="0">
        <a:spcBef>
          <a:spcPct val="20000"/>
        </a:spcBef>
        <a:spcAft>
          <a:spcPct val="0"/>
        </a:spcAft>
        <a:buClr>
          <a:srgbClr val="CC3300"/>
        </a:buClr>
        <a:buChar char="*"/>
        <a:defRPr sz="2000">
          <a:solidFill>
            <a:schemeClr val="tx1"/>
          </a:solidFill>
          <a:latin typeface="+mn-lt"/>
        </a:defRPr>
      </a:lvl8pPr>
      <a:lvl9pPr marL="3886103" indent="-228594" algn="l" rtl="0" eaLnBrk="0" fontAlgn="base" hangingPunct="0">
        <a:spcBef>
          <a:spcPct val="20000"/>
        </a:spcBef>
        <a:spcAft>
          <a:spcPct val="0"/>
        </a:spcAft>
        <a:buClr>
          <a:srgbClr val="CC3300"/>
        </a:buClr>
        <a:buChar char="*"/>
        <a:defRPr sz="2000">
          <a:solidFill>
            <a:schemeClr val="tx1"/>
          </a:solidFill>
          <a:latin typeface="+mn-lt"/>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48018" y="476251"/>
            <a:ext cx="10219764" cy="1143000"/>
          </a:xfrm>
        </p:spPr>
        <p:txBody>
          <a:bodyPr/>
          <a:lstStyle/>
          <a:p>
            <a:pPr>
              <a:lnSpc>
                <a:spcPct val="120000"/>
              </a:lnSpc>
            </a:pPr>
            <a:r>
              <a:rPr lang="en-US" sz="3200" noProof="0" dirty="0"/>
              <a:t>Checking Legal Contracts – </a:t>
            </a:r>
            <a:br>
              <a:rPr lang="en-US" sz="3200" noProof="0" dirty="0"/>
            </a:br>
            <a:r>
              <a:rPr lang="en-US" sz="3200" noProof="0" dirty="0"/>
              <a:t>On a Not So Usual Application of Mechanized Logic</a:t>
            </a:r>
          </a:p>
        </p:txBody>
      </p:sp>
      <p:sp>
        <p:nvSpPr>
          <p:cNvPr id="29699" name="Rectangle 8"/>
          <p:cNvSpPr>
            <a:spLocks noGrp="1" noChangeArrowheads="1"/>
          </p:cNvSpPr>
          <p:nvPr>
            <p:ph type="subTitle" idx="1"/>
          </p:nvPr>
        </p:nvSpPr>
        <p:spPr>
          <a:xfrm>
            <a:off x="2855913" y="1844675"/>
            <a:ext cx="6477000" cy="2736851"/>
          </a:xfrm>
          <a:noFill/>
          <a:ln w="12700"/>
        </p:spPr>
        <p:txBody>
          <a:bodyPr/>
          <a:lstStyle/>
          <a:p>
            <a:pPr>
              <a:lnSpc>
                <a:spcPct val="80000"/>
              </a:lnSpc>
            </a:pPr>
            <a:r>
              <a:rPr lang="en-US" noProof="0" dirty="0"/>
              <a:t>Stefan Leue</a:t>
            </a:r>
          </a:p>
          <a:p>
            <a:pPr>
              <a:lnSpc>
                <a:spcPct val="80000"/>
              </a:lnSpc>
            </a:pPr>
            <a:endParaRPr lang="en-US" sz="1200" noProof="0" dirty="0"/>
          </a:p>
          <a:p>
            <a:pPr>
              <a:lnSpc>
                <a:spcPct val="80000"/>
              </a:lnSpc>
            </a:pPr>
            <a:endParaRPr lang="en-US" sz="1200" noProof="0" dirty="0"/>
          </a:p>
          <a:p>
            <a:pPr>
              <a:lnSpc>
                <a:spcPct val="80000"/>
              </a:lnSpc>
            </a:pPr>
            <a:r>
              <a:rPr lang="en-US" sz="2000" b="0" noProof="0" dirty="0"/>
              <a:t>Software and Systems Engineering</a:t>
            </a:r>
            <a:br>
              <a:rPr lang="en-US" sz="2000" b="0" noProof="0" dirty="0"/>
            </a:br>
            <a:r>
              <a:rPr lang="en-US" sz="2000" b="0" noProof="0" dirty="0"/>
              <a:t>Dept. of Computer Science</a:t>
            </a:r>
            <a:br>
              <a:rPr lang="en-US" sz="2000" b="0" noProof="0" dirty="0"/>
            </a:br>
            <a:r>
              <a:rPr lang="en-US" sz="2000" b="0" noProof="0" dirty="0"/>
              <a:t/>
            </a:r>
            <a:br>
              <a:rPr lang="en-US" sz="2000" b="0" noProof="0" dirty="0"/>
            </a:br>
            <a:r>
              <a:rPr lang="en-US" sz="2000" b="0" noProof="0" dirty="0"/>
              <a:t>University of Konstanz</a:t>
            </a:r>
          </a:p>
          <a:p>
            <a:pPr>
              <a:lnSpc>
                <a:spcPct val="80000"/>
              </a:lnSpc>
            </a:pPr>
            <a:endParaRPr lang="en-US" sz="1400" noProof="0" dirty="0"/>
          </a:p>
          <a:p>
            <a:pPr>
              <a:lnSpc>
                <a:spcPct val="80000"/>
              </a:lnSpc>
            </a:pPr>
            <a:r>
              <a:rPr lang="en-US" sz="1400" noProof="0" dirty="0"/>
              <a:t>http://sen.uni-konstanz.de/</a:t>
            </a:r>
          </a:p>
          <a:p>
            <a:pPr>
              <a:lnSpc>
                <a:spcPct val="80000"/>
              </a:lnSpc>
            </a:pPr>
            <a:endParaRPr lang="en-US" sz="1400" b="0" noProof="0" dirty="0"/>
          </a:p>
          <a:p>
            <a:pPr>
              <a:lnSpc>
                <a:spcPct val="80000"/>
              </a:lnSpc>
            </a:pPr>
            <a:r>
              <a:rPr lang="en-US" sz="1200" b="0" noProof="0" dirty="0" err="1"/>
              <a:t>VardiFest</a:t>
            </a:r>
            <a:r>
              <a:rPr lang="en-US" sz="1200" b="0" noProof="0" dirty="0"/>
              <a:t> 22</a:t>
            </a:r>
            <a:br>
              <a:rPr lang="en-US" sz="1200" b="0" noProof="0" dirty="0"/>
            </a:br>
            <a:endParaRPr lang="en-US" sz="1200" b="0" noProof="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514A25-7E0D-4D6B-815B-26E2F781C749}"/>
              </a:ext>
            </a:extLst>
          </p:cNvPr>
          <p:cNvSpPr>
            <a:spLocks noGrp="1"/>
          </p:cNvSpPr>
          <p:nvPr>
            <p:ph type="title"/>
          </p:nvPr>
        </p:nvSpPr>
        <p:spPr/>
        <p:txBody>
          <a:bodyPr/>
          <a:lstStyle/>
          <a:p>
            <a:r>
              <a:rPr lang="en-US" noProof="0" dirty="0" smtClean="0"/>
              <a:t>Encoding / Analysis</a:t>
            </a:r>
            <a:endParaRPr lang="en-US" noProof="0"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B35A4D5-9618-4BE4-81E3-8AF6AEEC8937}"/>
                  </a:ext>
                </a:extLst>
              </p:cNvPr>
              <p:cNvSpPr>
                <a:spLocks noGrp="1"/>
              </p:cNvSpPr>
              <p:nvPr>
                <p:ph idx="1"/>
              </p:nvPr>
            </p:nvSpPr>
            <p:spPr/>
            <p:txBody>
              <a:bodyPr/>
              <a:lstStyle/>
              <a:p>
                <a:r>
                  <a:rPr lang="en-US" noProof="0" dirty="0" smtClean="0"/>
                  <a:t>Case Study: Pretzel Bakery</a:t>
                </a:r>
              </a:p>
              <a:p>
                <a:pPr lvl="1"/>
                <a:r>
                  <a:rPr lang="en-US" noProof="0" dirty="0"/>
                  <a:t>existence of contract execution?</a:t>
                </a:r>
                <a:endParaRPr lang="en-US" b="0" noProof="0" dirty="0"/>
              </a:p>
              <a:p>
                <a:pPr lvl="1"/>
                <a:r>
                  <a:rPr lang="en-US" noProof="0" dirty="0"/>
                  <a:t>legal claim set </a:t>
                </a:r>
                <a14:m>
                  <m:oMath xmlns:m="http://schemas.openxmlformats.org/officeDocument/2006/math">
                    <m:r>
                      <m:rPr>
                        <m:sty m:val="p"/>
                      </m:rPr>
                      <a:rPr lang="en-US" noProof="0">
                        <a:latin typeface="Cambria Math" panose="02040503050406030204" pitchFamily="18" charset="0"/>
                      </a:rPr>
                      <m:t>C</m:t>
                    </m:r>
                  </m:oMath>
                </a14:m>
                <a:endParaRPr lang="en-US" noProof="0" dirty="0"/>
              </a:p>
              <a:p>
                <a:pPr lvl="2"/>
                <a:r>
                  <a:rPr lang="en-US" noProof="0" dirty="0"/>
                  <a:t>independent claim </a:t>
                </a:r>
                <a14:m>
                  <m:oMath xmlns:m="http://schemas.openxmlformats.org/officeDocument/2006/math">
                    <m:r>
                      <m:rPr>
                        <m:sty m:val="p"/>
                      </m:rPr>
                      <a:rPr lang="en-US" noProof="0">
                        <a:latin typeface="Cambria Math" panose="02040503050406030204" pitchFamily="18" charset="0"/>
                      </a:rPr>
                      <m:t>T</m:t>
                    </m:r>
                    <m:r>
                      <a:rPr lang="en-US" i="1" noProof="0">
                        <a:latin typeface="Cambria Math" panose="02040503050406030204" pitchFamily="18" charset="0"/>
                      </a:rPr>
                      <m:t>∈</m:t>
                    </m:r>
                    <m:sSub>
                      <m:sSubPr>
                        <m:ctrlPr>
                          <a:rPr lang="en-US" b="0" i="1" noProof="0" smtClean="0">
                            <a:latin typeface="Cambria Math" panose="02040503050406030204" pitchFamily="18" charset="0"/>
                          </a:rPr>
                        </m:ctrlPr>
                      </m:sSubPr>
                      <m:e>
                        <m:r>
                          <a:rPr lang="en-US" i="1" noProof="0">
                            <a:latin typeface="Cambria Math" panose="02040503050406030204" pitchFamily="18" charset="0"/>
                          </a:rPr>
                          <m:t>𝐶</m:t>
                        </m:r>
                      </m:e>
                      <m:sub>
                        <m:r>
                          <a:rPr lang="en-US" i="1" noProof="0">
                            <a:latin typeface="Cambria Math" panose="02040503050406030204" pitchFamily="18" charset="0"/>
                          </a:rPr>
                          <m:t>𝐼</m:t>
                        </m:r>
                      </m:sub>
                    </m:sSub>
                  </m:oMath>
                </a14:m>
                <a:r>
                  <a:rPr lang="en-US" noProof="0" dirty="0"/>
                  <a:t> </a:t>
                </a:r>
              </a:p>
              <a:p>
                <a:pPr lvl="2"/>
                <a:r>
                  <a:rPr lang="en-US" noProof="0" dirty="0"/>
                  <a:t>consequence claim </a:t>
                </a:r>
                <a14:m>
                  <m:oMath xmlns:m="http://schemas.openxmlformats.org/officeDocument/2006/math">
                    <m:r>
                      <m:rPr>
                        <m:sty m:val="p"/>
                      </m:rPr>
                      <a:rPr lang="en-US" noProof="0">
                        <a:latin typeface="Cambria Math" panose="02040503050406030204" pitchFamily="18" charset="0"/>
                      </a:rPr>
                      <m:t>WT</m:t>
                    </m:r>
                    <m:r>
                      <a:rPr lang="en-US" i="1" noProof="0">
                        <a:latin typeface="Cambria Math" panose="02040503050406030204" pitchFamily="18" charset="0"/>
                      </a:rPr>
                      <m:t>∈</m:t>
                    </m:r>
                    <m:r>
                      <a:rPr lang="en-US" i="1" noProof="0">
                        <a:latin typeface="Cambria Math" panose="02040503050406030204" pitchFamily="18" charset="0"/>
                      </a:rPr>
                      <m:t>𝐶</m:t>
                    </m:r>
                    <m:d>
                      <m:dPr>
                        <m:ctrlPr>
                          <a:rPr lang="en-US" i="1" noProof="0">
                            <a:latin typeface="Cambria Math" panose="02040503050406030204" pitchFamily="18" charset="0"/>
                          </a:rPr>
                        </m:ctrlPr>
                      </m:dPr>
                      <m:e>
                        <m:r>
                          <m:rPr>
                            <m:sty m:val="p"/>
                          </m:rPr>
                          <a:rPr lang="en-US" noProof="0">
                            <a:latin typeface="Cambria Math" panose="02040503050406030204" pitchFamily="18" charset="0"/>
                          </a:rPr>
                          <m:t>T</m:t>
                        </m:r>
                      </m:e>
                    </m:d>
                  </m:oMath>
                </a14:m>
                <a:r>
                  <a:rPr lang="en-US" noProof="0" dirty="0"/>
                  <a:t> </a:t>
                </a:r>
                <a:endParaRPr lang="en-US" noProof="0" dirty="0">
                  <a:latin typeface="Courier New" panose="02070309020205020404" pitchFamily="49" charset="0"/>
                  <a:cs typeface="Courier New" panose="02070309020205020404" pitchFamily="49" charset="0"/>
                </a:endParaRPr>
              </a:p>
              <a:p>
                <a:pPr lvl="3"/>
                <a:r>
                  <a:rPr lang="en-US" noProof="0" dirty="0"/>
                  <a:t>e.g. </a:t>
                </a:r>
                <a14:m>
                  <m:oMath xmlns:m="http://schemas.openxmlformats.org/officeDocument/2006/math">
                    <m:sSub>
                      <m:sSubPr>
                        <m:ctrlPr>
                          <a:rPr lang="en-US" i="1" noProof="0">
                            <a:latin typeface="Cambria Math" panose="02040503050406030204" pitchFamily="18" charset="0"/>
                          </a:rPr>
                        </m:ctrlPr>
                      </m:sSubPr>
                      <m:e>
                        <m:r>
                          <a:rPr lang="en-US" i="1" noProof="0">
                            <a:latin typeface="Cambria Math" panose="02040503050406030204" pitchFamily="18" charset="0"/>
                          </a:rPr>
                          <m:t>𝜙</m:t>
                        </m:r>
                      </m:e>
                      <m:sub>
                        <m:r>
                          <a:rPr lang="en-US" i="1" noProof="0">
                            <a:latin typeface="Cambria Math" panose="02040503050406030204" pitchFamily="18" charset="0"/>
                          </a:rPr>
                          <m:t>𝑊𝑇</m:t>
                        </m:r>
                      </m:sub>
                    </m:sSub>
                    <m:r>
                      <a:rPr lang="en-US" i="1" noProof="0">
                        <a:latin typeface="Cambria Math" panose="02040503050406030204" pitchFamily="18" charset="0"/>
                      </a:rPr>
                      <m:t>≡</m:t>
                    </m:r>
                    <m:d>
                      <m:dPr>
                        <m:ctrlPr>
                          <a:rPr lang="en-US" i="1" noProof="0">
                            <a:latin typeface="Cambria Math" panose="02040503050406030204" pitchFamily="18" charset="0"/>
                          </a:rPr>
                        </m:ctrlPr>
                      </m:dPr>
                      <m:e>
                        <m:sSub>
                          <m:sSubPr>
                            <m:ctrlPr>
                              <a:rPr lang="en-US" i="1" noProof="0">
                                <a:latin typeface="Cambria Math" panose="02040503050406030204" pitchFamily="18" charset="0"/>
                              </a:rPr>
                            </m:ctrlPr>
                          </m:sSubPr>
                          <m:e>
                            <m:r>
                              <a:rPr lang="en-US" i="1" noProof="0">
                                <a:latin typeface="Cambria Math" panose="02040503050406030204" pitchFamily="18" charset="0"/>
                              </a:rPr>
                              <m:t>𝑑</m:t>
                            </m:r>
                          </m:e>
                          <m:sub>
                            <m:r>
                              <a:rPr lang="en-US" i="1" noProof="0">
                                <a:latin typeface="Cambria Math" panose="02040503050406030204" pitchFamily="18" charset="0"/>
                              </a:rPr>
                              <m:t>𝑊𝑇</m:t>
                            </m:r>
                          </m:sub>
                        </m:sSub>
                        <m:r>
                          <a:rPr lang="en-US" i="1" noProof="0">
                            <a:latin typeface="Cambria Math" panose="02040503050406030204" pitchFamily="18" charset="0"/>
                          </a:rPr>
                          <m:t>=−1</m:t>
                        </m:r>
                      </m:e>
                    </m:d>
                    <m:r>
                      <a:rPr lang="en-US" i="1" noProof="0">
                        <a:latin typeface="Cambria Math" panose="02040503050406030204" pitchFamily="18" charset="0"/>
                      </a:rPr>
                      <m:t>∨</m:t>
                    </m:r>
                  </m:oMath>
                </a14:m>
                <a:r>
                  <a:rPr lang="en-US" noProof="0" dirty="0">
                    <a:latin typeface="Courier New" panose="02070309020205020404" pitchFamily="49" charset="0"/>
                    <a:cs typeface="Courier New" panose="02070309020205020404" pitchFamily="49" charset="0"/>
                  </a:rPr>
                  <a:t> </a:t>
                </a:r>
                <a:r>
                  <a:rPr lang="en-US" noProof="0" dirty="0" err="1">
                    <a:latin typeface="Courier New" panose="02070309020205020404" pitchFamily="49" charset="0"/>
                    <a:cs typeface="Courier New" panose="02070309020205020404" pitchFamily="49" charset="0"/>
                  </a:rPr>
                  <a:t>T.DueDate</a:t>
                </a:r>
                <a:r>
                  <a:rPr lang="en-US" noProof="0" dirty="0">
                    <a:latin typeface="Courier New" panose="02070309020205020404" pitchFamily="49" charset="0"/>
                    <a:cs typeface="Courier New" panose="02070309020205020404" pitchFamily="49" charset="0"/>
                  </a:rPr>
                  <a:t> </a:t>
                </a:r>
                <a14:m>
                  <m:oMath xmlns:m="http://schemas.openxmlformats.org/officeDocument/2006/math">
                    <m:r>
                      <a:rPr lang="en-US" noProof="0">
                        <a:latin typeface="Cambria Math" panose="02040503050406030204" pitchFamily="18" charset="0"/>
                      </a:rPr>
                      <m:t>&lt;</m:t>
                    </m:r>
                    <m:sSub>
                      <m:sSubPr>
                        <m:ctrlPr>
                          <a:rPr lang="en-US" i="1" noProof="0">
                            <a:latin typeface="Cambria Math" panose="02040503050406030204" pitchFamily="18" charset="0"/>
                          </a:rPr>
                        </m:ctrlPr>
                      </m:sSubPr>
                      <m:e>
                        <m:r>
                          <a:rPr lang="en-US" i="1" noProof="0">
                            <a:latin typeface="Cambria Math" panose="02040503050406030204" pitchFamily="18" charset="0"/>
                          </a:rPr>
                          <m:t>𝑑</m:t>
                        </m:r>
                      </m:e>
                      <m:sub>
                        <m:r>
                          <a:rPr lang="en-US" i="1" noProof="0">
                            <a:latin typeface="Cambria Math" panose="02040503050406030204" pitchFamily="18" charset="0"/>
                          </a:rPr>
                          <m:t>𝑊𝑇</m:t>
                        </m:r>
                      </m:sub>
                    </m:sSub>
                  </m:oMath>
                </a14:m>
                <a:endParaRPr lang="en-US" i="1" noProof="0" dirty="0">
                  <a:latin typeface="Cambria Math" panose="02040503050406030204" pitchFamily="18" charset="0"/>
                </a:endParaRPr>
              </a:p>
              <a:p>
                <a:pPr lvl="1"/>
                <a:r>
                  <a:rPr lang="en-US" noProof="0" dirty="0"/>
                  <a:t>analysis</a:t>
                </a:r>
              </a:p>
              <a:p>
                <a:pPr lvl="2"/>
                <a14:m>
                  <m:oMath xmlns:m="http://schemas.openxmlformats.org/officeDocument/2006/math">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𝜙</m:t>
                        </m:r>
                      </m:e>
                      <m:sub>
                        <m:r>
                          <a:rPr lang="en-US" b="0" i="1" noProof="0" smtClean="0">
                            <a:latin typeface="Cambria Math" panose="02040503050406030204" pitchFamily="18" charset="0"/>
                          </a:rPr>
                          <m:t>𝑆𝑃𝐴</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𝜙</m:t>
                        </m:r>
                      </m:e>
                      <m:sub>
                        <m:r>
                          <a:rPr lang="en-US" b="0" i="1" noProof="0" smtClean="0">
                            <a:latin typeface="Cambria Math" panose="02040503050406030204" pitchFamily="18" charset="0"/>
                          </a:rPr>
                          <m:t>𝑜𝑤𝑛𝑒𝑟</m:t>
                        </m:r>
                      </m:sub>
                    </m:sSub>
                    <m:r>
                      <a:rPr lang="en-US" b="0" i="1" noProof="0" smtClean="0">
                        <a:latin typeface="Cambria Math" panose="02040503050406030204" pitchFamily="18" charset="0"/>
                      </a:rPr>
                      <m:t> </m:t>
                    </m:r>
                    <m:nary>
                      <m:naryPr>
                        <m:chr m:val="⋀"/>
                        <m:supHide m:val="on"/>
                        <m:ctrlPr>
                          <a:rPr lang="en-US" b="0" i="1" noProof="0" smtClean="0">
                            <a:latin typeface="Cambria Math" panose="02040503050406030204" pitchFamily="18" charset="0"/>
                          </a:rPr>
                        </m:ctrlPr>
                      </m:naryPr>
                      <m:sub>
                        <m:r>
                          <m:rPr>
                            <m:brk m:alnAt="7"/>
                          </m:rPr>
                          <a:rPr lang="en-US" b="0" i="1" noProof="0" smtClean="0">
                            <a:latin typeface="Cambria Math" panose="02040503050406030204" pitchFamily="18" charset="0"/>
                          </a:rPr>
                          <m:t>𝑐</m:t>
                        </m:r>
                        <m:r>
                          <a:rPr lang="en-US" b="0" i="1" noProof="0" smtClean="0">
                            <a:latin typeface="Cambria Math" panose="02040503050406030204" pitchFamily="18" charset="0"/>
                          </a:rPr>
                          <m:t>∈</m:t>
                        </m:r>
                        <m:r>
                          <a:rPr lang="en-US" b="0" i="1" noProof="0" smtClean="0">
                            <a:latin typeface="Cambria Math" panose="02040503050406030204" pitchFamily="18" charset="0"/>
                          </a:rPr>
                          <m:t>𝐶</m:t>
                        </m:r>
                      </m:sub>
                      <m:sup/>
                      <m:e>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𝜙</m:t>
                            </m:r>
                          </m:e>
                          <m:sub>
                            <m:r>
                              <a:rPr lang="en-US" b="0" i="1" noProof="0" smtClean="0">
                                <a:latin typeface="Cambria Math" panose="02040503050406030204" pitchFamily="18" charset="0"/>
                              </a:rPr>
                              <m:t>𝑐</m:t>
                            </m:r>
                          </m:sub>
                        </m:sSub>
                      </m:e>
                    </m:nary>
                    <m:r>
                      <a:rPr lang="en-US" b="0" i="1" noProof="0" smtClean="0">
                        <a:latin typeface="Cambria Math" panose="02040503050406030204" pitchFamily="18" charset="0"/>
                      </a:rPr>
                      <m:t> </m:t>
                    </m:r>
                    <m:nary>
                      <m:naryPr>
                        <m:chr m:val="⋀"/>
                        <m:supHide m:val="on"/>
                        <m:ctrlPr>
                          <a:rPr lang="en-US" b="0" i="1" noProof="0" smtClean="0">
                            <a:latin typeface="Cambria Math" panose="02040503050406030204" pitchFamily="18" charset="0"/>
                          </a:rPr>
                        </m:ctrlPr>
                      </m:naryPr>
                      <m:sub>
                        <m:r>
                          <m:rPr>
                            <m:brk m:alnAt="7"/>
                          </m:rPr>
                          <a:rPr lang="en-US" b="0" i="1" noProof="0" smtClean="0">
                            <a:latin typeface="Cambria Math" panose="02040503050406030204" pitchFamily="18" charset="0"/>
                          </a:rPr>
                          <m:t>𝑐</m:t>
                        </m:r>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𝐼</m:t>
                            </m:r>
                          </m:sub>
                        </m:sSub>
                      </m:sub>
                      <m:sup/>
                      <m:e>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b="0" i="1" noProof="0" smtClean="0">
                                <a:latin typeface="Cambria Math" panose="02040503050406030204" pitchFamily="18" charset="0"/>
                              </a:rPr>
                              <m:t>𝑐</m:t>
                            </m:r>
                          </m:sub>
                        </m:sSub>
                        <m:r>
                          <a:rPr lang="en-US" b="0" i="1" noProof="0" smtClean="0">
                            <a:latin typeface="Cambria Math" panose="02040503050406030204" pitchFamily="18" charset="0"/>
                          </a:rPr>
                          <m:t>≥0</m:t>
                        </m:r>
                      </m:e>
                    </m:nary>
                    <m:nary>
                      <m:naryPr>
                        <m:chr m:val="⋁"/>
                        <m:supHide m:val="on"/>
                        <m:ctrlPr>
                          <a:rPr lang="en-US" b="0" i="1" noProof="0" smtClean="0">
                            <a:latin typeface="Cambria Math" panose="02040503050406030204" pitchFamily="18" charset="0"/>
                          </a:rPr>
                        </m:ctrlPr>
                      </m:naryPr>
                      <m:sub>
                        <m:sSup>
                          <m:sSupPr>
                            <m:ctrlPr>
                              <a:rPr lang="en-US" b="0" i="1" noProof="0" smtClean="0">
                                <a:latin typeface="Cambria Math" panose="02040503050406030204" pitchFamily="18" charset="0"/>
                              </a:rPr>
                            </m:ctrlPr>
                          </m:sSupPr>
                          <m:e>
                            <m:r>
                              <m:rPr>
                                <m:brk m:alnAt="7"/>
                              </m:rPr>
                              <a:rPr lang="en-US" b="0" i="1" noProof="0" smtClean="0">
                                <a:latin typeface="Cambria Math" panose="02040503050406030204" pitchFamily="18" charset="0"/>
                              </a:rPr>
                              <m:t>𝑐</m:t>
                            </m:r>
                          </m:e>
                          <m:sup>
                            <m:r>
                              <a:rPr lang="en-US" b="0" i="1" noProof="0" smtClean="0">
                                <a:latin typeface="Cambria Math" panose="02040503050406030204" pitchFamily="18" charset="0"/>
                              </a:rPr>
                              <m:t>′</m:t>
                            </m:r>
                          </m:sup>
                        </m:sSup>
                        <m:r>
                          <a:rPr lang="en-US" b="0" i="1" noProof="0" smtClean="0">
                            <a:latin typeface="Cambria Math" panose="02040503050406030204" pitchFamily="18" charset="0"/>
                          </a:rPr>
                          <m:t>∈</m:t>
                        </m:r>
                        <m:r>
                          <a:rPr lang="en-US" b="0" i="1" noProof="0" smtClean="0">
                            <a:latin typeface="Cambria Math" panose="02040503050406030204" pitchFamily="18" charset="0"/>
                          </a:rPr>
                          <m:t>𝐶</m:t>
                        </m:r>
                        <m:d>
                          <m:dPr>
                            <m:ctrlPr>
                              <a:rPr lang="en-US" b="0" i="1" noProof="0" smtClean="0">
                                <a:latin typeface="Cambria Math" panose="02040503050406030204" pitchFamily="18" charset="0"/>
                              </a:rPr>
                            </m:ctrlPr>
                          </m:dPr>
                          <m:e>
                            <m:r>
                              <a:rPr lang="en-US" b="0" i="1" noProof="0" smtClean="0">
                                <a:latin typeface="Cambria Math" panose="02040503050406030204" pitchFamily="18" charset="0"/>
                              </a:rPr>
                              <m:t>𝑐</m:t>
                            </m:r>
                          </m:e>
                        </m:d>
                      </m:sub>
                      <m:sup/>
                      <m:e>
                        <m:sSubSup>
                          <m:sSubSupPr>
                            <m:ctrlPr>
                              <a:rPr lang="en-US" b="0" i="1" noProof="0" smtClean="0">
                                <a:latin typeface="Cambria Math" panose="02040503050406030204" pitchFamily="18" charset="0"/>
                              </a:rPr>
                            </m:ctrlPr>
                          </m:sSubSupPr>
                          <m:e>
                            <m:r>
                              <a:rPr lang="en-US" b="0" i="1" noProof="0" smtClean="0">
                                <a:latin typeface="Cambria Math" panose="02040503050406030204" pitchFamily="18" charset="0"/>
                              </a:rPr>
                              <m:t>𝑑</m:t>
                            </m:r>
                          </m:e>
                          <m:sub>
                            <m:r>
                              <a:rPr lang="en-US" b="0" i="1" noProof="0" smtClean="0">
                                <a:latin typeface="Cambria Math" panose="02040503050406030204" pitchFamily="18" charset="0"/>
                              </a:rPr>
                              <m:t>𝑐</m:t>
                            </m:r>
                          </m:sub>
                          <m:sup>
                            <m:r>
                              <a:rPr lang="en-US" b="0" i="1" noProof="0" smtClean="0">
                                <a:latin typeface="Cambria Math" panose="02040503050406030204" pitchFamily="18" charset="0"/>
                              </a:rPr>
                              <m:t>′</m:t>
                            </m:r>
                          </m:sup>
                        </m:sSubSup>
                        <m:r>
                          <a:rPr lang="en-US" i="1" noProof="0">
                            <a:latin typeface="Cambria Math" panose="02040503050406030204" pitchFamily="18" charset="0"/>
                          </a:rPr>
                          <m:t>≥0</m:t>
                        </m:r>
                      </m:e>
                    </m:nary>
                    <m:r>
                      <a:rPr lang="en-US" b="0" i="1" noProof="0" smtClean="0">
                        <a:latin typeface="Cambria Math" panose="02040503050406030204" pitchFamily="18" charset="0"/>
                      </a:rPr>
                      <m:t>)</m:t>
                    </m:r>
                  </m:oMath>
                </a14:m>
                <a:endParaRPr lang="en-US" noProof="0" dirty="0"/>
              </a:p>
              <a:p>
                <a:pPr marL="914400" lvl="2" indent="0">
                  <a:buNone/>
                </a:pPr>
                <a:endParaRPr lang="en-US" noProof="0" dirty="0"/>
              </a:p>
              <a:p>
                <a:pPr lvl="1"/>
                <a:endParaRPr lang="en-US" noProof="0" dirty="0"/>
              </a:p>
              <a:p>
                <a:pPr lvl="1"/>
                <a:endParaRPr lang="en-US" noProof="0" dirty="0"/>
              </a:p>
              <a:p>
                <a:pPr marL="914400" lvl="2" indent="0">
                  <a:buNone/>
                </a:pPr>
                <a:endParaRPr lang="en-US" noProof="0" dirty="0"/>
              </a:p>
              <a:p>
                <a:pPr lvl="1"/>
                <a:endParaRPr lang="en-US" noProof="0" dirty="0"/>
              </a:p>
              <a:p>
                <a:endParaRPr lang="en-US" noProof="0" dirty="0"/>
              </a:p>
              <a:p>
                <a:endParaRPr lang="en-US" noProof="0" dirty="0"/>
              </a:p>
              <a:p>
                <a:endParaRPr lang="en-US" noProof="0" dirty="0"/>
              </a:p>
            </p:txBody>
          </p:sp>
        </mc:Choice>
        <mc:Fallback xmlns="">
          <p:sp>
            <p:nvSpPr>
              <p:cNvPr id="3" name="Inhaltsplatzhalter 2">
                <a:extLst>
                  <a:ext uri="{FF2B5EF4-FFF2-40B4-BE49-F238E27FC236}">
                    <a16:creationId xmlns:a16="http://schemas.microsoft.com/office/drawing/2014/main" id="{2B35A4D5-9618-4BE4-81E3-8AF6AEEC8937}"/>
                  </a:ext>
                </a:extLst>
              </p:cNvPr>
              <p:cNvSpPr>
                <a:spLocks noGrp="1" noRot="1" noChangeAspect="1" noMove="1" noResize="1" noEditPoints="1" noAdjustHandles="1" noChangeArrowheads="1" noChangeShapeType="1" noTextEdit="1"/>
              </p:cNvSpPr>
              <p:nvPr>
                <p:ph idx="1"/>
              </p:nvPr>
            </p:nvSpPr>
            <p:spPr>
              <a:blipFill>
                <a:blip r:embed="rId3"/>
                <a:stretch>
                  <a:fillRect l="-835" t="-1026"/>
                </a:stretch>
              </a:blipFill>
            </p:spPr>
            <p:txBody>
              <a:bodyPr/>
              <a:lstStyle/>
              <a:p>
                <a:r>
                  <a:rPr lang="de-DE">
                    <a:noFill/>
                  </a:rPr>
                  <a:t> </a:t>
                </a:r>
              </a:p>
            </p:txBody>
          </p:sp>
        </mc:Fallback>
      </mc:AlternateContent>
      <p:pic>
        <p:nvPicPr>
          <p:cNvPr id="17" name="Grafik 16">
            <a:extLst>
              <a:ext uri="{FF2B5EF4-FFF2-40B4-BE49-F238E27FC236}">
                <a16:creationId xmlns:a16="http://schemas.microsoft.com/office/drawing/2014/main" id="{C1546DC5-9228-720B-3146-77219447D659}"/>
              </a:ext>
            </a:extLst>
          </p:cNvPr>
          <p:cNvPicPr>
            <a:picLocks noChangeAspect="1"/>
          </p:cNvPicPr>
          <p:nvPr/>
        </p:nvPicPr>
        <p:blipFill>
          <a:blip r:embed="rId4"/>
          <a:stretch>
            <a:fillRect/>
          </a:stretch>
        </p:blipFill>
        <p:spPr>
          <a:xfrm>
            <a:off x="3550364" y="3856554"/>
            <a:ext cx="4453976" cy="2378052"/>
          </a:xfrm>
          <a:prstGeom prst="rect">
            <a:avLst/>
          </a:prstGeom>
          <a:ln w="28575">
            <a:solidFill>
              <a:schemeClr val="tx1"/>
            </a:solidFill>
          </a:ln>
        </p:spPr>
      </p:pic>
      <p:sp>
        <p:nvSpPr>
          <p:cNvPr id="14" name="Rechteck 13">
            <a:extLst>
              <a:ext uri="{FF2B5EF4-FFF2-40B4-BE49-F238E27FC236}">
                <a16:creationId xmlns:a16="http://schemas.microsoft.com/office/drawing/2014/main" id="{53993B5D-A5D4-C307-7D32-87080F8D52D7}"/>
              </a:ext>
            </a:extLst>
          </p:cNvPr>
          <p:cNvSpPr/>
          <p:nvPr/>
        </p:nvSpPr>
        <p:spPr bwMode="auto">
          <a:xfrm>
            <a:off x="3584239" y="4551386"/>
            <a:ext cx="2430853" cy="298244"/>
          </a:xfrm>
          <a:prstGeom prst="rect">
            <a:avLst/>
          </a:prstGeom>
          <a:solidFill>
            <a:srgbClr val="C00000">
              <a:alpha val="25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de-DE" sz="2400">
              <a:latin typeface="Times New Roman" pitchFamily="18" charset="0"/>
            </a:endParaRPr>
          </a:p>
        </p:txBody>
      </p:sp>
      <p:sp>
        <p:nvSpPr>
          <p:cNvPr id="15" name="Rechteck 14">
            <a:extLst>
              <a:ext uri="{FF2B5EF4-FFF2-40B4-BE49-F238E27FC236}">
                <a16:creationId xmlns:a16="http://schemas.microsoft.com/office/drawing/2014/main" id="{3CA50FA2-1596-C520-0930-56FC33C08C85}"/>
              </a:ext>
            </a:extLst>
          </p:cNvPr>
          <p:cNvSpPr/>
          <p:nvPr/>
        </p:nvSpPr>
        <p:spPr bwMode="auto">
          <a:xfrm>
            <a:off x="4907092" y="5836478"/>
            <a:ext cx="2617681" cy="252889"/>
          </a:xfrm>
          <a:prstGeom prst="rect">
            <a:avLst/>
          </a:prstGeom>
          <a:solidFill>
            <a:srgbClr val="C00000">
              <a:alpha val="25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de-DE" sz="2400">
              <a:latin typeface="Times New Roman" pitchFamily="18" charset="0"/>
            </a:endParaRPr>
          </a:p>
        </p:txBody>
      </p:sp>
      <p:pic>
        <p:nvPicPr>
          <p:cNvPr id="12" name="Picture 7">
            <a:extLst>
              <a:ext uri="{FF2B5EF4-FFF2-40B4-BE49-F238E27FC236}">
                <a16:creationId xmlns:a16="http://schemas.microsoft.com/office/drawing/2014/main" id="{6A7D51D5-1D79-3943-8CD9-068032AA187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1317" y="3856555"/>
            <a:ext cx="562498" cy="528507"/>
          </a:xfrm>
          <a:prstGeom prst="rect">
            <a:avLst/>
          </a:prstGeom>
        </p:spPr>
      </p:pic>
    </p:spTree>
    <p:extLst>
      <p:ext uri="{BB962C8B-B14F-4D97-AF65-F5344CB8AC3E}">
        <p14:creationId xmlns:p14="http://schemas.microsoft.com/office/powerpoint/2010/main" val="500444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3F011-B2A2-8D10-B392-24E59F2647D4}"/>
              </a:ext>
            </a:extLst>
          </p:cNvPr>
          <p:cNvSpPr>
            <a:spLocks noGrp="1"/>
          </p:cNvSpPr>
          <p:nvPr>
            <p:ph type="title"/>
          </p:nvPr>
        </p:nvSpPr>
        <p:spPr/>
        <p:txBody>
          <a:bodyPr/>
          <a:lstStyle/>
          <a:p>
            <a:r>
              <a:rPr lang="en-US" noProof="0" dirty="0" smtClean="0"/>
              <a:t>Conclusion</a:t>
            </a:r>
            <a:endParaRPr lang="en-US" noProof="0" dirty="0"/>
          </a:p>
        </p:txBody>
      </p:sp>
      <p:sp>
        <p:nvSpPr>
          <p:cNvPr id="3" name="Inhaltsplatzhalter 2">
            <a:extLst>
              <a:ext uri="{FF2B5EF4-FFF2-40B4-BE49-F238E27FC236}">
                <a16:creationId xmlns:a16="http://schemas.microsoft.com/office/drawing/2014/main" id="{B8ACD934-5EBB-0399-7801-0595DA72587A}"/>
              </a:ext>
            </a:extLst>
          </p:cNvPr>
          <p:cNvSpPr>
            <a:spLocks noGrp="1"/>
          </p:cNvSpPr>
          <p:nvPr>
            <p:ph idx="1"/>
          </p:nvPr>
        </p:nvSpPr>
        <p:spPr/>
        <p:txBody>
          <a:bodyPr/>
          <a:lstStyle/>
          <a:p>
            <a:r>
              <a:rPr lang="en-US" noProof="0" dirty="0" smtClean="0"/>
              <a:t>What we've learned</a:t>
            </a:r>
          </a:p>
          <a:p>
            <a:pPr lvl="1"/>
            <a:r>
              <a:rPr lang="en-US" noProof="0" dirty="0" smtClean="0"/>
              <a:t>mechanized logic can be very effective in reasoning about domains other than software and systems</a:t>
            </a:r>
          </a:p>
          <a:p>
            <a:pPr lvl="2"/>
            <a:r>
              <a:rPr lang="en-US" noProof="0" dirty="0" smtClean="0"/>
              <a:t>in particular SMT, since it allow us to combine domain-specific constraints</a:t>
            </a:r>
          </a:p>
          <a:p>
            <a:pPr lvl="1"/>
            <a:r>
              <a:rPr lang="en-US" noProof="0" dirty="0" smtClean="0"/>
              <a:t>automation is key</a:t>
            </a:r>
          </a:p>
          <a:p>
            <a:pPr lvl="1"/>
            <a:endParaRPr lang="en-US" noProof="0" dirty="0" smtClean="0"/>
          </a:p>
          <a:p>
            <a:r>
              <a:rPr lang="en-US" noProof="0" dirty="0" smtClean="0"/>
              <a:t>What we're planning to do</a:t>
            </a:r>
          </a:p>
          <a:p>
            <a:pPr lvl="1"/>
            <a:r>
              <a:rPr lang="en-US" noProof="0" dirty="0" smtClean="0"/>
              <a:t>state machine models for dynamic contract execution</a:t>
            </a:r>
          </a:p>
          <a:p>
            <a:pPr lvl="1"/>
            <a:r>
              <a:rPr lang="en-US" noProof="0" dirty="0" smtClean="0"/>
              <a:t>more complex contracts</a:t>
            </a:r>
          </a:p>
          <a:p>
            <a:pPr lvl="1"/>
            <a:endParaRPr lang="en-US" noProof="0" dirty="0" smtClean="0"/>
          </a:p>
          <a:p>
            <a:r>
              <a:rPr lang="en-US" noProof="0" dirty="0" smtClean="0"/>
              <a:t>Where more can be found:</a:t>
            </a:r>
          </a:p>
          <a:p>
            <a:pPr lvl="1"/>
            <a:r>
              <a:rPr lang="en-US" b="0" i="0" noProof="0" dirty="0" smtClean="0">
                <a:effectLst/>
                <a:latin typeface="Arial" panose="020B0604020202020204" pitchFamily="34" charset="0"/>
              </a:rPr>
              <a:t>Alan Khoja, Martin </a:t>
            </a:r>
            <a:r>
              <a:rPr lang="en-US" b="0" i="0" noProof="0" dirty="0" err="1" smtClean="0">
                <a:effectLst/>
                <a:latin typeface="Arial" panose="020B0604020202020204" pitchFamily="34" charset="0"/>
              </a:rPr>
              <a:t>Kölbl</a:t>
            </a:r>
            <a:r>
              <a:rPr lang="en-US" b="0" i="0" noProof="0" dirty="0" smtClean="0">
                <a:effectLst/>
                <a:latin typeface="Arial" panose="020B0604020202020204" pitchFamily="34" charset="0"/>
              </a:rPr>
              <a:t>, Stefan Leue and </a:t>
            </a:r>
            <a:r>
              <a:rPr lang="en-US" b="0" i="0" noProof="0" dirty="0" err="1" smtClean="0">
                <a:effectLst/>
                <a:latin typeface="Arial" panose="020B0604020202020204" pitchFamily="34" charset="0"/>
              </a:rPr>
              <a:t>Rüdiger</a:t>
            </a:r>
            <a:r>
              <a:rPr lang="en-US" b="0" i="0" noProof="0" dirty="0" smtClean="0">
                <a:effectLst/>
                <a:latin typeface="Arial" panose="020B0604020202020204" pitchFamily="34" charset="0"/>
              </a:rPr>
              <a:t> </a:t>
            </a:r>
            <a:r>
              <a:rPr lang="en-US" b="0" i="0" noProof="0" dirty="0" err="1" smtClean="0">
                <a:effectLst/>
                <a:latin typeface="Arial" panose="020B0604020202020204" pitchFamily="34" charset="0"/>
              </a:rPr>
              <a:t>Wilhelmi</a:t>
            </a:r>
            <a:r>
              <a:rPr lang="en-US" b="0" i="0" noProof="0" dirty="0" smtClean="0">
                <a:effectLst/>
                <a:latin typeface="Arial" panose="020B0604020202020204" pitchFamily="34" charset="0"/>
              </a:rPr>
              <a:t>. Automated Consistency Analysis for Legal Contracts. Proc. SPIN 2022. Vol. 13255 of LNCS. Springer </a:t>
            </a:r>
            <a:r>
              <a:rPr lang="en-US" b="0" i="0" noProof="0" dirty="0" err="1" smtClean="0">
                <a:effectLst/>
                <a:latin typeface="Arial" panose="020B0604020202020204" pitchFamily="34" charset="0"/>
              </a:rPr>
              <a:t>Verlag</a:t>
            </a:r>
            <a:r>
              <a:rPr lang="en-US" b="0" i="0" noProof="0" dirty="0" smtClean="0">
                <a:effectLst/>
                <a:latin typeface="Arial" panose="020B0604020202020204" pitchFamily="34" charset="0"/>
              </a:rPr>
              <a:t>, 2022. To appear.</a:t>
            </a:r>
            <a:endParaRPr lang="en-US" noProof="0" dirty="0"/>
          </a:p>
        </p:txBody>
      </p:sp>
    </p:spTree>
    <p:extLst>
      <p:ext uri="{BB962C8B-B14F-4D97-AF65-F5344CB8AC3E}">
        <p14:creationId xmlns:p14="http://schemas.microsoft.com/office/powerpoint/2010/main" val="377224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238FB6-03F3-F908-03A0-90F479C46768}"/>
              </a:ext>
            </a:extLst>
          </p:cNvPr>
          <p:cNvSpPr>
            <a:spLocks noGrp="1"/>
          </p:cNvSpPr>
          <p:nvPr>
            <p:ph type="title"/>
          </p:nvPr>
        </p:nvSpPr>
        <p:spPr/>
        <p:txBody>
          <a:bodyPr/>
          <a:lstStyle/>
          <a:p>
            <a:r>
              <a:rPr lang="en-US" noProof="0" dirty="0" smtClean="0"/>
              <a:t>Joint Work With</a:t>
            </a:r>
            <a:endParaRPr lang="en-US" noProof="0" dirty="0"/>
          </a:p>
        </p:txBody>
      </p:sp>
      <p:sp>
        <p:nvSpPr>
          <p:cNvPr id="3" name="Inhaltsplatzhalter 2">
            <a:extLst>
              <a:ext uri="{FF2B5EF4-FFF2-40B4-BE49-F238E27FC236}">
                <a16:creationId xmlns:a16="http://schemas.microsoft.com/office/drawing/2014/main" id="{34D545D7-BB58-FCA4-D522-12F13FACF3F5}"/>
              </a:ext>
            </a:extLst>
          </p:cNvPr>
          <p:cNvSpPr>
            <a:spLocks noGrp="1"/>
          </p:cNvSpPr>
          <p:nvPr>
            <p:ph idx="1"/>
          </p:nvPr>
        </p:nvSpPr>
        <p:spPr/>
        <p:txBody>
          <a:bodyPr/>
          <a:lstStyle/>
          <a:p>
            <a:endParaRPr lang="en-US" noProof="0" dirty="0" smtClean="0"/>
          </a:p>
          <a:p>
            <a:endParaRPr lang="en-US" noProof="0" dirty="0" smtClean="0"/>
          </a:p>
          <a:p>
            <a:endParaRPr lang="en-US" noProof="0" dirty="0" smtClean="0"/>
          </a:p>
          <a:p>
            <a:endParaRPr lang="en-US" noProof="0" dirty="0" smtClean="0"/>
          </a:p>
          <a:p>
            <a:endParaRPr lang="en-US" noProof="0" dirty="0" smtClean="0"/>
          </a:p>
          <a:p>
            <a:pPr algn="ctr"/>
            <a:r>
              <a:rPr lang="en-US" noProof="0" dirty="0" smtClean="0"/>
              <a:t>Alan Khoja (Law)</a:t>
            </a:r>
          </a:p>
          <a:p>
            <a:pPr algn="ctr"/>
            <a:r>
              <a:rPr lang="en-US" noProof="0" dirty="0" smtClean="0"/>
              <a:t>Martin </a:t>
            </a:r>
            <a:r>
              <a:rPr lang="en-US" noProof="0" dirty="0" err="1" smtClean="0"/>
              <a:t>Kölbl</a:t>
            </a:r>
            <a:r>
              <a:rPr lang="en-US" noProof="0" dirty="0" smtClean="0"/>
              <a:t> (Computer Science)</a:t>
            </a:r>
          </a:p>
          <a:p>
            <a:pPr algn="ctr"/>
            <a:r>
              <a:rPr lang="en-US" noProof="0" dirty="0" err="1" smtClean="0"/>
              <a:t>Rüdiger</a:t>
            </a:r>
            <a:r>
              <a:rPr lang="en-US" noProof="0" dirty="0" smtClean="0"/>
              <a:t> </a:t>
            </a:r>
            <a:r>
              <a:rPr lang="en-US" noProof="0" dirty="0" err="1" smtClean="0"/>
              <a:t>Wilhelmi</a:t>
            </a:r>
            <a:r>
              <a:rPr lang="en-US" noProof="0" dirty="0" smtClean="0"/>
              <a:t> (Law)</a:t>
            </a:r>
            <a:endParaRPr lang="en-US" noProof="0" dirty="0"/>
          </a:p>
        </p:txBody>
      </p:sp>
    </p:spTree>
    <p:extLst>
      <p:ext uri="{BB962C8B-B14F-4D97-AF65-F5344CB8AC3E}">
        <p14:creationId xmlns:p14="http://schemas.microsoft.com/office/powerpoint/2010/main" val="1504701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3BF1E0-6498-4C53-BCC6-FE60FD924AFC}"/>
              </a:ext>
            </a:extLst>
          </p:cNvPr>
          <p:cNvSpPr>
            <a:spLocks noGrp="1"/>
          </p:cNvSpPr>
          <p:nvPr>
            <p:ph type="title"/>
          </p:nvPr>
        </p:nvSpPr>
        <p:spPr/>
        <p:txBody>
          <a:bodyPr/>
          <a:lstStyle/>
          <a:p>
            <a:r>
              <a:rPr lang="en-US" noProof="0" dirty="0" smtClean="0"/>
              <a:t>Logic and Law</a:t>
            </a:r>
            <a:endParaRPr lang="en-US" noProof="0" dirty="0"/>
          </a:p>
        </p:txBody>
      </p:sp>
      <p:sp>
        <p:nvSpPr>
          <p:cNvPr id="3" name="Inhaltsplatzhalter 2">
            <a:extLst>
              <a:ext uri="{FF2B5EF4-FFF2-40B4-BE49-F238E27FC236}">
                <a16:creationId xmlns:a16="http://schemas.microsoft.com/office/drawing/2014/main" id="{9B2B631C-AD96-FECB-25F1-4F7AEE28BA63}"/>
              </a:ext>
            </a:extLst>
          </p:cNvPr>
          <p:cNvSpPr>
            <a:spLocks noGrp="1"/>
          </p:cNvSpPr>
          <p:nvPr>
            <p:ph idx="1"/>
          </p:nvPr>
        </p:nvSpPr>
        <p:spPr/>
        <p:txBody>
          <a:bodyPr/>
          <a:lstStyle/>
          <a:p>
            <a:r>
              <a:rPr lang="en-US" noProof="0" dirty="0" smtClean="0"/>
              <a:t>Leibniz, Law and Logic</a:t>
            </a:r>
          </a:p>
          <a:p>
            <a:pPr lvl="1"/>
            <a:r>
              <a:rPr lang="en-US" sz="1800" b="0" noProof="0" dirty="0" smtClean="0">
                <a:solidFill>
                  <a:srgbClr val="000000"/>
                </a:solidFill>
                <a:effectLst/>
              </a:rPr>
              <a:t>G.W. Leibniz, 1</a:t>
            </a:r>
            <a:r>
              <a:rPr lang="en-US" sz="1800" noProof="0" dirty="0" smtClean="0">
                <a:solidFill>
                  <a:srgbClr val="000000"/>
                </a:solidFill>
              </a:rPr>
              <a:t>669:</a:t>
            </a:r>
          </a:p>
          <a:p>
            <a:pPr marL="457188" lvl="1" indent="0">
              <a:buNone/>
            </a:pPr>
            <a:r>
              <a:rPr lang="en-US" sz="1800" noProof="0" dirty="0" smtClean="0">
                <a:solidFill>
                  <a:srgbClr val="000000"/>
                </a:solidFill>
              </a:rPr>
              <a:t>	"</a:t>
            </a:r>
            <a:r>
              <a:rPr lang="en-US" sz="1800" i="1" noProof="0" dirty="0" smtClean="0">
                <a:solidFill>
                  <a:srgbClr val="000000"/>
                </a:solidFill>
              </a:rPr>
              <a:t>I</a:t>
            </a:r>
            <a:r>
              <a:rPr lang="en-US" sz="1800" b="0" i="1" noProof="0" dirty="0" smtClean="0">
                <a:solidFill>
                  <a:srgbClr val="000000"/>
                </a:solidFill>
                <a:effectLst/>
              </a:rPr>
              <a:t>n the field of legal conditions, it will be shown that certainty and proof exist in law.</a:t>
            </a:r>
            <a:r>
              <a:rPr lang="en-US" sz="1800" b="0" i="0" noProof="0" dirty="0" smtClean="0">
                <a:solidFill>
                  <a:srgbClr val="000000"/>
                </a:solidFill>
                <a:effectLst/>
              </a:rPr>
              <a:t>" </a:t>
            </a:r>
          </a:p>
          <a:p>
            <a:pPr marL="457188" lvl="1" indent="0" algn="r">
              <a:buNone/>
            </a:pPr>
            <a:r>
              <a:rPr lang="en-US" sz="1800" b="0" i="0" noProof="0" dirty="0" smtClean="0">
                <a:solidFill>
                  <a:srgbClr val="000000"/>
                </a:solidFill>
                <a:effectLst/>
              </a:rPr>
              <a:t>(quoted after M. </a:t>
            </a:r>
            <a:r>
              <a:rPr lang="en-US" sz="1800" b="0" i="0" noProof="0" dirty="0" err="1" smtClean="0">
                <a:solidFill>
                  <a:srgbClr val="000000"/>
                </a:solidFill>
                <a:effectLst/>
              </a:rPr>
              <a:t>Armgart</a:t>
            </a:r>
            <a:r>
              <a:rPr lang="en-US" sz="1800" b="0" i="0" noProof="0" dirty="0" smtClean="0">
                <a:solidFill>
                  <a:srgbClr val="000000"/>
                </a:solidFill>
                <a:effectLst/>
              </a:rPr>
              <a:t>, Leibniz as a legal scholar, </a:t>
            </a:r>
            <a:r>
              <a:rPr lang="en-US" sz="1800" b="0" i="1" noProof="0" dirty="0" err="1" smtClean="0">
                <a:solidFill>
                  <a:srgbClr val="000000"/>
                </a:solidFill>
                <a:effectLst/>
              </a:rPr>
              <a:t>Fundamina</a:t>
            </a:r>
            <a:r>
              <a:rPr lang="en-US" sz="1800" b="0" i="1" noProof="0" dirty="0" smtClean="0">
                <a:solidFill>
                  <a:srgbClr val="000000"/>
                </a:solidFill>
                <a:effectLst/>
              </a:rPr>
              <a:t> (Pretoria)</a:t>
            </a:r>
            <a:r>
              <a:rPr lang="en-US" sz="1800" b="0" i="0" noProof="0" dirty="0" smtClean="0">
                <a:solidFill>
                  <a:srgbClr val="000000"/>
                </a:solidFill>
                <a:effectLst/>
              </a:rPr>
              <a:t>. 2014, vol.20, n.1)</a:t>
            </a:r>
            <a:endParaRPr lang="en-US" sz="1800" noProof="0" dirty="0" smtClean="0"/>
          </a:p>
          <a:p>
            <a:r>
              <a:rPr lang="en-US" noProof="0" dirty="0" smtClean="0"/>
              <a:t>Later</a:t>
            </a:r>
          </a:p>
          <a:p>
            <a:pPr lvl="1"/>
            <a:r>
              <a:rPr lang="en-US" noProof="0" dirty="0" smtClean="0"/>
              <a:t>deontic logic</a:t>
            </a:r>
          </a:p>
          <a:p>
            <a:pPr lvl="1"/>
            <a:r>
              <a:rPr lang="en-US" noProof="0" dirty="0" smtClean="0"/>
              <a:t>defeasible logic</a:t>
            </a:r>
            <a:endParaRPr lang="en-US" noProof="0" dirty="0"/>
          </a:p>
        </p:txBody>
      </p:sp>
    </p:spTree>
    <p:extLst>
      <p:ext uri="{BB962C8B-B14F-4D97-AF65-F5344CB8AC3E}">
        <p14:creationId xmlns:p14="http://schemas.microsoft.com/office/powerpoint/2010/main" val="2217270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3BF1E0-6498-4C53-BCC6-FE60FD924AFC}"/>
              </a:ext>
            </a:extLst>
          </p:cNvPr>
          <p:cNvSpPr>
            <a:spLocks noGrp="1"/>
          </p:cNvSpPr>
          <p:nvPr>
            <p:ph type="title"/>
          </p:nvPr>
        </p:nvSpPr>
        <p:spPr/>
        <p:txBody>
          <a:bodyPr/>
          <a:lstStyle/>
          <a:p>
            <a:r>
              <a:rPr lang="en-US" noProof="0" dirty="0" smtClean="0"/>
              <a:t>Analysis and Formalization</a:t>
            </a:r>
            <a:endParaRPr lang="en-US" noProof="0" dirty="0"/>
          </a:p>
        </p:txBody>
      </p:sp>
      <p:sp>
        <p:nvSpPr>
          <p:cNvPr id="3" name="Inhaltsplatzhalter 2">
            <a:extLst>
              <a:ext uri="{FF2B5EF4-FFF2-40B4-BE49-F238E27FC236}">
                <a16:creationId xmlns:a16="http://schemas.microsoft.com/office/drawing/2014/main" id="{9B2B631C-AD96-FECB-25F1-4F7AEE28BA63}"/>
              </a:ext>
            </a:extLst>
          </p:cNvPr>
          <p:cNvSpPr>
            <a:spLocks noGrp="1"/>
          </p:cNvSpPr>
          <p:nvPr>
            <p:ph idx="1"/>
          </p:nvPr>
        </p:nvSpPr>
        <p:spPr/>
        <p:txBody>
          <a:bodyPr/>
          <a:lstStyle/>
          <a:p>
            <a:r>
              <a:rPr lang="en-US" noProof="0" dirty="0" smtClean="0"/>
              <a:t>Our Objective: Automated Analysis</a:t>
            </a:r>
          </a:p>
          <a:p>
            <a:pPr lvl="1"/>
            <a:r>
              <a:rPr lang="en-US" noProof="0" dirty="0" smtClean="0"/>
              <a:t>legal contracts are complex collections of </a:t>
            </a:r>
            <a:r>
              <a:rPr lang="en-US" noProof="0" dirty="0" smtClean="0">
                <a:solidFill>
                  <a:schemeClr val="accent2"/>
                </a:solidFill>
              </a:rPr>
              <a:t>claims</a:t>
            </a:r>
          </a:p>
          <a:p>
            <a:pPr lvl="2"/>
            <a:r>
              <a:rPr lang="en-US" noProof="0" dirty="0" smtClean="0"/>
              <a:t>here: restriction to company sales purchase agreements (SPAs)</a:t>
            </a:r>
          </a:p>
          <a:p>
            <a:pPr lvl="1"/>
            <a:r>
              <a:rPr lang="en-US" noProof="0" dirty="0" smtClean="0"/>
              <a:t>contracts change often (during contract design / negotiation phase)</a:t>
            </a:r>
          </a:p>
          <a:p>
            <a:pPr lvl="1"/>
            <a:r>
              <a:rPr lang="en-US" noProof="0" dirty="0" smtClean="0"/>
              <a:t>need for automated consistency analysis</a:t>
            </a:r>
          </a:p>
          <a:p>
            <a:pPr lvl="2"/>
            <a:r>
              <a:rPr lang="en-US" noProof="0" dirty="0" smtClean="0"/>
              <a:t>static / syntactic consistency (e.g., completeness of contract)</a:t>
            </a:r>
          </a:p>
          <a:p>
            <a:pPr lvl="2"/>
            <a:r>
              <a:rPr lang="en-US" noProof="0" dirty="0" smtClean="0"/>
              <a:t>dynamic consistency analysis:</a:t>
            </a:r>
          </a:p>
          <a:p>
            <a:pPr lvl="3"/>
            <a:r>
              <a:rPr lang="en-US" noProof="0" dirty="0" smtClean="0"/>
              <a:t>can </a:t>
            </a:r>
            <a:r>
              <a:rPr lang="en-US" noProof="0" dirty="0" smtClean="0">
                <a:solidFill>
                  <a:schemeClr val="accent2"/>
                </a:solidFill>
              </a:rPr>
              <a:t>each claim</a:t>
            </a:r>
            <a:r>
              <a:rPr lang="en-US" noProof="0" dirty="0" smtClean="0"/>
              <a:t> in the contract be </a:t>
            </a:r>
            <a:r>
              <a:rPr lang="en-US" noProof="0" dirty="0" smtClean="0">
                <a:solidFill>
                  <a:schemeClr val="accent2"/>
                </a:solidFill>
              </a:rPr>
              <a:t>performed</a:t>
            </a:r>
            <a:r>
              <a:rPr lang="en-US" noProof="0" dirty="0" smtClean="0"/>
              <a:t> individually?</a:t>
            </a:r>
          </a:p>
          <a:p>
            <a:pPr lvl="3"/>
            <a:r>
              <a:rPr lang="en-US" noProof="0" dirty="0" smtClean="0"/>
              <a:t>does there </a:t>
            </a:r>
            <a:r>
              <a:rPr lang="en-US" noProof="0" dirty="0" smtClean="0">
                <a:solidFill>
                  <a:schemeClr val="accent2"/>
                </a:solidFill>
              </a:rPr>
              <a:t>exist </a:t>
            </a:r>
            <a:r>
              <a:rPr lang="en-US" noProof="0" dirty="0" smtClean="0"/>
              <a:t>at least one contract </a:t>
            </a:r>
            <a:r>
              <a:rPr lang="en-US" noProof="0" dirty="0" smtClean="0">
                <a:solidFill>
                  <a:schemeClr val="accent2"/>
                </a:solidFill>
              </a:rPr>
              <a:t>execution</a:t>
            </a:r>
            <a:r>
              <a:rPr lang="en-US" noProof="0" dirty="0" smtClean="0"/>
              <a:t>? </a:t>
            </a:r>
          </a:p>
          <a:p>
            <a:endParaRPr lang="en-US" noProof="0" dirty="0" smtClean="0"/>
          </a:p>
          <a:p>
            <a:r>
              <a:rPr lang="en-US" noProof="0" dirty="0" smtClean="0"/>
              <a:t>Our Approach</a:t>
            </a:r>
          </a:p>
          <a:p>
            <a:pPr lvl="1"/>
            <a:r>
              <a:rPr lang="en-US" noProof="0" dirty="0" smtClean="0"/>
              <a:t>formalization using decidable fragments of FOL</a:t>
            </a:r>
          </a:p>
          <a:p>
            <a:pPr lvl="1"/>
            <a:r>
              <a:rPr lang="en-US" noProof="0" dirty="0" smtClean="0"/>
              <a:t>tool-based, automated analysis using SMT-solving</a:t>
            </a:r>
            <a:endParaRPr lang="en-US" noProof="0" dirty="0"/>
          </a:p>
        </p:txBody>
      </p:sp>
    </p:spTree>
    <p:extLst>
      <p:ext uri="{BB962C8B-B14F-4D97-AF65-F5344CB8AC3E}">
        <p14:creationId xmlns:p14="http://schemas.microsoft.com/office/powerpoint/2010/main" val="1398049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714F640C-C732-8277-7A59-FD5A86CD9FC6}"/>
              </a:ext>
            </a:extLst>
          </p:cNvPr>
          <p:cNvPicPr>
            <a:picLocks noChangeAspect="1"/>
          </p:cNvPicPr>
          <p:nvPr/>
        </p:nvPicPr>
        <p:blipFill rotWithShape="1">
          <a:blip r:embed="rId2"/>
          <a:srcRect l="863" t="-1823" r="87076" b="36321"/>
          <a:stretch/>
        </p:blipFill>
        <p:spPr>
          <a:xfrm>
            <a:off x="1740594" y="5612182"/>
            <a:ext cx="740387" cy="507386"/>
          </a:xfrm>
          <a:prstGeom prst="rect">
            <a:avLst/>
          </a:prstGeom>
        </p:spPr>
      </p:pic>
      <p:sp>
        <p:nvSpPr>
          <p:cNvPr id="2" name="Titel 1">
            <a:extLst>
              <a:ext uri="{FF2B5EF4-FFF2-40B4-BE49-F238E27FC236}">
                <a16:creationId xmlns:a16="http://schemas.microsoft.com/office/drawing/2014/main" id="{69E9604A-99EB-689E-29D3-ABD009544A69}"/>
              </a:ext>
            </a:extLst>
          </p:cNvPr>
          <p:cNvSpPr>
            <a:spLocks noGrp="1"/>
          </p:cNvSpPr>
          <p:nvPr>
            <p:ph type="title"/>
          </p:nvPr>
        </p:nvSpPr>
        <p:spPr/>
        <p:txBody>
          <a:bodyPr/>
          <a:lstStyle/>
          <a:p>
            <a:r>
              <a:rPr lang="en-US" noProof="0" dirty="0" smtClean="0"/>
              <a:t>Formalization in Decidable Fragment of FOL</a:t>
            </a:r>
            <a:endParaRPr lang="en-US" noProof="0" dirty="0"/>
          </a:p>
        </p:txBody>
      </p:sp>
      <p:sp>
        <p:nvSpPr>
          <p:cNvPr id="3" name="Inhaltsplatzhalter 2">
            <a:extLst>
              <a:ext uri="{FF2B5EF4-FFF2-40B4-BE49-F238E27FC236}">
                <a16:creationId xmlns:a16="http://schemas.microsoft.com/office/drawing/2014/main" id="{8D538E49-3E3A-343F-290F-EDA47D23AA43}"/>
              </a:ext>
            </a:extLst>
          </p:cNvPr>
          <p:cNvSpPr>
            <a:spLocks noGrp="1"/>
          </p:cNvSpPr>
          <p:nvPr>
            <p:ph idx="1"/>
          </p:nvPr>
        </p:nvSpPr>
        <p:spPr/>
        <p:txBody>
          <a:bodyPr/>
          <a:lstStyle/>
          <a:p>
            <a:r>
              <a:rPr lang="en-US" noProof="0" dirty="0" smtClean="0"/>
              <a:t>Legal Facts</a:t>
            </a:r>
          </a:p>
          <a:p>
            <a:endParaRPr lang="en-US" noProof="0" dirty="0" smtClean="0"/>
          </a:p>
          <a:p>
            <a:pPr marL="0" indent="0">
              <a:buNone/>
            </a:pPr>
            <a:endParaRPr lang="en-US" noProof="0" dirty="0" smtClean="0"/>
          </a:p>
          <a:p>
            <a:r>
              <a:rPr lang="en-US" noProof="0" dirty="0" smtClean="0"/>
              <a:t>Claims</a:t>
            </a:r>
          </a:p>
          <a:p>
            <a:pPr marL="0" indent="0">
              <a:buNone/>
            </a:pPr>
            <a:endParaRPr lang="en-US" noProof="0" dirty="0" smtClean="0"/>
          </a:p>
          <a:p>
            <a:r>
              <a:rPr lang="en-US" noProof="0" dirty="0" smtClean="0"/>
              <a:t>Contract</a:t>
            </a:r>
          </a:p>
          <a:p>
            <a:pPr lvl="1"/>
            <a:r>
              <a:rPr lang="en-US" noProof="0" dirty="0" smtClean="0"/>
              <a:t>primary / independent and consequence claims</a:t>
            </a:r>
          </a:p>
          <a:p>
            <a:pPr lvl="1"/>
            <a:endParaRPr lang="en-US" noProof="0" dirty="0" smtClean="0"/>
          </a:p>
          <a:p>
            <a:pPr marL="457188" lvl="1" indent="0">
              <a:buNone/>
            </a:pPr>
            <a:endParaRPr lang="en-US" noProof="0" dirty="0" smtClean="0"/>
          </a:p>
          <a:p>
            <a:pPr lvl="1"/>
            <a:r>
              <a:rPr lang="en-US" noProof="0" dirty="0" smtClean="0"/>
              <a:t>preference on primary / independent claims: soft-assert</a:t>
            </a:r>
          </a:p>
          <a:p>
            <a:pPr lvl="1"/>
            <a:endParaRPr lang="en-US" noProof="0" dirty="0" smtClean="0"/>
          </a:p>
          <a:p>
            <a:pPr lvl="1"/>
            <a:endParaRPr lang="en-US" noProof="0" dirty="0" smtClean="0"/>
          </a:p>
          <a:p>
            <a:pPr lvl="1"/>
            <a:r>
              <a:rPr lang="en-US" noProof="0" dirty="0" smtClean="0"/>
              <a:t>contract execution (partially </a:t>
            </a:r>
            <a:r>
              <a:rPr lang="en-US" noProof="0" dirty="0" err="1" smtClean="0"/>
              <a:t>satisfiable</a:t>
            </a:r>
            <a:r>
              <a:rPr lang="en-US" noProof="0" dirty="0" smtClean="0"/>
              <a:t> </a:t>
            </a:r>
            <a:r>
              <a:rPr lang="en-US" noProof="0" dirty="0" err="1" smtClean="0"/>
              <a:t>MaxSMT</a:t>
            </a:r>
            <a:r>
              <a:rPr lang="en-US" noProof="0" dirty="0" smtClean="0"/>
              <a:t> problem)</a:t>
            </a:r>
            <a:endParaRPr lang="en-US" noProof="0" dirty="0"/>
          </a:p>
        </p:txBody>
      </p:sp>
      <p:pic>
        <p:nvPicPr>
          <p:cNvPr id="4" name="Inhaltsplatzhalter 8">
            <a:extLst>
              <a:ext uri="{FF2B5EF4-FFF2-40B4-BE49-F238E27FC236}">
                <a16:creationId xmlns:a16="http://schemas.microsoft.com/office/drawing/2014/main" id="{F00D4ACC-BF47-0FB4-1163-E7A7CFC14764}"/>
              </a:ext>
            </a:extLst>
          </p:cNvPr>
          <p:cNvPicPr>
            <a:picLocks noChangeAspect="1"/>
          </p:cNvPicPr>
          <p:nvPr/>
        </p:nvPicPr>
        <p:blipFill>
          <a:blip r:embed="rId3"/>
          <a:stretch>
            <a:fillRect/>
          </a:stretch>
        </p:blipFill>
        <p:spPr bwMode="auto">
          <a:xfrm>
            <a:off x="1835430" y="992125"/>
            <a:ext cx="3901451" cy="913782"/>
          </a:xfrm>
          <a:prstGeom prst="rect">
            <a:avLst/>
          </a:prstGeom>
          <a:noFill/>
          <a:ln w="12700">
            <a:noFill/>
            <a:miter lim="800000"/>
            <a:headEnd/>
            <a:tailEnd/>
          </a:ln>
        </p:spPr>
      </p:pic>
      <p:pic>
        <p:nvPicPr>
          <p:cNvPr id="5" name="Grafik 4">
            <a:extLst>
              <a:ext uri="{FF2B5EF4-FFF2-40B4-BE49-F238E27FC236}">
                <a16:creationId xmlns:a16="http://schemas.microsoft.com/office/drawing/2014/main" id="{9D5A183F-4036-6E2C-77D1-026DD35545A3}"/>
              </a:ext>
            </a:extLst>
          </p:cNvPr>
          <p:cNvPicPr>
            <a:picLocks noChangeAspect="1"/>
          </p:cNvPicPr>
          <p:nvPr/>
        </p:nvPicPr>
        <p:blipFill>
          <a:blip r:embed="rId4"/>
          <a:stretch>
            <a:fillRect/>
          </a:stretch>
        </p:blipFill>
        <p:spPr>
          <a:xfrm>
            <a:off x="1835430" y="2316042"/>
            <a:ext cx="7128809" cy="325330"/>
          </a:xfrm>
          <a:prstGeom prst="rect">
            <a:avLst/>
          </a:prstGeom>
        </p:spPr>
      </p:pic>
      <p:pic>
        <p:nvPicPr>
          <p:cNvPr id="6" name="Grafik 5">
            <a:extLst>
              <a:ext uri="{FF2B5EF4-FFF2-40B4-BE49-F238E27FC236}">
                <a16:creationId xmlns:a16="http://schemas.microsoft.com/office/drawing/2014/main" id="{9B3065AE-CF5D-15C4-D33D-27A883105E0B}"/>
              </a:ext>
            </a:extLst>
          </p:cNvPr>
          <p:cNvPicPr>
            <a:picLocks noChangeAspect="1"/>
          </p:cNvPicPr>
          <p:nvPr/>
        </p:nvPicPr>
        <p:blipFill>
          <a:blip r:embed="rId2"/>
          <a:stretch>
            <a:fillRect/>
          </a:stretch>
        </p:blipFill>
        <p:spPr>
          <a:xfrm>
            <a:off x="1682325" y="3525918"/>
            <a:ext cx="6138583" cy="774630"/>
          </a:xfrm>
          <a:prstGeom prst="rect">
            <a:avLst/>
          </a:prstGeom>
        </p:spPr>
      </p:pic>
      <p:pic>
        <p:nvPicPr>
          <p:cNvPr id="8" name="Grafik 7">
            <a:extLst>
              <a:ext uri="{FF2B5EF4-FFF2-40B4-BE49-F238E27FC236}">
                <a16:creationId xmlns:a16="http://schemas.microsoft.com/office/drawing/2014/main" id="{5FBDF30E-73CE-6AC3-C1E8-EF059931601B}"/>
              </a:ext>
            </a:extLst>
          </p:cNvPr>
          <p:cNvPicPr>
            <a:picLocks noChangeAspect="1"/>
          </p:cNvPicPr>
          <p:nvPr/>
        </p:nvPicPr>
        <p:blipFill>
          <a:blip r:embed="rId5"/>
          <a:stretch>
            <a:fillRect/>
          </a:stretch>
        </p:blipFill>
        <p:spPr>
          <a:xfrm>
            <a:off x="1835430" y="4699675"/>
            <a:ext cx="3858739" cy="692595"/>
          </a:xfrm>
          <a:prstGeom prst="rect">
            <a:avLst/>
          </a:prstGeom>
        </p:spPr>
      </p:pic>
      <p:pic>
        <p:nvPicPr>
          <p:cNvPr id="10" name="Grafik 9">
            <a:extLst>
              <a:ext uri="{FF2B5EF4-FFF2-40B4-BE49-F238E27FC236}">
                <a16:creationId xmlns:a16="http://schemas.microsoft.com/office/drawing/2014/main" id="{68E1DC8B-5239-D0E5-9619-921206672041}"/>
              </a:ext>
            </a:extLst>
          </p:cNvPr>
          <p:cNvPicPr>
            <a:picLocks noChangeAspect="1"/>
          </p:cNvPicPr>
          <p:nvPr/>
        </p:nvPicPr>
        <p:blipFill rotWithShape="1">
          <a:blip r:embed="rId6"/>
          <a:srcRect l="28491" t="5046"/>
          <a:stretch/>
        </p:blipFill>
        <p:spPr>
          <a:xfrm>
            <a:off x="2396693" y="5802405"/>
            <a:ext cx="793376" cy="323863"/>
          </a:xfrm>
          <a:prstGeom prst="rect">
            <a:avLst/>
          </a:prstGeom>
        </p:spPr>
      </p:pic>
    </p:spTree>
    <p:extLst>
      <p:ext uri="{BB962C8B-B14F-4D97-AF65-F5344CB8AC3E}">
        <p14:creationId xmlns:p14="http://schemas.microsoft.com/office/powerpoint/2010/main" val="3665245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514A25-7E0D-4D6B-815B-26E2F781C749}"/>
              </a:ext>
            </a:extLst>
          </p:cNvPr>
          <p:cNvSpPr>
            <a:spLocks noGrp="1"/>
          </p:cNvSpPr>
          <p:nvPr>
            <p:ph type="title"/>
          </p:nvPr>
        </p:nvSpPr>
        <p:spPr/>
        <p:txBody>
          <a:bodyPr/>
          <a:lstStyle/>
          <a:p>
            <a:r>
              <a:rPr lang="en-US" noProof="0" dirty="0" smtClean="0"/>
              <a:t>Blocks: Capturing Contract Texts</a:t>
            </a:r>
            <a:endParaRPr lang="en-US" noProof="0" dirty="0"/>
          </a:p>
        </p:txBody>
      </p:sp>
      <p:sp>
        <p:nvSpPr>
          <p:cNvPr id="3" name="Inhaltsplatzhalter 2">
            <a:extLst>
              <a:ext uri="{FF2B5EF4-FFF2-40B4-BE49-F238E27FC236}">
                <a16:creationId xmlns:a16="http://schemas.microsoft.com/office/drawing/2014/main" id="{2B35A4D5-9618-4BE4-81E3-8AF6AEEC8937}"/>
              </a:ext>
            </a:extLst>
          </p:cNvPr>
          <p:cNvSpPr>
            <a:spLocks noGrp="1"/>
          </p:cNvSpPr>
          <p:nvPr>
            <p:ph sz="half" idx="1"/>
          </p:nvPr>
        </p:nvSpPr>
        <p:spPr/>
        <p:txBody>
          <a:bodyPr/>
          <a:lstStyle/>
          <a:p>
            <a:r>
              <a:rPr lang="en-US" sz="2000" noProof="0" dirty="0" smtClean="0"/>
              <a:t>SPA</a:t>
            </a:r>
            <a:r>
              <a:rPr lang="en-US" b="0" noProof="0" dirty="0" smtClean="0"/>
              <a:t/>
            </a:r>
            <a:br>
              <a:rPr lang="en-US" b="0" noProof="0" dirty="0" smtClean="0"/>
            </a:br>
            <a:r>
              <a:rPr lang="en-US" sz="1100" b="0" noProof="0" dirty="0" smtClean="0"/>
              <a:t>§1 1.1 The Seller Eva hereby sells the shares of Bakery AG with all rights and obligations pertaining thereto (including the dividend right for the current financial year), to the Purchaser Chris who accepts such sale. </a:t>
            </a:r>
            <a:br>
              <a:rPr lang="en-US" sz="1100" b="0" noProof="0" dirty="0" smtClean="0"/>
            </a:br>
            <a:r>
              <a:rPr lang="en-US" sz="1100" b="0" noProof="0" dirty="0" smtClean="0"/>
              <a:t>1.2 The purchaser pays the purchase price 40.000 € to the seller. </a:t>
            </a:r>
            <a:br>
              <a:rPr lang="en-US" sz="1100" b="0" noProof="0" dirty="0" smtClean="0"/>
            </a:br>
            <a:r>
              <a:rPr lang="en-US" sz="1100" b="0" noProof="0" dirty="0" smtClean="0"/>
              <a:t>1.3 If the </a:t>
            </a:r>
            <a:r>
              <a:rPr lang="en-US" sz="1100" b="0" noProof="0" dirty="0" err="1" smtClean="0"/>
              <a:t>TransferClaim</a:t>
            </a:r>
            <a:r>
              <a:rPr lang="en-US" sz="1100" b="0" noProof="0" dirty="0" smtClean="0"/>
              <a:t> is not performed, the </a:t>
            </a:r>
            <a:r>
              <a:rPr lang="en-US" sz="1100" b="0" noProof="0" dirty="0" err="1" smtClean="0"/>
              <a:t>claim.Debtor</a:t>
            </a:r>
            <a:r>
              <a:rPr lang="en-US" sz="1100" b="0" noProof="0" dirty="0" smtClean="0"/>
              <a:t> has the right to withdraw. </a:t>
            </a:r>
            <a:br>
              <a:rPr lang="en-US" sz="1100" b="0" noProof="0" dirty="0" smtClean="0"/>
            </a:br>
            <a:r>
              <a:rPr lang="en-US" sz="1100" b="0" noProof="0" dirty="0" smtClean="0"/>
              <a:t>1.4 If the </a:t>
            </a:r>
            <a:r>
              <a:rPr lang="en-US" sz="1100" b="0" noProof="0" dirty="0" err="1" smtClean="0"/>
              <a:t>PayClaim</a:t>
            </a:r>
            <a:r>
              <a:rPr lang="en-US" sz="1100" b="0" noProof="0" dirty="0" smtClean="0"/>
              <a:t> is not performed, the </a:t>
            </a:r>
            <a:r>
              <a:rPr lang="en-US" sz="1100" b="0" noProof="0" dirty="0" err="1" smtClean="0"/>
              <a:t>claim.Debtor</a:t>
            </a:r>
            <a:r>
              <a:rPr lang="en-US" sz="1100" b="0" noProof="0" dirty="0" smtClean="0"/>
              <a:t> has the right to withdraw. </a:t>
            </a:r>
            <a:br>
              <a:rPr lang="en-US" sz="1100" b="0" noProof="0" dirty="0" smtClean="0"/>
            </a:br>
            <a:r>
              <a:rPr lang="en-US" sz="1100" b="0" noProof="0" dirty="0" smtClean="0"/>
              <a:t>…</a:t>
            </a:r>
            <a:endParaRPr lang="en-US" noProof="0" dirty="0" smtClean="0"/>
          </a:p>
          <a:p>
            <a:endParaRPr lang="en-US" b="0" noProof="0" dirty="0"/>
          </a:p>
        </p:txBody>
      </p:sp>
      <p:sp>
        <p:nvSpPr>
          <p:cNvPr id="4" name="Inhaltsplatzhalter 3">
            <a:extLst>
              <a:ext uri="{FF2B5EF4-FFF2-40B4-BE49-F238E27FC236}">
                <a16:creationId xmlns:a16="http://schemas.microsoft.com/office/drawing/2014/main" id="{C9E1600E-07E7-A042-F717-190091F0B5E2}"/>
              </a:ext>
            </a:extLst>
          </p:cNvPr>
          <p:cNvSpPr>
            <a:spLocks noGrp="1"/>
          </p:cNvSpPr>
          <p:nvPr>
            <p:ph sz="half" idx="2"/>
          </p:nvPr>
        </p:nvSpPr>
        <p:spPr>
          <a:xfrm>
            <a:off x="6070600" y="533400"/>
            <a:ext cx="4457700" cy="5943600"/>
          </a:xfrm>
        </p:spPr>
        <p:txBody>
          <a:bodyPr/>
          <a:lstStyle/>
          <a:p>
            <a:r>
              <a:rPr lang="en-US" sz="2000" noProof="0" dirty="0" smtClean="0"/>
              <a:t>Parameterized Text Block</a:t>
            </a:r>
          </a:p>
          <a:p>
            <a:endParaRPr lang="en-US" sz="1800" noProof="0" dirty="0" smtClean="0"/>
          </a:p>
          <a:p>
            <a:endParaRPr lang="en-US" sz="1800" noProof="0" dirty="0" smtClean="0"/>
          </a:p>
          <a:p>
            <a:endParaRPr lang="en-US" sz="1800" noProof="0" dirty="0" smtClean="0"/>
          </a:p>
          <a:p>
            <a:endParaRPr lang="en-US" sz="1800" noProof="0" dirty="0" smtClean="0"/>
          </a:p>
          <a:p>
            <a:endParaRPr lang="en-US" sz="1800" noProof="0" dirty="0" smtClean="0"/>
          </a:p>
          <a:p>
            <a:endParaRPr lang="en-US" sz="1800" noProof="0" dirty="0" smtClean="0"/>
          </a:p>
          <a:p>
            <a:endParaRPr lang="en-US" sz="1800" noProof="0" dirty="0" smtClean="0"/>
          </a:p>
          <a:p>
            <a:endParaRPr lang="en-US" sz="1800" noProof="0" dirty="0" smtClean="0"/>
          </a:p>
          <a:p>
            <a:endParaRPr lang="en-US" sz="1800" noProof="0" dirty="0" smtClean="0"/>
          </a:p>
          <a:p>
            <a:endParaRPr lang="en-US" sz="1800" noProof="0" dirty="0" smtClean="0"/>
          </a:p>
          <a:p>
            <a:endParaRPr lang="en-US" sz="1800" noProof="0" dirty="0" smtClean="0"/>
          </a:p>
          <a:p>
            <a:endParaRPr lang="en-US" sz="1800" noProof="0" dirty="0" smtClean="0"/>
          </a:p>
          <a:p>
            <a:endParaRPr lang="en-US" sz="1800" noProof="0" dirty="0" smtClean="0"/>
          </a:p>
          <a:p>
            <a:endParaRPr lang="en-US" sz="1800" noProof="0" dirty="0"/>
          </a:p>
        </p:txBody>
      </p:sp>
      <p:sp>
        <p:nvSpPr>
          <p:cNvPr id="5" name="Rechteck 4">
            <a:extLst>
              <a:ext uri="{FF2B5EF4-FFF2-40B4-BE49-F238E27FC236}">
                <a16:creationId xmlns:a16="http://schemas.microsoft.com/office/drawing/2014/main" id="{5A3CD736-D4DE-D060-3111-47FDF9E8B6B2}"/>
              </a:ext>
            </a:extLst>
          </p:cNvPr>
          <p:cNvSpPr/>
          <p:nvPr/>
        </p:nvSpPr>
        <p:spPr bwMode="auto">
          <a:xfrm>
            <a:off x="699052" y="881500"/>
            <a:ext cx="5190864" cy="553307"/>
          </a:xfrm>
          <a:prstGeom prst="rect">
            <a:avLst/>
          </a:prstGeom>
          <a:solidFill>
            <a:srgbClr val="C00000">
              <a:alpha val="25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de-DE" sz="2400">
              <a:latin typeface="Times New Roman" pitchFamily="18" charset="0"/>
            </a:endParaRPr>
          </a:p>
        </p:txBody>
      </p:sp>
      <p:sp>
        <p:nvSpPr>
          <p:cNvPr id="20" name="Textfeld 19">
            <a:extLst>
              <a:ext uri="{FF2B5EF4-FFF2-40B4-BE49-F238E27FC236}">
                <a16:creationId xmlns:a16="http://schemas.microsoft.com/office/drawing/2014/main" id="{408B4D90-206E-CBBD-D7D3-058BADBAF309}"/>
              </a:ext>
            </a:extLst>
          </p:cNvPr>
          <p:cNvSpPr txBox="1"/>
          <p:nvPr/>
        </p:nvSpPr>
        <p:spPr>
          <a:xfrm>
            <a:off x="1617766" y="2682187"/>
            <a:ext cx="4543177" cy="1938992"/>
          </a:xfrm>
          <a:prstGeom prst="rect">
            <a:avLst/>
          </a:prstGeom>
          <a:solidFill>
            <a:schemeClr val="bg1"/>
          </a:solidFill>
          <a:ln w="28575">
            <a:solidFill>
              <a:schemeClr val="tx1"/>
            </a:solidFill>
          </a:ln>
        </p:spPr>
        <p:txBody>
          <a:bodyPr wrap="square">
            <a:spAutoFit/>
          </a:bodyPr>
          <a:lstStyle/>
          <a:p>
            <a:pPr algn="l"/>
            <a:r>
              <a:rPr lang="de-DE" dirty="0"/>
              <a:t>Webinterface:</a:t>
            </a:r>
          </a:p>
          <a:p>
            <a:pPr algn="l"/>
            <a:endParaRPr lang="de-DE" dirty="0"/>
          </a:p>
          <a:p>
            <a:pPr algn="l"/>
            <a:endParaRPr lang="de-DE" dirty="0"/>
          </a:p>
          <a:p>
            <a:pPr algn="l"/>
            <a:endParaRPr lang="de-DE" dirty="0"/>
          </a:p>
          <a:p>
            <a:pPr algn="l"/>
            <a:endParaRPr lang="de-DE" dirty="0"/>
          </a:p>
          <a:p>
            <a:pPr algn="l"/>
            <a:endParaRPr lang="de-DE" dirty="0"/>
          </a:p>
          <a:p>
            <a:pPr algn="l"/>
            <a:endParaRPr lang="de-DE" dirty="0"/>
          </a:p>
          <a:p>
            <a:pPr algn="l"/>
            <a:endParaRPr lang="de-DE" dirty="0"/>
          </a:p>
          <a:p>
            <a:pPr algn="l"/>
            <a:endParaRPr lang="de-DE" dirty="0"/>
          </a:p>
          <a:p>
            <a:pPr algn="l"/>
            <a:endParaRPr lang="en-US" dirty="0"/>
          </a:p>
        </p:txBody>
      </p:sp>
      <p:pic>
        <p:nvPicPr>
          <p:cNvPr id="24" name="Grafik 23">
            <a:extLst>
              <a:ext uri="{FF2B5EF4-FFF2-40B4-BE49-F238E27FC236}">
                <a16:creationId xmlns:a16="http://schemas.microsoft.com/office/drawing/2014/main" id="{5C30F959-5422-90FC-4428-D9676BC424E8}"/>
              </a:ext>
            </a:extLst>
          </p:cNvPr>
          <p:cNvPicPr>
            <a:picLocks noChangeAspect="1"/>
          </p:cNvPicPr>
          <p:nvPr/>
        </p:nvPicPr>
        <p:blipFill>
          <a:blip r:embed="rId2"/>
          <a:stretch>
            <a:fillRect/>
          </a:stretch>
        </p:blipFill>
        <p:spPr>
          <a:xfrm>
            <a:off x="1721916" y="3178842"/>
            <a:ext cx="4323561" cy="3052769"/>
          </a:xfrm>
          <a:prstGeom prst="rect">
            <a:avLst/>
          </a:prstGeom>
        </p:spPr>
      </p:pic>
      <p:sp>
        <p:nvSpPr>
          <p:cNvPr id="19" name="Rechteck 18">
            <a:extLst>
              <a:ext uri="{FF2B5EF4-FFF2-40B4-BE49-F238E27FC236}">
                <a16:creationId xmlns:a16="http://schemas.microsoft.com/office/drawing/2014/main" id="{4EC6DF77-AC5C-9B9B-F4CF-7540395FC15D}"/>
              </a:ext>
            </a:extLst>
          </p:cNvPr>
          <p:cNvSpPr/>
          <p:nvPr/>
        </p:nvSpPr>
        <p:spPr bwMode="auto">
          <a:xfrm>
            <a:off x="2456211" y="3429001"/>
            <a:ext cx="1534829" cy="248715"/>
          </a:xfrm>
          <a:prstGeom prst="rect">
            <a:avLst/>
          </a:prstGeom>
          <a:solidFill>
            <a:srgbClr val="C00000">
              <a:alpha val="25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de-DE" sz="2400">
              <a:latin typeface="Times New Roman" pitchFamily="18" charset="0"/>
            </a:endParaRPr>
          </a:p>
        </p:txBody>
      </p:sp>
      <p:sp>
        <p:nvSpPr>
          <p:cNvPr id="21" name="Rechteck 20">
            <a:extLst>
              <a:ext uri="{FF2B5EF4-FFF2-40B4-BE49-F238E27FC236}">
                <a16:creationId xmlns:a16="http://schemas.microsoft.com/office/drawing/2014/main" id="{33B73D94-FF5D-1256-7CEA-3FD010F2A29C}"/>
              </a:ext>
            </a:extLst>
          </p:cNvPr>
          <p:cNvSpPr/>
          <p:nvPr/>
        </p:nvSpPr>
        <p:spPr bwMode="auto">
          <a:xfrm>
            <a:off x="1711589" y="3659794"/>
            <a:ext cx="1614610" cy="248714"/>
          </a:xfrm>
          <a:prstGeom prst="rect">
            <a:avLst/>
          </a:prstGeom>
          <a:solidFill>
            <a:srgbClr val="C00000">
              <a:alpha val="25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de-DE" sz="2400">
              <a:latin typeface="Times New Roman" pitchFamily="18" charset="0"/>
            </a:endParaRPr>
          </a:p>
        </p:txBody>
      </p:sp>
      <p:sp>
        <p:nvSpPr>
          <p:cNvPr id="22" name="Rechteck 21">
            <a:extLst>
              <a:ext uri="{FF2B5EF4-FFF2-40B4-BE49-F238E27FC236}">
                <a16:creationId xmlns:a16="http://schemas.microsoft.com/office/drawing/2014/main" id="{7D52112F-3089-E52C-D493-CC7DC8985475}"/>
              </a:ext>
            </a:extLst>
          </p:cNvPr>
          <p:cNvSpPr/>
          <p:nvPr/>
        </p:nvSpPr>
        <p:spPr bwMode="auto">
          <a:xfrm>
            <a:off x="3962995" y="4107242"/>
            <a:ext cx="1534829" cy="248715"/>
          </a:xfrm>
          <a:prstGeom prst="rect">
            <a:avLst/>
          </a:prstGeom>
          <a:solidFill>
            <a:srgbClr val="C00000">
              <a:alpha val="25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de-DE" sz="2400">
              <a:latin typeface="Times New Roman" pitchFamily="18" charset="0"/>
            </a:endParaRPr>
          </a:p>
        </p:txBody>
      </p:sp>
      <p:graphicFrame>
        <p:nvGraphicFramePr>
          <p:cNvPr id="17" name="Tabelle 9">
            <a:extLst>
              <a:ext uri="{FF2B5EF4-FFF2-40B4-BE49-F238E27FC236}">
                <a16:creationId xmlns:a16="http://schemas.microsoft.com/office/drawing/2014/main" id="{C2323EC6-C9B3-0B74-62DF-2E2EFEDCF8BF}"/>
              </a:ext>
            </a:extLst>
          </p:cNvPr>
          <p:cNvGraphicFramePr>
            <a:graphicFrameLocks noGrp="1"/>
          </p:cNvGraphicFramePr>
          <p:nvPr/>
        </p:nvGraphicFramePr>
        <p:xfrm>
          <a:off x="6251284" y="1111357"/>
          <a:ext cx="4340246" cy="4812472"/>
        </p:xfrm>
        <a:graphic>
          <a:graphicData uri="http://schemas.openxmlformats.org/drawingml/2006/table">
            <a:tbl>
              <a:tblPr bandRow="1">
                <a:tableStyleId>{5C22544A-7EE6-4342-B048-85BDC9FD1C3A}</a:tableStyleId>
              </a:tblPr>
              <a:tblGrid>
                <a:gridCol w="1030337">
                  <a:extLst>
                    <a:ext uri="{9D8B030D-6E8A-4147-A177-3AD203B41FA5}">
                      <a16:colId xmlns:a16="http://schemas.microsoft.com/office/drawing/2014/main" val="668413619"/>
                    </a:ext>
                  </a:extLst>
                </a:gridCol>
                <a:gridCol w="3309909">
                  <a:extLst>
                    <a:ext uri="{9D8B030D-6E8A-4147-A177-3AD203B41FA5}">
                      <a16:colId xmlns:a16="http://schemas.microsoft.com/office/drawing/2014/main" val="3389271833"/>
                    </a:ext>
                  </a:extLst>
                </a:gridCol>
              </a:tblGrid>
              <a:tr h="385992">
                <a:tc>
                  <a:txBody>
                    <a:bodyPr/>
                    <a:lstStyle/>
                    <a:p>
                      <a:r>
                        <a:rPr lang="de-DE" dirty="0"/>
                        <a:t>ID</a:t>
                      </a:r>
                      <a:endParaRPr lang="en-US" dirty="0"/>
                    </a:p>
                  </a:txBody>
                  <a:tcPr/>
                </a:tc>
                <a:tc>
                  <a:txBody>
                    <a:bodyPr/>
                    <a:lstStyle/>
                    <a:p>
                      <a:r>
                        <a:rPr lang="de-DE" dirty="0"/>
                        <a:t>Block1</a:t>
                      </a:r>
                      <a:endParaRPr lang="en-US" dirty="0"/>
                    </a:p>
                  </a:txBody>
                  <a:tcPr/>
                </a:tc>
                <a:extLst>
                  <a:ext uri="{0D108BD9-81ED-4DB2-BD59-A6C34878D82A}">
                    <a16:rowId xmlns:a16="http://schemas.microsoft.com/office/drawing/2014/main" val="2535231787"/>
                  </a:ext>
                </a:extLst>
              </a:tr>
              <a:tr h="2502896">
                <a:tc>
                  <a:txBody>
                    <a:bodyPr/>
                    <a:lstStyle/>
                    <a:p>
                      <a:r>
                        <a:rPr lang="de-DE" dirty="0"/>
                        <a:t>Text</a:t>
                      </a:r>
                      <a:endParaRPr lang="en-US" dirty="0"/>
                    </a:p>
                  </a:txBody>
                  <a:tcPr/>
                </a:tc>
                <a:tc>
                  <a:txBody>
                    <a:bodyPr/>
                    <a:lstStyle/>
                    <a:p>
                      <a:pPr algn="l"/>
                      <a:r>
                        <a:rPr lang="en-US" sz="1800" b="0" kern="0" dirty="0"/>
                        <a:t>The Seller $</a:t>
                      </a:r>
                      <a:r>
                        <a:rPr lang="en-US" sz="1800" b="0" kern="0" dirty="0" err="1"/>
                        <a:t>seller.Name</a:t>
                      </a:r>
                      <a:r>
                        <a:rPr lang="en-US" sz="1800" b="0" kern="0" dirty="0"/>
                        <a:t> hereby sells the shares of $</a:t>
                      </a:r>
                      <a:r>
                        <a:rPr lang="en-US" sz="1800" b="0" kern="0" dirty="0" err="1"/>
                        <a:t>shares.Name</a:t>
                      </a:r>
                      <a:r>
                        <a:rPr lang="en-US" sz="1800" b="0" kern="0" dirty="0"/>
                        <a:t> with all rights and obligations pertaining thereto (including the dividend right for the current financial year), to the Purchaser $</a:t>
                      </a:r>
                      <a:r>
                        <a:rPr lang="en-US" sz="1800" b="0" kern="0" dirty="0" err="1"/>
                        <a:t>purchaser.Name</a:t>
                      </a:r>
                      <a:r>
                        <a:rPr lang="en-US" sz="1800" b="0" kern="0" dirty="0"/>
                        <a:t> who accepts such sale. </a:t>
                      </a:r>
                      <a:endParaRPr lang="en-US" dirty="0"/>
                    </a:p>
                  </a:txBody>
                  <a:tcPr/>
                </a:tc>
                <a:extLst>
                  <a:ext uri="{0D108BD9-81ED-4DB2-BD59-A6C34878D82A}">
                    <a16:rowId xmlns:a16="http://schemas.microsoft.com/office/drawing/2014/main" val="2547438165"/>
                  </a:ext>
                </a:extLst>
              </a:tr>
              <a:tr h="893891">
                <a:tc>
                  <a:txBody>
                    <a:bodyPr/>
                    <a:lstStyle/>
                    <a:p>
                      <a:r>
                        <a:rPr lang="de-DE" dirty="0"/>
                        <a:t>Objects</a:t>
                      </a:r>
                      <a:endParaRPr lang="en-US" dirty="0"/>
                    </a:p>
                  </a:txBody>
                  <a:tcPr/>
                </a:tc>
                <a:tc>
                  <a:txBody>
                    <a:bodyPr/>
                    <a:lstStyle/>
                    <a:p>
                      <a:r>
                        <a:rPr lang="de-DE" dirty="0"/>
                        <a:t>„</a:t>
                      </a:r>
                      <a:r>
                        <a:rPr lang="de-DE" dirty="0" err="1"/>
                        <a:t>seller:Person</a:t>
                      </a:r>
                      <a:r>
                        <a:rPr lang="de-DE" dirty="0"/>
                        <a:t>“, </a:t>
                      </a:r>
                      <a:br>
                        <a:rPr lang="de-DE" dirty="0"/>
                      </a:br>
                      <a:r>
                        <a:rPr lang="de-DE" dirty="0"/>
                        <a:t>„</a:t>
                      </a:r>
                      <a:r>
                        <a:rPr lang="de-DE" dirty="0" err="1"/>
                        <a:t>shares:Share</a:t>
                      </a:r>
                      <a:r>
                        <a:rPr lang="de-DE" dirty="0"/>
                        <a:t>“,</a:t>
                      </a:r>
                      <a:br>
                        <a:rPr lang="de-DE" dirty="0"/>
                      </a:br>
                      <a:r>
                        <a:rPr lang="de-DE" dirty="0"/>
                        <a:t>„</a:t>
                      </a:r>
                      <a:r>
                        <a:rPr lang="de-DE" dirty="0" err="1"/>
                        <a:t>transfer:Claim</a:t>
                      </a:r>
                      <a:r>
                        <a:rPr lang="de-DE" dirty="0"/>
                        <a:t>“</a:t>
                      </a:r>
                      <a:endParaRPr lang="en-US" dirty="0"/>
                    </a:p>
                  </a:txBody>
                  <a:tcPr/>
                </a:tc>
                <a:extLst>
                  <a:ext uri="{0D108BD9-81ED-4DB2-BD59-A6C34878D82A}">
                    <a16:rowId xmlns:a16="http://schemas.microsoft.com/office/drawing/2014/main" val="722854618"/>
                  </a:ext>
                </a:extLst>
              </a:tr>
              <a:tr h="951760">
                <a:tc>
                  <a:txBody>
                    <a:bodyPr/>
                    <a:lstStyle/>
                    <a:p>
                      <a:r>
                        <a:rPr lang="de-DE" dirty="0" err="1"/>
                        <a:t>Assign-ments</a:t>
                      </a:r>
                      <a:endParaRPr lang="en-US" dirty="0"/>
                    </a:p>
                  </a:txBody>
                  <a:tcPr/>
                </a:tc>
                <a:tc>
                  <a:txBody>
                    <a:bodyPr/>
                    <a:lstStyle/>
                    <a:p>
                      <a:r>
                        <a:rPr lang="de-DE" dirty="0"/>
                        <a:t>„</a:t>
                      </a:r>
                      <a:r>
                        <a:rPr lang="de-DE" dirty="0" err="1"/>
                        <a:t>seller.Name</a:t>
                      </a:r>
                      <a:r>
                        <a:rPr lang="de-DE" dirty="0"/>
                        <a:t>=Eva“,</a:t>
                      </a:r>
                      <a:br>
                        <a:rPr lang="de-DE" dirty="0"/>
                      </a:br>
                      <a:r>
                        <a:rPr lang="de-DE" dirty="0"/>
                        <a:t>„</a:t>
                      </a:r>
                      <a:r>
                        <a:rPr lang="de-DE" dirty="0" err="1"/>
                        <a:t>shares.Name</a:t>
                      </a:r>
                      <a:r>
                        <a:rPr lang="de-DE" dirty="0"/>
                        <a:t>=</a:t>
                      </a:r>
                      <a:r>
                        <a:rPr lang="de-DE" dirty="0" err="1"/>
                        <a:t>Bakery</a:t>
                      </a:r>
                      <a:r>
                        <a:rPr lang="de-DE" dirty="0"/>
                        <a:t> AG“,</a:t>
                      </a:r>
                    </a:p>
                    <a:p>
                      <a:r>
                        <a:rPr lang="de-DE" dirty="0"/>
                        <a:t>„</a:t>
                      </a:r>
                      <a:r>
                        <a:rPr lang="de-DE" dirty="0" err="1"/>
                        <a:t>transfer</a:t>
                      </a:r>
                      <a:r>
                        <a:rPr lang="de-DE" dirty="0"/>
                        <a:t>=$</a:t>
                      </a:r>
                      <a:r>
                        <a:rPr lang="de-DE" dirty="0" err="1"/>
                        <a:t>shares.transfer</a:t>
                      </a:r>
                      <a:r>
                        <a:rPr lang="de-DE" dirty="0"/>
                        <a:t>()“</a:t>
                      </a:r>
                      <a:endParaRPr lang="en-US" dirty="0"/>
                    </a:p>
                  </a:txBody>
                  <a:tcPr/>
                </a:tc>
                <a:extLst>
                  <a:ext uri="{0D108BD9-81ED-4DB2-BD59-A6C34878D82A}">
                    <a16:rowId xmlns:a16="http://schemas.microsoft.com/office/drawing/2014/main" val="10403183"/>
                  </a:ext>
                </a:extLst>
              </a:tr>
            </a:tbl>
          </a:graphicData>
        </a:graphic>
      </p:graphicFrame>
      <p:sp>
        <p:nvSpPr>
          <p:cNvPr id="23" name="AutoShape 14">
            <a:extLst>
              <a:ext uri="{FF2B5EF4-FFF2-40B4-BE49-F238E27FC236}">
                <a16:creationId xmlns:a16="http://schemas.microsoft.com/office/drawing/2014/main" id="{8BCFD1C0-6396-B2D5-6926-C74D0AAC145C}"/>
              </a:ext>
            </a:extLst>
          </p:cNvPr>
          <p:cNvSpPr>
            <a:spLocks/>
          </p:cNvSpPr>
          <p:nvPr/>
        </p:nvSpPr>
        <p:spPr bwMode="auto">
          <a:xfrm rot="9048558">
            <a:off x="5684279" y="2694526"/>
            <a:ext cx="1314695" cy="807021"/>
          </a:xfrm>
          <a:prstGeom prst="rightArrow">
            <a:avLst>
              <a:gd name="adj1" fmla="val 25445"/>
              <a:gd name="adj2" fmla="val 38445"/>
            </a:avLst>
          </a:prstGeom>
          <a:solidFill>
            <a:srgbClr val="FF9F9D"/>
          </a:solidFill>
          <a:ln w="9525">
            <a:noFill/>
            <a:miter lim="800000"/>
            <a:headEnd/>
            <a:tailEnd/>
          </a:ln>
        </p:spPr>
        <p:txBody>
          <a:bodyPr lIns="0" tIns="0" rIns="0" bIns="0"/>
          <a:lstStyle/>
          <a:p>
            <a:pPr algn="l" defTabSz="457200" eaLnBrk="1" fontAlgn="auto" hangingPunct="1">
              <a:spcBef>
                <a:spcPts val="0"/>
              </a:spcBef>
              <a:spcAft>
                <a:spcPts val="0"/>
              </a:spcAft>
            </a:pPr>
            <a:endParaRPr lang="de-DE" sz="1800">
              <a:solidFill>
                <a:srgbClr val="000000"/>
              </a:solidFill>
              <a:latin typeface="Helvetica"/>
            </a:endParaRPr>
          </a:p>
        </p:txBody>
      </p:sp>
      <p:sp>
        <p:nvSpPr>
          <p:cNvPr id="26" name="Rechteck 25">
            <a:extLst>
              <a:ext uri="{FF2B5EF4-FFF2-40B4-BE49-F238E27FC236}">
                <a16:creationId xmlns:a16="http://schemas.microsoft.com/office/drawing/2014/main" id="{4D3C3D75-C479-D78E-E1DE-7AD1A5912512}"/>
              </a:ext>
            </a:extLst>
          </p:cNvPr>
          <p:cNvSpPr/>
          <p:nvPr/>
        </p:nvSpPr>
        <p:spPr bwMode="auto">
          <a:xfrm>
            <a:off x="8477636" y="1554571"/>
            <a:ext cx="1450655" cy="248715"/>
          </a:xfrm>
          <a:prstGeom prst="rect">
            <a:avLst/>
          </a:prstGeom>
          <a:solidFill>
            <a:srgbClr val="C00000">
              <a:alpha val="25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de-DE" sz="2400">
              <a:latin typeface="Times New Roman" pitchFamily="18" charset="0"/>
            </a:endParaRPr>
          </a:p>
        </p:txBody>
      </p:sp>
      <p:sp>
        <p:nvSpPr>
          <p:cNvPr id="27" name="Rechteck 26">
            <a:extLst>
              <a:ext uri="{FF2B5EF4-FFF2-40B4-BE49-F238E27FC236}">
                <a16:creationId xmlns:a16="http://schemas.microsoft.com/office/drawing/2014/main" id="{B89B1D0C-B588-64C1-EEE4-C00F94AA4217}"/>
              </a:ext>
            </a:extLst>
          </p:cNvPr>
          <p:cNvSpPr/>
          <p:nvPr/>
        </p:nvSpPr>
        <p:spPr bwMode="auto">
          <a:xfrm>
            <a:off x="7376444" y="3505201"/>
            <a:ext cx="1811173" cy="247863"/>
          </a:xfrm>
          <a:prstGeom prst="rect">
            <a:avLst/>
          </a:prstGeom>
          <a:solidFill>
            <a:srgbClr val="C00000">
              <a:alpha val="25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de-DE" sz="2400">
              <a:latin typeface="Times New Roman" pitchFamily="18" charset="0"/>
            </a:endParaRPr>
          </a:p>
        </p:txBody>
      </p:sp>
      <p:sp>
        <p:nvSpPr>
          <p:cNvPr id="28" name="Rechteck 27">
            <a:extLst>
              <a:ext uri="{FF2B5EF4-FFF2-40B4-BE49-F238E27FC236}">
                <a16:creationId xmlns:a16="http://schemas.microsoft.com/office/drawing/2014/main" id="{5B7F9374-135D-4D7E-8826-65EA748FB981}"/>
              </a:ext>
            </a:extLst>
          </p:cNvPr>
          <p:cNvSpPr/>
          <p:nvPr/>
        </p:nvSpPr>
        <p:spPr bwMode="auto">
          <a:xfrm>
            <a:off x="7413315" y="2132822"/>
            <a:ext cx="1485916" cy="227353"/>
          </a:xfrm>
          <a:prstGeom prst="rect">
            <a:avLst/>
          </a:prstGeom>
          <a:solidFill>
            <a:srgbClr val="C00000">
              <a:alpha val="25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de-DE" sz="2400">
              <a:latin typeface="Times New Roman" pitchFamily="18" charset="0"/>
            </a:endParaRPr>
          </a:p>
        </p:txBody>
      </p:sp>
      <p:sp>
        <p:nvSpPr>
          <p:cNvPr id="29" name="AutoShape 14">
            <a:extLst>
              <a:ext uri="{FF2B5EF4-FFF2-40B4-BE49-F238E27FC236}">
                <a16:creationId xmlns:a16="http://schemas.microsoft.com/office/drawing/2014/main" id="{DFCC6226-0729-8BBD-D320-FA84C3574A83}"/>
              </a:ext>
            </a:extLst>
          </p:cNvPr>
          <p:cNvSpPr>
            <a:spLocks/>
          </p:cNvSpPr>
          <p:nvPr/>
        </p:nvSpPr>
        <p:spPr bwMode="auto">
          <a:xfrm rot="1542663">
            <a:off x="5882085" y="1530882"/>
            <a:ext cx="1314695" cy="807021"/>
          </a:xfrm>
          <a:prstGeom prst="rightArrow">
            <a:avLst>
              <a:gd name="adj1" fmla="val 25445"/>
              <a:gd name="adj2" fmla="val 38445"/>
            </a:avLst>
          </a:prstGeom>
          <a:solidFill>
            <a:srgbClr val="FF9F9D"/>
          </a:solidFill>
          <a:ln w="9525">
            <a:noFill/>
            <a:miter lim="800000"/>
            <a:headEnd/>
            <a:tailEnd/>
          </a:ln>
        </p:spPr>
        <p:txBody>
          <a:bodyPr lIns="0" tIns="0" rIns="0" bIns="0"/>
          <a:lstStyle/>
          <a:p>
            <a:pPr algn="l" defTabSz="457200" eaLnBrk="1" fontAlgn="auto" hangingPunct="1">
              <a:spcBef>
                <a:spcPts val="0"/>
              </a:spcBef>
              <a:spcAft>
                <a:spcPts val="0"/>
              </a:spcAft>
            </a:pPr>
            <a:endParaRPr lang="de-DE" sz="1800">
              <a:solidFill>
                <a:srgbClr val="000000"/>
              </a:solidFill>
              <a:latin typeface="Helvetica"/>
            </a:endParaRPr>
          </a:p>
        </p:txBody>
      </p:sp>
    </p:spTree>
    <p:extLst>
      <p:ext uri="{BB962C8B-B14F-4D97-AF65-F5344CB8AC3E}">
        <p14:creationId xmlns:p14="http://schemas.microsoft.com/office/powerpoint/2010/main" val="330834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ABEAE-E54E-10EE-4FDB-27960E6B6E01}"/>
              </a:ext>
            </a:extLst>
          </p:cNvPr>
          <p:cNvSpPr>
            <a:spLocks noGrp="1"/>
          </p:cNvSpPr>
          <p:nvPr>
            <p:ph type="title"/>
          </p:nvPr>
        </p:nvSpPr>
        <p:spPr/>
        <p:txBody>
          <a:bodyPr/>
          <a:lstStyle/>
          <a:p>
            <a:r>
              <a:rPr lang="en-US" noProof="0" dirty="0" smtClean="0"/>
              <a:t>Tool </a:t>
            </a:r>
            <a:r>
              <a:rPr lang="en-US" i="1" noProof="0" dirty="0" err="1" smtClean="0"/>
              <a:t>ContractCheck</a:t>
            </a:r>
            <a:endParaRPr lang="en-US" i="1" noProof="0" dirty="0"/>
          </a:p>
        </p:txBody>
      </p:sp>
      <p:pic>
        <p:nvPicPr>
          <p:cNvPr id="5" name="Grafik 4">
            <a:extLst>
              <a:ext uri="{FF2B5EF4-FFF2-40B4-BE49-F238E27FC236}">
                <a16:creationId xmlns:a16="http://schemas.microsoft.com/office/drawing/2014/main" id="{EC2D6E7C-0C7D-CCBD-DF57-419F2060F477}"/>
              </a:ext>
            </a:extLst>
          </p:cNvPr>
          <p:cNvPicPr>
            <a:picLocks noChangeAspect="1"/>
          </p:cNvPicPr>
          <p:nvPr/>
        </p:nvPicPr>
        <p:blipFill>
          <a:blip r:embed="rId2"/>
          <a:stretch>
            <a:fillRect/>
          </a:stretch>
        </p:blipFill>
        <p:spPr>
          <a:xfrm>
            <a:off x="1521489" y="2412861"/>
            <a:ext cx="9149021" cy="1278356"/>
          </a:xfrm>
          <a:prstGeom prst="rect">
            <a:avLst/>
          </a:prstGeom>
        </p:spPr>
      </p:pic>
    </p:spTree>
    <p:extLst>
      <p:ext uri="{BB962C8B-B14F-4D97-AF65-F5344CB8AC3E}">
        <p14:creationId xmlns:p14="http://schemas.microsoft.com/office/powerpoint/2010/main" val="17704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514A25-7E0D-4D6B-815B-26E2F781C749}"/>
              </a:ext>
            </a:extLst>
          </p:cNvPr>
          <p:cNvSpPr>
            <a:spLocks noGrp="1"/>
          </p:cNvSpPr>
          <p:nvPr>
            <p:ph type="title"/>
          </p:nvPr>
        </p:nvSpPr>
        <p:spPr/>
        <p:txBody>
          <a:bodyPr/>
          <a:lstStyle/>
          <a:p>
            <a:r>
              <a:rPr lang="en-US" noProof="0" dirty="0" smtClean="0"/>
              <a:t>Encoding / Analysis</a:t>
            </a:r>
            <a:endParaRPr lang="en-US" noProof="0"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B35A4D5-9618-4BE4-81E3-8AF6AEEC8937}"/>
                  </a:ext>
                </a:extLst>
              </p:cNvPr>
              <p:cNvSpPr>
                <a:spLocks noGrp="1"/>
              </p:cNvSpPr>
              <p:nvPr>
                <p:ph idx="1"/>
              </p:nvPr>
            </p:nvSpPr>
            <p:spPr/>
            <p:txBody>
              <a:bodyPr/>
              <a:lstStyle/>
              <a:p>
                <a:r>
                  <a:rPr lang="en-US" noProof="0" dirty="0" smtClean="0"/>
                  <a:t>Case Study: Pretzel Bakery</a:t>
                </a:r>
              </a:p>
              <a:p>
                <a:pPr lvl="1"/>
                <a:r>
                  <a:rPr lang="en-US" noProof="0" dirty="0"/>
                  <a:t>legal facts</a:t>
                </a:r>
              </a:p>
              <a:p>
                <a:pPr lvl="2"/>
                <a:r>
                  <a:rPr lang="en-US" noProof="0" dirty="0"/>
                  <a:t>owner function</a:t>
                </a:r>
              </a:p>
              <a:p>
                <a:pPr lvl="1"/>
                <a:r>
                  <a:rPr lang="en-US" noProof="0" dirty="0"/>
                  <a:t>claim encoding</a:t>
                </a:r>
              </a:p>
              <a:p>
                <a:pPr lvl="2"/>
                <a:r>
                  <a:rPr lang="en-US" noProof="0" dirty="0"/>
                  <a:t>legal claim </a:t>
                </a:r>
                <a14:m>
                  <m:oMath xmlns:m="http://schemas.openxmlformats.org/officeDocument/2006/math">
                    <m:r>
                      <m:rPr>
                        <m:sty m:val="p"/>
                      </m:rPr>
                      <a:rPr lang="en-US" noProof="0">
                        <a:latin typeface="Cambria Math" panose="02040503050406030204" pitchFamily="18" charset="0"/>
                      </a:rPr>
                      <m:t>c</m:t>
                    </m:r>
                    <m:r>
                      <a:rPr lang="en-US" i="1" noProof="0">
                        <a:latin typeface="Cambria Math" panose="02040503050406030204" pitchFamily="18" charset="0"/>
                      </a:rPr>
                      <m:t>∈</m:t>
                    </m:r>
                    <m:sSub>
                      <m:sSubPr>
                        <m:ctrlPr>
                          <a:rPr lang="en-US" b="0" i="1" noProof="0" smtClean="0">
                            <a:latin typeface="Cambria Math" panose="02040503050406030204" pitchFamily="18" charset="0"/>
                          </a:rPr>
                        </m:ctrlPr>
                      </m:sSubPr>
                      <m:e>
                        <m:r>
                          <a:rPr lang="en-US" i="1" noProof="0">
                            <a:latin typeface="Cambria Math" panose="02040503050406030204" pitchFamily="18" charset="0"/>
                          </a:rPr>
                          <m:t>𝐶</m:t>
                        </m:r>
                      </m:e>
                      <m:sub>
                        <m:r>
                          <a:rPr lang="en-US" i="1" noProof="0">
                            <a:latin typeface="Cambria Math" panose="02040503050406030204" pitchFamily="18" charset="0"/>
                          </a:rPr>
                          <m:t>𝐼</m:t>
                        </m:r>
                      </m:sub>
                    </m:sSub>
                  </m:oMath>
                </a14:m>
                <a:r>
                  <a:rPr lang="en-US" noProof="0" dirty="0"/>
                  <a:t> with date </a:t>
                </a:r>
                <a14:m>
                  <m:oMath xmlns:m="http://schemas.openxmlformats.org/officeDocument/2006/math">
                    <m:sSub>
                      <m:sSubPr>
                        <m:ctrlPr>
                          <a:rPr lang="en-US" i="1" noProof="0">
                            <a:latin typeface="Cambria Math" panose="02040503050406030204" pitchFamily="18" charset="0"/>
                          </a:rPr>
                        </m:ctrlPr>
                      </m:sSubPr>
                      <m:e>
                        <m:r>
                          <m:rPr>
                            <m:sty m:val="p"/>
                          </m:rPr>
                          <a:rPr lang="en-US" noProof="0">
                            <a:latin typeface="Cambria Math" panose="02040503050406030204" pitchFamily="18" charset="0"/>
                          </a:rPr>
                          <m:t>d</m:t>
                        </m:r>
                      </m:e>
                      <m:sub>
                        <m:r>
                          <m:rPr>
                            <m:sty m:val="p"/>
                          </m:rPr>
                          <a:rPr lang="en-US" noProof="0">
                            <a:latin typeface="Cambria Math" panose="02040503050406030204" pitchFamily="18" charset="0"/>
                          </a:rPr>
                          <m:t>c</m:t>
                        </m:r>
                      </m:sub>
                    </m:sSub>
                  </m:oMath>
                </a14:m>
                <a:r>
                  <a:rPr lang="en-US" noProof="0" dirty="0"/>
                  <a:t> with performance </a:t>
                </a:r>
                <a14:m>
                  <m:oMath xmlns:m="http://schemas.openxmlformats.org/officeDocument/2006/math">
                    <m:sSub>
                      <m:sSubPr>
                        <m:ctrlPr>
                          <a:rPr lang="en-US" i="1" noProof="0">
                            <a:latin typeface="Cambria Math" panose="02040503050406030204" pitchFamily="18" charset="0"/>
                          </a:rPr>
                        </m:ctrlPr>
                      </m:sSubPr>
                      <m:e>
                        <m:r>
                          <m:rPr>
                            <m:sty m:val="p"/>
                          </m:rPr>
                          <a:rPr lang="en-US" noProof="0">
                            <a:latin typeface="Cambria Math" panose="02040503050406030204" pitchFamily="18" charset="0"/>
                          </a:rPr>
                          <m:t>l</m:t>
                        </m:r>
                      </m:e>
                      <m:sub>
                        <m:r>
                          <m:rPr>
                            <m:sty m:val="p"/>
                          </m:rPr>
                          <a:rPr lang="en-US" noProof="0">
                            <a:latin typeface="Cambria Math" panose="02040503050406030204" pitchFamily="18" charset="0"/>
                          </a:rPr>
                          <m:t>c</m:t>
                        </m:r>
                      </m:sub>
                    </m:sSub>
                  </m:oMath>
                </a14:m>
                <a:endParaRPr lang="en-US" noProof="0" dirty="0"/>
              </a:p>
              <a:p>
                <a:pPr lvl="3"/>
                <a:r>
                  <a:rPr lang="en-US" noProof="0" dirty="0"/>
                  <a:t>e.g. </a:t>
                </a:r>
                <a14:m>
                  <m:oMath xmlns:m="http://schemas.openxmlformats.org/officeDocument/2006/math">
                    <m:sSub>
                      <m:sSubPr>
                        <m:ctrlPr>
                          <a:rPr lang="en-US" i="1" noProof="0">
                            <a:latin typeface="Cambria Math" panose="02040503050406030204" pitchFamily="18" charset="0"/>
                          </a:rPr>
                        </m:ctrlPr>
                      </m:sSubPr>
                      <m:e>
                        <m:r>
                          <a:rPr lang="en-US" i="1" noProof="0">
                            <a:latin typeface="Cambria Math" panose="02040503050406030204" pitchFamily="18" charset="0"/>
                          </a:rPr>
                          <m:t>𝜙</m:t>
                        </m:r>
                      </m:e>
                      <m:sub>
                        <m:r>
                          <a:rPr lang="en-US" i="1" noProof="0">
                            <a:latin typeface="Cambria Math" panose="02040503050406030204" pitchFamily="18" charset="0"/>
                          </a:rPr>
                          <m:t>𝑇</m:t>
                        </m:r>
                      </m:sub>
                    </m:sSub>
                    <m:r>
                      <a:rPr lang="en-US" i="1" noProof="0">
                        <a:latin typeface="Cambria Math" panose="02040503050406030204" pitchFamily="18" charset="0"/>
                      </a:rPr>
                      <m:t>≡</m:t>
                    </m:r>
                    <m:d>
                      <m:dPr>
                        <m:ctrlPr>
                          <a:rPr lang="en-US" i="1" noProof="0">
                            <a:latin typeface="Cambria Math" panose="02040503050406030204" pitchFamily="18" charset="0"/>
                          </a:rPr>
                        </m:ctrlPr>
                      </m:dPr>
                      <m:e>
                        <m:sSub>
                          <m:sSubPr>
                            <m:ctrlPr>
                              <a:rPr lang="en-US" i="1" noProof="0">
                                <a:solidFill>
                                  <a:srgbClr val="3333FF"/>
                                </a:solidFill>
                                <a:latin typeface="Cambria Math" panose="02040503050406030204" pitchFamily="18" charset="0"/>
                              </a:rPr>
                            </m:ctrlPr>
                          </m:sSubPr>
                          <m:e>
                            <m:r>
                              <a:rPr lang="en-US" i="1" noProof="0">
                                <a:solidFill>
                                  <a:srgbClr val="3333FF"/>
                                </a:solidFill>
                                <a:latin typeface="Cambria Math" panose="02040503050406030204" pitchFamily="18" charset="0"/>
                              </a:rPr>
                              <m:t>𝑑</m:t>
                            </m:r>
                          </m:e>
                          <m:sub>
                            <m:r>
                              <a:rPr lang="en-US" i="1" noProof="0">
                                <a:solidFill>
                                  <a:srgbClr val="3333FF"/>
                                </a:solidFill>
                                <a:latin typeface="Cambria Math" panose="02040503050406030204" pitchFamily="18" charset="0"/>
                              </a:rPr>
                              <m:t>𝑇</m:t>
                            </m:r>
                          </m:sub>
                        </m:sSub>
                        <m:r>
                          <a:rPr lang="en-US" i="1" noProof="0">
                            <a:latin typeface="Cambria Math" panose="02040503050406030204" pitchFamily="18" charset="0"/>
                          </a:rPr>
                          <m:t>=−1</m:t>
                        </m:r>
                      </m:e>
                    </m:d>
                    <m:r>
                      <a:rPr lang="en-US" i="1" noProof="0">
                        <a:latin typeface="Cambria Math" panose="02040503050406030204" pitchFamily="18" charset="0"/>
                      </a:rPr>
                      <m:t>∨</m:t>
                    </m:r>
                    <m:d>
                      <m:dPr>
                        <m:ctrlPr>
                          <a:rPr lang="en-US" i="1" noProof="0">
                            <a:latin typeface="Cambria Math" panose="02040503050406030204" pitchFamily="18" charset="0"/>
                          </a:rPr>
                        </m:ctrlPr>
                      </m:dPr>
                      <m:e>
                        <m:r>
                          <a:rPr lang="en-US" i="1" noProof="0">
                            <a:latin typeface="Cambria Math" panose="02040503050406030204" pitchFamily="18" charset="0"/>
                          </a:rPr>
                          <m:t>28≤</m:t>
                        </m:r>
                        <m:sSub>
                          <m:sSubPr>
                            <m:ctrlPr>
                              <a:rPr lang="en-US" i="1" noProof="0">
                                <a:solidFill>
                                  <a:srgbClr val="3333FF"/>
                                </a:solidFill>
                                <a:latin typeface="Cambria Math" panose="02040503050406030204" pitchFamily="18" charset="0"/>
                              </a:rPr>
                            </m:ctrlPr>
                          </m:sSubPr>
                          <m:e>
                            <m:r>
                              <a:rPr lang="en-US" i="1" noProof="0">
                                <a:solidFill>
                                  <a:srgbClr val="3333FF"/>
                                </a:solidFill>
                                <a:latin typeface="Cambria Math" panose="02040503050406030204" pitchFamily="18" charset="0"/>
                              </a:rPr>
                              <m:t>𝑑</m:t>
                            </m:r>
                          </m:e>
                          <m:sub>
                            <m:r>
                              <a:rPr lang="en-US" i="1" noProof="0">
                                <a:solidFill>
                                  <a:srgbClr val="3333FF"/>
                                </a:solidFill>
                                <a:latin typeface="Cambria Math" panose="02040503050406030204" pitchFamily="18" charset="0"/>
                              </a:rPr>
                              <m:t>𝑇</m:t>
                            </m:r>
                          </m:sub>
                        </m:sSub>
                        <m:r>
                          <a:rPr lang="en-US" i="1" noProof="0">
                            <a:latin typeface="Cambria Math" panose="02040503050406030204" pitchFamily="18" charset="0"/>
                          </a:rPr>
                          <m:t>≤70⇒</m:t>
                        </m:r>
                        <m:r>
                          <a:rPr lang="en-US" i="1" noProof="0">
                            <a:solidFill>
                              <a:srgbClr val="3333FF"/>
                            </a:solidFill>
                            <a:latin typeface="Cambria Math" panose="02040503050406030204" pitchFamily="18" charset="0"/>
                          </a:rPr>
                          <m:t>𝑜𝑤𝑛𝑒𝑟</m:t>
                        </m:r>
                        <m:d>
                          <m:dPr>
                            <m:ctrlPr>
                              <a:rPr lang="en-US" i="1" noProof="0">
                                <a:solidFill>
                                  <a:srgbClr val="3333FF"/>
                                </a:solidFill>
                                <a:latin typeface="Cambria Math" panose="02040503050406030204" pitchFamily="18" charset="0"/>
                              </a:rPr>
                            </m:ctrlPr>
                          </m:dPr>
                          <m:e>
                            <m:r>
                              <a:rPr lang="en-US" i="1" noProof="0">
                                <a:solidFill>
                                  <a:srgbClr val="3333FF"/>
                                </a:solidFill>
                                <a:latin typeface="Cambria Math" panose="02040503050406030204" pitchFamily="18" charset="0"/>
                              </a:rPr>
                              <m:t>1</m:t>
                            </m:r>
                          </m:e>
                        </m:d>
                        <m:r>
                          <a:rPr lang="en-US" i="1" noProof="0">
                            <a:solidFill>
                              <a:srgbClr val="3333FF"/>
                            </a:solidFill>
                            <a:latin typeface="Cambria Math" panose="02040503050406030204" pitchFamily="18" charset="0"/>
                          </a:rPr>
                          <m:t>=</m:t>
                        </m:r>
                        <m:r>
                          <a:rPr lang="en-US" i="1" noProof="0" smtClean="0">
                            <a:solidFill>
                              <a:srgbClr val="3333FF"/>
                            </a:solidFill>
                            <a:latin typeface="Cambria Math" panose="02040503050406030204" pitchFamily="18" charset="0"/>
                          </a:rPr>
                          <m:t>1</m:t>
                        </m:r>
                      </m:e>
                    </m:d>
                  </m:oMath>
                </a14:m>
                <a:endParaRPr lang="en-US" noProof="0" dirty="0"/>
              </a:p>
              <a:p>
                <a:pPr lvl="1"/>
                <a:r>
                  <a:rPr lang="en-US" noProof="0" dirty="0">
                    <a:solidFill>
                      <a:srgbClr val="3333FF"/>
                    </a:solidFill>
                  </a:rPr>
                  <a:t>claim satisfiability</a:t>
                </a:r>
                <a:r>
                  <a:rPr lang="en-US" noProof="0" dirty="0"/>
                  <a:t> analysis</a:t>
                </a:r>
              </a:p>
              <a:p>
                <a:pPr lvl="2"/>
                <a14:m>
                  <m:oMath xmlns:m="http://schemas.openxmlformats.org/officeDocument/2006/math">
                    <m:r>
                      <m:rPr>
                        <m:sty m:val="p"/>
                      </m:rPr>
                      <a:rPr lang="en-US" noProof="0" smtClean="0">
                        <a:latin typeface="Cambria Math" panose="02040503050406030204" pitchFamily="18" charset="0"/>
                      </a:rPr>
                      <m:t>c</m:t>
                    </m:r>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𝐶</m:t>
                        </m:r>
                      </m:e>
                      <m:sub>
                        <m:r>
                          <a:rPr lang="en-US" b="0" i="1" noProof="0" smtClean="0">
                            <a:latin typeface="Cambria Math" panose="02040503050406030204" pitchFamily="18" charset="0"/>
                          </a:rPr>
                          <m:t>𝐼</m:t>
                        </m:r>
                      </m:sub>
                    </m:sSub>
                  </m:oMath>
                </a14:m>
                <a:r>
                  <a:rPr lang="en-US" noProof="0" dirty="0">
                    <a:effectLst/>
                    <a:latin typeface="Arial" panose="020B0604020202020204" pitchFamily="34" charset="0"/>
                  </a:rPr>
                  <a:t> : </a:t>
                </a:r>
                <a14:m>
                  <m:oMath xmlns:m="http://schemas.openxmlformats.org/officeDocument/2006/math">
                    <m:sSub>
                      <m:sSubPr>
                        <m:ctrlPr>
                          <a:rPr lang="en-US" b="0" i="1" noProof="0" smtClean="0">
                            <a:latin typeface="Cambria Math" panose="02040503050406030204" pitchFamily="18" charset="0"/>
                          </a:rPr>
                        </m:ctrlPr>
                      </m:sSubPr>
                      <m:e>
                        <m:r>
                          <m:rPr>
                            <m:sty m:val="p"/>
                          </m:rPr>
                          <a:rPr lang="en-US" b="0" i="0" noProof="0" smtClean="0">
                            <a:latin typeface="Cambria Math" panose="02040503050406030204" pitchFamily="18" charset="0"/>
                          </a:rPr>
                          <m:t>Φ</m:t>
                        </m:r>
                      </m:e>
                      <m:sub>
                        <m:r>
                          <m:rPr>
                            <m:sty m:val="p"/>
                          </m:rPr>
                          <a:rPr lang="en-US" b="0" i="0" noProof="0" smtClean="0">
                            <a:latin typeface="Cambria Math" panose="02040503050406030204" pitchFamily="18" charset="0"/>
                          </a:rPr>
                          <m:t>c</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𝜙</m:t>
                        </m:r>
                      </m:e>
                      <m:sub>
                        <m:r>
                          <a:rPr lang="en-US" b="0" i="1" noProof="0" smtClean="0">
                            <a:latin typeface="Cambria Math" panose="02040503050406030204" pitchFamily="18" charset="0"/>
                          </a:rPr>
                          <m:t>𝑜𝑤𝑛𝑒𝑟</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𝜙</m:t>
                        </m:r>
                      </m:e>
                      <m:sub>
                        <m:r>
                          <a:rPr lang="en-US" b="0" i="1" noProof="0" smtClean="0">
                            <a:latin typeface="Cambria Math" panose="02040503050406030204" pitchFamily="18" charset="0"/>
                          </a:rPr>
                          <m:t>𝑐</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b="0" i="1" noProof="0" smtClean="0">
                            <a:latin typeface="Cambria Math" panose="02040503050406030204" pitchFamily="18" charset="0"/>
                          </a:rPr>
                          <m:t>𝑐</m:t>
                        </m:r>
                      </m:sub>
                    </m:sSub>
                    <m:r>
                      <a:rPr lang="en-US" b="0" i="1" noProof="0" smtClean="0">
                        <a:latin typeface="Cambria Math" panose="02040503050406030204" pitchFamily="18" charset="0"/>
                      </a:rPr>
                      <m:t>≥0</m:t>
                    </m:r>
                  </m:oMath>
                </a14:m>
                <a:endParaRPr lang="en-US" noProof="0" dirty="0"/>
              </a:p>
              <a:p>
                <a:pPr lvl="2"/>
                <a:r>
                  <a:rPr lang="en-US" noProof="0" dirty="0">
                    <a:effectLst/>
                    <a:latin typeface="Arial" panose="020B0604020202020204" pitchFamily="34" charset="0"/>
                  </a:rPr>
                  <a:t>e.g. </a:t>
                </a:r>
                <a14:m>
                  <m:oMath xmlns:m="http://schemas.openxmlformats.org/officeDocument/2006/math">
                    <m:sSub>
                      <m:sSubPr>
                        <m:ctrlPr>
                          <a:rPr lang="en-US" b="0" i="1" noProof="0" smtClean="0">
                            <a:latin typeface="Cambria Math" panose="02040503050406030204" pitchFamily="18" charset="0"/>
                          </a:rPr>
                        </m:ctrlPr>
                      </m:sSubPr>
                      <m:e>
                        <m:r>
                          <m:rPr>
                            <m:sty m:val="p"/>
                          </m:rPr>
                          <a:rPr lang="en-US" b="0" i="0" noProof="0" smtClean="0">
                            <a:latin typeface="Cambria Math" panose="02040503050406030204" pitchFamily="18" charset="0"/>
                          </a:rPr>
                          <m:t>Φ</m:t>
                        </m:r>
                      </m:e>
                      <m:sub>
                        <m:r>
                          <a:rPr lang="en-US" b="0" i="1" noProof="0" smtClean="0">
                            <a:latin typeface="Cambria Math" panose="02040503050406030204" pitchFamily="18" charset="0"/>
                          </a:rPr>
                          <m:t>𝑇</m:t>
                        </m:r>
                      </m:sub>
                    </m:sSub>
                    <m:r>
                      <a:rPr lang="en-US" b="0" i="1" noProof="0" smtClean="0">
                        <a:latin typeface="Cambria Math" panose="02040503050406030204" pitchFamily="18" charset="0"/>
                      </a:rPr>
                      <m:t>≡</m:t>
                    </m:r>
                    <m:r>
                      <a:rPr lang="en-US" b="0" i="1" noProof="0" smtClean="0">
                        <a:latin typeface="Cambria Math" panose="02040503050406030204" pitchFamily="18" charset="0"/>
                      </a:rPr>
                      <m:t>𝑜𝑤𝑛𝑒𝑟</m:t>
                    </m:r>
                    <m:d>
                      <m:dPr>
                        <m:ctrlPr>
                          <a:rPr lang="en-US" b="0" i="1" noProof="0" smtClean="0">
                            <a:latin typeface="Cambria Math" panose="02040503050406030204" pitchFamily="18" charset="0"/>
                          </a:rPr>
                        </m:ctrlPr>
                      </m:dPr>
                      <m:e>
                        <m:r>
                          <a:rPr lang="en-US" b="0" i="1" noProof="0" smtClean="0">
                            <a:latin typeface="Cambria Math" panose="02040503050406030204" pitchFamily="18" charset="0"/>
                          </a:rPr>
                          <m:t>1</m:t>
                        </m:r>
                      </m:e>
                    </m:d>
                    <m:r>
                      <a:rPr lang="en-US" b="0" i="1" noProof="0" smtClean="0">
                        <a:latin typeface="Cambria Math" panose="02040503050406030204" pitchFamily="18" charset="0"/>
                      </a:rPr>
                      <m:t>=3∧(</m:t>
                    </m:r>
                    <m:d>
                      <m:dPr>
                        <m:ctrlPr>
                          <a:rPr lang="en-US" i="1" noProof="0">
                            <a:latin typeface="Cambria Math" panose="02040503050406030204" pitchFamily="18" charset="0"/>
                          </a:rPr>
                        </m:ctrlPr>
                      </m:dPr>
                      <m:e>
                        <m:sSub>
                          <m:sSubPr>
                            <m:ctrlPr>
                              <a:rPr lang="en-US" i="1" noProof="0">
                                <a:latin typeface="Cambria Math" panose="02040503050406030204" pitchFamily="18" charset="0"/>
                              </a:rPr>
                            </m:ctrlPr>
                          </m:sSubPr>
                          <m:e>
                            <m:r>
                              <a:rPr lang="en-US" i="1" noProof="0">
                                <a:latin typeface="Cambria Math" panose="02040503050406030204" pitchFamily="18" charset="0"/>
                              </a:rPr>
                              <m:t>𝑑</m:t>
                            </m:r>
                          </m:e>
                          <m:sub>
                            <m:r>
                              <a:rPr lang="en-US" i="1" noProof="0">
                                <a:latin typeface="Cambria Math" panose="02040503050406030204" pitchFamily="18" charset="0"/>
                              </a:rPr>
                              <m:t>𝑇</m:t>
                            </m:r>
                          </m:sub>
                        </m:sSub>
                        <m:r>
                          <a:rPr lang="en-US" i="1" noProof="0">
                            <a:latin typeface="Cambria Math" panose="02040503050406030204" pitchFamily="18" charset="0"/>
                          </a:rPr>
                          <m:t>=−1</m:t>
                        </m:r>
                      </m:e>
                    </m:d>
                    <m:r>
                      <a:rPr lang="en-US" b="0" i="1" noProof="0" smtClean="0">
                        <a:latin typeface="Cambria Math" panose="02040503050406030204" pitchFamily="18" charset="0"/>
                      </a:rPr>
                      <m:t>∨</m:t>
                    </m:r>
                  </m:oMath>
                </a14:m>
                <a:r>
                  <a:rPr lang="en-US" noProof="0" dirty="0">
                    <a:effectLst/>
                    <a:latin typeface="Arial" panose="020B0604020202020204" pitchFamily="34" charset="0"/>
                  </a:rPr>
                  <a:t/>
                </a:r>
                <a:br>
                  <a:rPr lang="en-US" noProof="0" dirty="0">
                    <a:effectLst/>
                    <a:latin typeface="Arial" panose="020B0604020202020204" pitchFamily="34" charset="0"/>
                  </a:rPr>
                </a:br>
                <a:r>
                  <a:rPr lang="en-US" noProof="0" dirty="0">
                    <a:effectLst/>
                    <a:latin typeface="Arial" panose="020B0604020202020204" pitchFamily="34" charset="0"/>
                  </a:rPr>
                  <a:t>                </a:t>
                </a:r>
                <a14:m>
                  <m:oMath xmlns:m="http://schemas.openxmlformats.org/officeDocument/2006/math">
                    <m:r>
                      <a:rPr lang="en-US" i="1" noProof="0">
                        <a:latin typeface="Cambria Math" panose="02040503050406030204" pitchFamily="18" charset="0"/>
                      </a:rPr>
                      <m:t>28≤</m:t>
                    </m:r>
                    <m:sSub>
                      <m:sSubPr>
                        <m:ctrlPr>
                          <a:rPr lang="en-US" i="1" noProof="0">
                            <a:latin typeface="Cambria Math" panose="02040503050406030204" pitchFamily="18" charset="0"/>
                          </a:rPr>
                        </m:ctrlPr>
                      </m:sSubPr>
                      <m:e>
                        <m:r>
                          <a:rPr lang="en-US" i="1" noProof="0">
                            <a:latin typeface="Cambria Math" panose="02040503050406030204" pitchFamily="18" charset="0"/>
                          </a:rPr>
                          <m:t>𝑑</m:t>
                        </m:r>
                      </m:e>
                      <m:sub>
                        <m:r>
                          <a:rPr lang="en-US" i="1" noProof="0">
                            <a:latin typeface="Cambria Math" panose="02040503050406030204" pitchFamily="18" charset="0"/>
                          </a:rPr>
                          <m:t>𝑇</m:t>
                        </m:r>
                      </m:sub>
                    </m:sSub>
                    <m:r>
                      <a:rPr lang="en-US" i="1" noProof="0">
                        <a:latin typeface="Cambria Math" panose="02040503050406030204" pitchFamily="18" charset="0"/>
                      </a:rPr>
                      <m:t>⇒</m:t>
                    </m:r>
                    <m:r>
                      <a:rPr lang="en-US" i="1" noProof="0">
                        <a:latin typeface="Cambria Math" panose="02040503050406030204" pitchFamily="18" charset="0"/>
                      </a:rPr>
                      <m:t>𝑜𝑤𝑛𝑒𝑟</m:t>
                    </m:r>
                    <m:d>
                      <m:dPr>
                        <m:ctrlPr>
                          <a:rPr lang="en-US" i="1" noProof="0">
                            <a:latin typeface="Cambria Math" panose="02040503050406030204" pitchFamily="18" charset="0"/>
                          </a:rPr>
                        </m:ctrlPr>
                      </m:dPr>
                      <m:e>
                        <m:r>
                          <a:rPr lang="en-US" i="1" noProof="0">
                            <a:latin typeface="Cambria Math" panose="02040503050406030204" pitchFamily="18" charset="0"/>
                          </a:rPr>
                          <m:t>1</m:t>
                        </m:r>
                      </m:e>
                    </m:d>
                    <m:r>
                      <a:rPr lang="en-US" i="1" noProof="0">
                        <a:latin typeface="Cambria Math" panose="02040503050406030204" pitchFamily="18" charset="0"/>
                      </a:rPr>
                      <m:t>=1</m:t>
                    </m:r>
                    <m:r>
                      <a:rPr lang="en-US" b="0" i="1" noProof="0" smtClean="0">
                        <a:latin typeface="Cambria Math" panose="02040503050406030204" pitchFamily="18" charset="0"/>
                      </a:rPr>
                      <m:t>)</m:t>
                    </m:r>
                    <m:sSub>
                      <m:sSubPr>
                        <m:ctrlPr>
                          <a:rPr lang="en-US" i="1" noProof="0">
                            <a:latin typeface="Cambria Math" panose="02040503050406030204" pitchFamily="18" charset="0"/>
                          </a:rPr>
                        </m:ctrlPr>
                      </m:sSubPr>
                      <m:e>
                        <m:r>
                          <a:rPr lang="en-US" b="0" i="1" noProof="0" smtClean="0">
                            <a:latin typeface="Cambria Math" panose="02040503050406030204" pitchFamily="18" charset="0"/>
                          </a:rPr>
                          <m:t>∧</m:t>
                        </m:r>
                        <m:r>
                          <a:rPr lang="en-US" i="1" noProof="0">
                            <a:latin typeface="Cambria Math" panose="02040503050406030204" pitchFamily="18" charset="0"/>
                          </a:rPr>
                          <m:t>𝑑</m:t>
                        </m:r>
                      </m:e>
                      <m:sub>
                        <m:r>
                          <a:rPr lang="en-US" i="1" noProof="0">
                            <a:latin typeface="Cambria Math" panose="02040503050406030204" pitchFamily="18" charset="0"/>
                          </a:rPr>
                          <m:t>𝑇</m:t>
                        </m:r>
                      </m:sub>
                    </m:sSub>
                    <m:r>
                      <a:rPr lang="en-US" i="1" noProof="0">
                        <a:latin typeface="Cambria Math" panose="02040503050406030204" pitchFamily="18" charset="0"/>
                      </a:rPr>
                      <m:t>≥0</m:t>
                    </m:r>
                  </m:oMath>
                </a14:m>
                <a:endParaRPr lang="en-US" noProof="0" dirty="0"/>
              </a:p>
              <a:p>
                <a:pPr lvl="1"/>
                <a:r>
                  <a:rPr lang="en-US" i="1" noProof="0" dirty="0" err="1"/>
                  <a:t>ContractCheck</a:t>
                </a:r>
                <a:r>
                  <a:rPr lang="en-US" noProof="0" dirty="0"/>
                  <a:t> result</a:t>
                </a:r>
              </a:p>
            </p:txBody>
          </p:sp>
        </mc:Choice>
        <mc:Fallback xmlns="">
          <p:sp>
            <p:nvSpPr>
              <p:cNvPr id="3" name="Inhaltsplatzhalter 2">
                <a:extLst>
                  <a:ext uri="{FF2B5EF4-FFF2-40B4-BE49-F238E27FC236}">
                    <a16:creationId xmlns:a16="http://schemas.microsoft.com/office/drawing/2014/main" id="{2B35A4D5-9618-4BE4-81E3-8AF6AEEC8937}"/>
                  </a:ext>
                </a:extLst>
              </p:cNvPr>
              <p:cNvSpPr>
                <a:spLocks noGrp="1" noRot="1" noChangeAspect="1" noMove="1" noResize="1" noEditPoints="1" noAdjustHandles="1" noChangeArrowheads="1" noChangeShapeType="1" noTextEdit="1"/>
              </p:cNvSpPr>
              <p:nvPr>
                <p:ph idx="1"/>
              </p:nvPr>
            </p:nvSpPr>
            <p:spPr>
              <a:blipFill>
                <a:blip r:embed="rId2"/>
                <a:stretch>
                  <a:fillRect l="-835" t="-1026"/>
                </a:stretch>
              </a:blipFill>
            </p:spPr>
            <p:txBody>
              <a:bodyPr/>
              <a:lstStyle/>
              <a:p>
                <a:r>
                  <a:rPr lang="de-DE">
                    <a:noFill/>
                  </a:rPr>
                  <a:t> </a:t>
                </a:r>
              </a:p>
            </p:txBody>
          </p:sp>
        </mc:Fallback>
      </mc:AlternateContent>
      <p:grpSp>
        <p:nvGrpSpPr>
          <p:cNvPr id="8" name="Gruppieren 7">
            <a:extLst>
              <a:ext uri="{FF2B5EF4-FFF2-40B4-BE49-F238E27FC236}">
                <a16:creationId xmlns:a16="http://schemas.microsoft.com/office/drawing/2014/main" id="{08B7F113-FCB0-4412-7236-3EAB8A117135}"/>
              </a:ext>
            </a:extLst>
          </p:cNvPr>
          <p:cNvGrpSpPr/>
          <p:nvPr/>
        </p:nvGrpSpPr>
        <p:grpSpPr>
          <a:xfrm>
            <a:off x="2616622" y="3524254"/>
            <a:ext cx="3887272" cy="680143"/>
            <a:chOff x="2610810" y="4636440"/>
            <a:chExt cx="3887272" cy="680143"/>
          </a:xfrm>
        </p:grpSpPr>
        <p:sp>
          <p:nvSpPr>
            <p:cNvPr id="26" name="Rechteck 25">
              <a:extLst>
                <a:ext uri="{FF2B5EF4-FFF2-40B4-BE49-F238E27FC236}">
                  <a16:creationId xmlns:a16="http://schemas.microsoft.com/office/drawing/2014/main" id="{2D7670B4-5680-7AC9-E1A5-0204802ADE47}"/>
                </a:ext>
              </a:extLst>
            </p:cNvPr>
            <p:cNvSpPr/>
            <p:nvPr/>
          </p:nvSpPr>
          <p:spPr bwMode="auto">
            <a:xfrm>
              <a:off x="2610810" y="4636440"/>
              <a:ext cx="1599797" cy="355845"/>
            </a:xfrm>
            <a:prstGeom prst="rect">
              <a:avLst/>
            </a:prstGeom>
            <a:solidFill>
              <a:srgbClr val="C00000">
                <a:alpha val="25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de-DE" sz="2400" dirty="0">
                <a:latin typeface="Times New Roman" pitchFamily="18" charset="0"/>
              </a:endParaRPr>
            </a:p>
          </p:txBody>
        </p:sp>
        <p:sp>
          <p:nvSpPr>
            <p:cNvPr id="27" name="Rechteck 26">
              <a:extLst>
                <a:ext uri="{FF2B5EF4-FFF2-40B4-BE49-F238E27FC236}">
                  <a16:creationId xmlns:a16="http://schemas.microsoft.com/office/drawing/2014/main" id="{48D51299-1E63-408E-DFE2-18EE516C4B6C}"/>
                </a:ext>
              </a:extLst>
            </p:cNvPr>
            <p:cNvSpPr/>
            <p:nvPr/>
          </p:nvSpPr>
          <p:spPr bwMode="auto">
            <a:xfrm>
              <a:off x="3876995" y="4948777"/>
              <a:ext cx="1659184" cy="355845"/>
            </a:xfrm>
            <a:prstGeom prst="rect">
              <a:avLst/>
            </a:prstGeom>
            <a:solidFill>
              <a:srgbClr val="C00000">
                <a:alpha val="25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de-DE" sz="2400">
                <a:latin typeface="Times New Roman" pitchFamily="18" charset="0"/>
              </a:endParaRPr>
            </a:p>
          </p:txBody>
        </p:sp>
        <p:sp>
          <p:nvSpPr>
            <p:cNvPr id="28" name="Rechteck 27">
              <a:extLst>
                <a:ext uri="{FF2B5EF4-FFF2-40B4-BE49-F238E27FC236}">
                  <a16:creationId xmlns:a16="http://schemas.microsoft.com/office/drawing/2014/main" id="{735F155E-07AA-AD97-31B2-C1E23AA683A7}"/>
                </a:ext>
              </a:extLst>
            </p:cNvPr>
            <p:cNvSpPr/>
            <p:nvPr/>
          </p:nvSpPr>
          <p:spPr bwMode="auto">
            <a:xfrm>
              <a:off x="5776401" y="4960738"/>
              <a:ext cx="721681" cy="355845"/>
            </a:xfrm>
            <a:prstGeom prst="rect">
              <a:avLst/>
            </a:prstGeom>
            <a:solidFill>
              <a:srgbClr val="C00000">
                <a:alpha val="25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de-DE" sz="2400">
                <a:latin typeface="Times New Roman" pitchFamily="18" charset="0"/>
              </a:endParaRPr>
            </a:p>
          </p:txBody>
        </p:sp>
      </p:grpSp>
      <p:pic>
        <p:nvPicPr>
          <p:cNvPr id="29" name="Grafik 28">
            <a:extLst>
              <a:ext uri="{FF2B5EF4-FFF2-40B4-BE49-F238E27FC236}">
                <a16:creationId xmlns:a16="http://schemas.microsoft.com/office/drawing/2014/main" id="{EC47DA57-D242-8B06-701E-CFB541E097ED}"/>
              </a:ext>
            </a:extLst>
          </p:cNvPr>
          <p:cNvPicPr>
            <a:picLocks noChangeAspect="1"/>
          </p:cNvPicPr>
          <p:nvPr/>
        </p:nvPicPr>
        <p:blipFill>
          <a:blip r:embed="rId3"/>
          <a:stretch>
            <a:fillRect/>
          </a:stretch>
        </p:blipFill>
        <p:spPr>
          <a:xfrm>
            <a:off x="2533660" y="4728705"/>
            <a:ext cx="6385209" cy="966062"/>
          </a:xfrm>
          <a:prstGeom prst="rect">
            <a:avLst/>
          </a:prstGeom>
        </p:spPr>
      </p:pic>
      <p:grpSp>
        <p:nvGrpSpPr>
          <p:cNvPr id="5" name="Gruppieren 4">
            <a:extLst>
              <a:ext uri="{FF2B5EF4-FFF2-40B4-BE49-F238E27FC236}">
                <a16:creationId xmlns:a16="http://schemas.microsoft.com/office/drawing/2014/main" id="{79EC0DAE-D5B8-4F69-5F66-37938F85C9DA}"/>
              </a:ext>
            </a:extLst>
          </p:cNvPr>
          <p:cNvGrpSpPr/>
          <p:nvPr/>
        </p:nvGrpSpPr>
        <p:grpSpPr>
          <a:xfrm>
            <a:off x="3226900" y="1338632"/>
            <a:ext cx="3342766" cy="405569"/>
            <a:chOff x="3279910" y="2454856"/>
            <a:chExt cx="3342766" cy="405569"/>
          </a:xfrm>
        </p:grpSpPr>
        <p:pic>
          <p:nvPicPr>
            <p:cNvPr id="30" name="Grafik 29">
              <a:extLst>
                <a:ext uri="{FF2B5EF4-FFF2-40B4-BE49-F238E27FC236}">
                  <a16:creationId xmlns:a16="http://schemas.microsoft.com/office/drawing/2014/main" id="{397EEBAF-D28B-E2FF-1904-0A1FEC655A03}"/>
                </a:ext>
              </a:extLst>
            </p:cNvPr>
            <p:cNvPicPr>
              <a:picLocks noChangeAspect="1"/>
            </p:cNvPicPr>
            <p:nvPr/>
          </p:nvPicPr>
          <p:blipFill>
            <a:blip r:embed="rId4"/>
            <a:stretch>
              <a:fillRect/>
            </a:stretch>
          </p:blipFill>
          <p:spPr>
            <a:xfrm>
              <a:off x="3279910" y="2454856"/>
              <a:ext cx="3276994" cy="405569"/>
            </a:xfrm>
            <a:prstGeom prst="rect">
              <a:avLst/>
            </a:prstGeom>
          </p:spPr>
        </p:pic>
        <p:sp>
          <p:nvSpPr>
            <p:cNvPr id="33" name="Rechteck 32">
              <a:extLst>
                <a:ext uri="{FF2B5EF4-FFF2-40B4-BE49-F238E27FC236}">
                  <a16:creationId xmlns:a16="http://schemas.microsoft.com/office/drawing/2014/main" id="{C913A174-8A76-21F1-6ACC-88678CBDE046}"/>
                </a:ext>
              </a:extLst>
            </p:cNvPr>
            <p:cNvSpPr/>
            <p:nvPr/>
          </p:nvSpPr>
          <p:spPr bwMode="auto">
            <a:xfrm>
              <a:off x="4210607" y="2482826"/>
              <a:ext cx="2412069" cy="355845"/>
            </a:xfrm>
            <a:prstGeom prst="rect">
              <a:avLst/>
            </a:prstGeom>
            <a:solidFill>
              <a:srgbClr val="C00000">
                <a:alpha val="25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de-DE" sz="2400">
                <a:latin typeface="Times New Roman" pitchFamily="18" charset="0"/>
              </a:endParaRPr>
            </a:p>
          </p:txBody>
        </p:sp>
      </p:grpSp>
    </p:spTree>
    <p:extLst>
      <p:ext uri="{BB962C8B-B14F-4D97-AF65-F5344CB8AC3E}">
        <p14:creationId xmlns:p14="http://schemas.microsoft.com/office/powerpoint/2010/main" val="686234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E6142-21E3-4E3F-824E-2F689B2B1988}"/>
              </a:ext>
            </a:extLst>
          </p:cNvPr>
          <p:cNvSpPr>
            <a:spLocks noGrp="1"/>
          </p:cNvSpPr>
          <p:nvPr>
            <p:ph type="title"/>
          </p:nvPr>
        </p:nvSpPr>
        <p:spPr/>
        <p:txBody>
          <a:bodyPr/>
          <a:lstStyle/>
          <a:p>
            <a:r>
              <a:rPr lang="en-US" noProof="0" dirty="0" smtClean="0"/>
              <a:t>Encoding / Analysis</a:t>
            </a:r>
            <a:endParaRPr lang="en-US" noProof="0"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5BC9ABA5-7AFA-4F2C-AC4B-35BD52B4DCCC}"/>
                  </a:ext>
                </a:extLst>
              </p:cNvPr>
              <p:cNvSpPr>
                <a:spLocks noGrp="1"/>
              </p:cNvSpPr>
              <p:nvPr>
                <p:ph idx="1"/>
              </p:nvPr>
            </p:nvSpPr>
            <p:spPr>
              <a:xfrm>
                <a:off x="304800" y="533400"/>
                <a:ext cx="10223500" cy="2946230"/>
              </a:xfrm>
            </p:spPr>
            <p:txBody>
              <a:bodyPr/>
              <a:lstStyle/>
              <a:p>
                <a:r>
                  <a:rPr lang="en-US" noProof="0" dirty="0" smtClean="0"/>
                  <a:t>Case Study: Pretzel Bakery</a:t>
                </a:r>
              </a:p>
              <a:p>
                <a:pPr lvl="1"/>
                <a:r>
                  <a:rPr lang="en-US" noProof="0" dirty="0"/>
                  <a:t>claim limitation before due date</a:t>
                </a:r>
              </a:p>
              <a:p>
                <a:pPr lvl="1"/>
                <a:r>
                  <a:rPr lang="en-US" noProof="0" dirty="0"/>
                  <a:t>e.g. analysis of compensation Claim2</a:t>
                </a:r>
              </a:p>
              <a:p>
                <a:pPr lvl="2"/>
                <a14:m>
                  <m:oMath xmlns:m="http://schemas.openxmlformats.org/officeDocument/2006/math">
                    <m:sSub>
                      <m:sSubPr>
                        <m:ctrlPr>
                          <a:rPr lang="en-US" i="1" noProof="0">
                            <a:latin typeface="Cambria Math" panose="02040503050406030204" pitchFamily="18" charset="0"/>
                          </a:rPr>
                        </m:ctrlPr>
                      </m:sSubPr>
                      <m:e>
                        <m:r>
                          <a:rPr lang="en-US" i="1" noProof="0">
                            <a:latin typeface="Cambria Math" panose="02040503050406030204" pitchFamily="18" charset="0"/>
                          </a:rPr>
                          <m:t>𝜙</m:t>
                        </m:r>
                      </m:e>
                      <m:sub>
                        <m:r>
                          <a:rPr lang="en-US" b="0" i="1" noProof="0" smtClean="0">
                            <a:latin typeface="Cambria Math" panose="02040503050406030204" pitchFamily="18" charset="0"/>
                          </a:rPr>
                          <m:t>𝐿</m:t>
                        </m:r>
                      </m:sub>
                    </m:sSub>
                    <m:r>
                      <a:rPr lang="en-US" i="1" noProof="0">
                        <a:latin typeface="Cambria Math" panose="02040503050406030204" pitchFamily="18" charset="0"/>
                      </a:rPr>
                      <m:t>≡</m:t>
                    </m:r>
                    <m:sSub>
                      <m:sSubPr>
                        <m:ctrlPr>
                          <a:rPr lang="en-US" i="1" noProof="0">
                            <a:latin typeface="Cambria Math" panose="02040503050406030204" pitchFamily="18" charset="0"/>
                          </a:rPr>
                        </m:ctrlPr>
                      </m:sSubPr>
                      <m:e>
                        <m:r>
                          <a:rPr lang="en-US" i="1" noProof="0">
                            <a:latin typeface="Cambria Math" panose="02040503050406030204" pitchFamily="18" charset="0"/>
                          </a:rPr>
                          <m:t>𝜙</m:t>
                        </m:r>
                      </m:e>
                      <m:sub>
                        <m:r>
                          <a:rPr lang="en-US" i="1" noProof="0">
                            <a:latin typeface="Cambria Math" panose="02040503050406030204" pitchFamily="18" charset="0"/>
                          </a:rPr>
                          <m:t>𝑆𝑃𝐴</m:t>
                        </m:r>
                      </m:sub>
                    </m:sSub>
                    <m:r>
                      <a:rPr lang="en-US" b="0" i="1" noProof="0" smtClean="0">
                        <a:latin typeface="Cambria Math" panose="02040503050406030204" pitchFamily="18" charset="0"/>
                      </a:rPr>
                      <m:t>∧</m:t>
                    </m:r>
                    <m:r>
                      <m:rPr>
                        <m:nor/>
                      </m:rPr>
                      <a:rPr lang="en-US" noProof="0">
                        <a:latin typeface="Courier New" panose="02070309020205020404" pitchFamily="49" charset="0"/>
                        <a:cs typeface="Courier New" panose="02070309020205020404" pitchFamily="49" charset="0"/>
                      </a:rPr>
                      <m:t>Claim</m:t>
                    </m:r>
                    <m:r>
                      <m:rPr>
                        <m:nor/>
                      </m:rPr>
                      <a:rPr lang="en-US" noProof="0">
                        <a:latin typeface="Courier New" panose="02070309020205020404" pitchFamily="49" charset="0"/>
                        <a:cs typeface="Courier New" panose="02070309020205020404" pitchFamily="49" charset="0"/>
                      </a:rPr>
                      <m:t>2.</m:t>
                    </m:r>
                    <m:r>
                      <m:rPr>
                        <m:nor/>
                      </m:rPr>
                      <a:rPr lang="en-US" noProof="0">
                        <a:latin typeface="Courier New" panose="02070309020205020404" pitchFamily="49" charset="0"/>
                        <a:cs typeface="Courier New" panose="02070309020205020404" pitchFamily="49" charset="0"/>
                      </a:rPr>
                      <m:t>Limitation</m:t>
                    </m:r>
                    <m:r>
                      <m:rPr>
                        <m:nor/>
                      </m:rPr>
                      <a:rPr lang="en-US" b="0" i="0" noProof="0" smtClean="0">
                        <a:latin typeface="Courier New" panose="02070309020205020404" pitchFamily="49" charset="0"/>
                        <a:cs typeface="Courier New" panose="02070309020205020404" pitchFamily="49" charset="0"/>
                      </a:rPr>
                      <m:t> &lt; </m:t>
                    </m:r>
                    <m:r>
                      <m:rPr>
                        <m:nor/>
                      </m:rPr>
                      <a:rPr lang="en-US" b="0" i="0" noProof="0" smtClean="0">
                        <a:latin typeface="Courier New" panose="02070309020205020404" pitchFamily="49" charset="0"/>
                        <a:cs typeface="Courier New" panose="02070309020205020404" pitchFamily="49" charset="0"/>
                      </a:rPr>
                      <m:t>Claim</m:t>
                    </m:r>
                    <m:r>
                      <m:rPr>
                        <m:nor/>
                      </m:rPr>
                      <a:rPr lang="en-US" b="0" i="0" noProof="0" smtClean="0">
                        <a:latin typeface="Courier New" panose="02070309020205020404" pitchFamily="49" charset="0"/>
                        <a:cs typeface="Courier New" panose="02070309020205020404" pitchFamily="49" charset="0"/>
                      </a:rPr>
                      <m:t>2.</m:t>
                    </m:r>
                    <m:r>
                      <m:rPr>
                        <m:nor/>
                      </m:rPr>
                      <a:rPr lang="en-US" b="0" i="0" noProof="0" smtClean="0">
                        <a:latin typeface="Courier New" panose="02070309020205020404" pitchFamily="49" charset="0"/>
                        <a:cs typeface="Courier New" panose="02070309020205020404" pitchFamily="49" charset="0"/>
                      </a:rPr>
                      <m:t>DueDate</m:t>
                    </m:r>
                  </m:oMath>
                </a14:m>
                <a:r>
                  <a:rPr lang="en-US" b="0" i="0" noProof="0" dirty="0">
                    <a:latin typeface="Courier New" panose="02070309020205020404" pitchFamily="49" charset="0"/>
                    <a:cs typeface="Courier New" panose="02070309020205020404" pitchFamily="49" charset="0"/>
                  </a:rPr>
                  <a:t/>
                </a:r>
                <a:br>
                  <a:rPr lang="en-US" b="0" i="0" noProof="0" dirty="0">
                    <a:latin typeface="Courier New" panose="02070309020205020404" pitchFamily="49" charset="0"/>
                    <a:cs typeface="Courier New" panose="02070309020205020404" pitchFamily="49" charset="0"/>
                  </a:rPr>
                </a:br>
                <a:r>
                  <a:rPr lang="en-US" b="0" i="0" noProof="0" dirty="0">
                    <a:latin typeface="Courier New" panose="02070309020205020404" pitchFamily="49" charset="0"/>
                    <a:cs typeface="Courier New" panose="02070309020205020404" pitchFamily="49" charset="0"/>
                  </a:rPr>
                  <a:t> </a:t>
                </a:r>
                <a14:m>
                  <m:oMath xmlns:m="http://schemas.openxmlformats.org/officeDocument/2006/math">
                    <m:r>
                      <a:rPr lang="en-US" b="0" i="0" noProof="0" smtClean="0">
                        <a:latin typeface="Cambria Math" panose="02040503050406030204" pitchFamily="18" charset="0"/>
                      </a:rPr>
                      <m:t>    </m:t>
                    </m:r>
                    <m:r>
                      <a:rPr lang="en-US" i="1" noProof="0">
                        <a:latin typeface="Cambria Math" panose="02040503050406030204" pitchFamily="18" charset="0"/>
                      </a:rPr>
                      <m:t>≡</m:t>
                    </m:r>
                    <m:sSub>
                      <m:sSubPr>
                        <m:ctrlPr>
                          <a:rPr lang="en-US" i="1" noProof="0">
                            <a:latin typeface="Cambria Math" panose="02040503050406030204" pitchFamily="18" charset="0"/>
                          </a:rPr>
                        </m:ctrlPr>
                      </m:sSubPr>
                      <m:e>
                        <m:r>
                          <a:rPr lang="en-US" i="1" noProof="0">
                            <a:latin typeface="Cambria Math" panose="02040503050406030204" pitchFamily="18" charset="0"/>
                          </a:rPr>
                          <m:t>𝜙</m:t>
                        </m:r>
                      </m:e>
                      <m:sub>
                        <m:r>
                          <a:rPr lang="en-US" i="1" noProof="0">
                            <a:latin typeface="Cambria Math" panose="02040503050406030204" pitchFamily="18" charset="0"/>
                          </a:rPr>
                          <m:t>𝑆𝑃𝐴</m:t>
                        </m:r>
                      </m:sub>
                    </m:sSub>
                    <m:r>
                      <a:rPr lang="en-US" i="1" noProof="0">
                        <a:latin typeface="Cambria Math" panose="02040503050406030204" pitchFamily="18" charset="0"/>
                      </a:rPr>
                      <m:t>∧</m:t>
                    </m:r>
                    <m:r>
                      <m:rPr>
                        <m:nor/>
                      </m:rPr>
                      <a:rPr lang="en-US" noProof="0">
                        <a:latin typeface="Cambria Math" panose="02040503050406030204" pitchFamily="18" charset="0"/>
                      </a:rPr>
                      <m:t>70</m:t>
                    </m:r>
                    <m:r>
                      <m:rPr>
                        <m:nor/>
                      </m:rPr>
                      <a:rPr lang="en-US" b="0" i="0" noProof="0" smtClean="0">
                        <a:latin typeface="Cambria Math" panose="02040503050406030204" pitchFamily="18" charset="0"/>
                      </a:rPr>
                      <m:t>                                            </m:t>
                    </m:r>
                    <m:r>
                      <m:rPr>
                        <m:nor/>
                      </m:rPr>
                      <a:rPr lang="en-US" noProof="0">
                        <a:latin typeface="Cambria Math" panose="02040503050406030204" pitchFamily="18" charset="0"/>
                      </a:rPr>
                      <m:t>&lt;</m:t>
                    </m:r>
                    <m:r>
                      <a:rPr lang="en-US" i="1" noProof="0">
                        <a:latin typeface="Cambria Math" panose="02040503050406030204" pitchFamily="18" charset="0"/>
                      </a:rPr>
                      <m:t> </m:t>
                    </m:r>
                    <m:sSub>
                      <m:sSubPr>
                        <m:ctrlPr>
                          <a:rPr lang="en-US" i="1" noProof="0">
                            <a:latin typeface="Cambria Math" panose="02040503050406030204" pitchFamily="18" charset="0"/>
                          </a:rPr>
                        </m:ctrlPr>
                      </m:sSubPr>
                      <m:e>
                        <m:r>
                          <a:rPr lang="en-US" i="1" noProof="0">
                            <a:latin typeface="Cambria Math" panose="02040503050406030204" pitchFamily="18" charset="0"/>
                          </a:rPr>
                          <m:t>𝑑</m:t>
                        </m:r>
                      </m:e>
                      <m:sub>
                        <m:r>
                          <a:rPr lang="en-US" i="1" noProof="0">
                            <a:latin typeface="Cambria Math" panose="02040503050406030204" pitchFamily="18" charset="0"/>
                          </a:rPr>
                          <m:t>𝑊𝑎𝑟𝑟𝑎𝑛𝑡𝑦</m:t>
                        </m:r>
                      </m:sub>
                    </m:sSub>
                    <m:r>
                      <m:rPr>
                        <m:nor/>
                      </m:rPr>
                      <a:rPr lang="en-US" noProof="0">
                        <a:latin typeface="Cambria Math" panose="02040503050406030204" pitchFamily="18" charset="0"/>
                      </a:rPr>
                      <m:t> +28 + 14</m:t>
                    </m:r>
                  </m:oMath>
                </a14:m>
                <a:endParaRPr lang="en-US" noProof="0" dirty="0"/>
              </a:p>
            </p:txBody>
          </p:sp>
        </mc:Choice>
        <mc:Fallback xmlns="">
          <p:sp>
            <p:nvSpPr>
              <p:cNvPr id="3" name="Inhaltsplatzhalter 2">
                <a:extLst>
                  <a:ext uri="{FF2B5EF4-FFF2-40B4-BE49-F238E27FC236}">
                    <a16:creationId xmlns:a16="http://schemas.microsoft.com/office/drawing/2014/main" id="{5BC9ABA5-7AFA-4F2C-AC4B-35BD52B4DCCC}"/>
                  </a:ext>
                </a:extLst>
              </p:cNvPr>
              <p:cNvSpPr>
                <a:spLocks noGrp="1" noRot="1" noChangeAspect="1" noMove="1" noResize="1" noEditPoints="1" noAdjustHandles="1" noChangeArrowheads="1" noChangeShapeType="1" noTextEdit="1"/>
              </p:cNvSpPr>
              <p:nvPr>
                <p:ph idx="1"/>
              </p:nvPr>
            </p:nvSpPr>
            <p:spPr>
              <a:xfrm>
                <a:off x="304800" y="533400"/>
                <a:ext cx="10223500" cy="2946230"/>
              </a:xfrm>
              <a:blipFill>
                <a:blip r:embed="rId2"/>
                <a:stretch>
                  <a:fillRect l="-954" t="-2070"/>
                </a:stretch>
              </a:blipFill>
            </p:spPr>
            <p:txBody>
              <a:bodyPr/>
              <a:lstStyle/>
              <a:p>
                <a:r>
                  <a:rPr lang="de-DE">
                    <a:noFill/>
                  </a:rPr>
                  <a:t> </a:t>
                </a:r>
              </a:p>
            </p:txBody>
          </p:sp>
        </mc:Fallback>
      </mc:AlternateContent>
      <p:pic>
        <p:nvPicPr>
          <p:cNvPr id="13" name="Grafik 12">
            <a:extLst>
              <a:ext uri="{FF2B5EF4-FFF2-40B4-BE49-F238E27FC236}">
                <a16:creationId xmlns:a16="http://schemas.microsoft.com/office/drawing/2014/main" id="{83A197D4-7C3E-3BBE-63F2-A639B0FC141C}"/>
              </a:ext>
            </a:extLst>
          </p:cNvPr>
          <p:cNvPicPr>
            <a:picLocks noChangeAspect="1"/>
          </p:cNvPicPr>
          <p:nvPr/>
        </p:nvPicPr>
        <p:blipFill>
          <a:blip r:embed="rId3"/>
          <a:stretch>
            <a:fillRect/>
          </a:stretch>
        </p:blipFill>
        <p:spPr>
          <a:xfrm>
            <a:off x="3124982" y="2701032"/>
            <a:ext cx="5134732" cy="2220772"/>
          </a:xfrm>
          <a:prstGeom prst="rect">
            <a:avLst/>
          </a:prstGeom>
        </p:spPr>
      </p:pic>
      <p:grpSp>
        <p:nvGrpSpPr>
          <p:cNvPr id="14" name="Gruppieren 44">
            <a:extLst>
              <a:ext uri="{FF2B5EF4-FFF2-40B4-BE49-F238E27FC236}">
                <a16:creationId xmlns:a16="http://schemas.microsoft.com/office/drawing/2014/main" id="{8FE4D167-AE3E-CDC6-21BF-1FC8D7B4C6CF}"/>
              </a:ext>
            </a:extLst>
          </p:cNvPr>
          <p:cNvGrpSpPr/>
          <p:nvPr/>
        </p:nvGrpSpPr>
        <p:grpSpPr>
          <a:xfrm>
            <a:off x="7734378" y="4410138"/>
            <a:ext cx="310491" cy="286299"/>
            <a:chOff x="4471739" y="4005008"/>
            <a:chExt cx="627684" cy="517565"/>
          </a:xfrm>
        </p:grpSpPr>
        <p:cxnSp>
          <p:nvCxnSpPr>
            <p:cNvPr id="15" name="Gerade Verbindung 33">
              <a:extLst>
                <a:ext uri="{FF2B5EF4-FFF2-40B4-BE49-F238E27FC236}">
                  <a16:creationId xmlns:a16="http://schemas.microsoft.com/office/drawing/2014/main" id="{D7369AC9-83D0-C653-B835-60B08CA6B6B3}"/>
                </a:ext>
              </a:extLst>
            </p:cNvPr>
            <p:cNvCxnSpPr/>
            <p:nvPr/>
          </p:nvCxnSpPr>
          <p:spPr bwMode="auto">
            <a:xfrm>
              <a:off x="4473146" y="4005008"/>
              <a:ext cx="595870" cy="517565"/>
            </a:xfrm>
            <a:prstGeom prst="line">
              <a:avLst/>
            </a:prstGeom>
            <a:noFill/>
            <a:ln w="762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Gerade Verbindung 34">
              <a:extLst>
                <a:ext uri="{FF2B5EF4-FFF2-40B4-BE49-F238E27FC236}">
                  <a16:creationId xmlns:a16="http://schemas.microsoft.com/office/drawing/2014/main" id="{73DFEFC1-8F73-5DFE-032D-F771714DF45D}"/>
                </a:ext>
              </a:extLst>
            </p:cNvPr>
            <p:cNvCxnSpPr/>
            <p:nvPr/>
          </p:nvCxnSpPr>
          <p:spPr bwMode="auto">
            <a:xfrm flipV="1">
              <a:off x="4471739" y="4005008"/>
              <a:ext cx="627684" cy="517565"/>
            </a:xfrm>
            <a:prstGeom prst="line">
              <a:avLst/>
            </a:prstGeom>
            <a:noFill/>
            <a:ln w="762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Rechteck 16">
            <a:extLst>
              <a:ext uri="{FF2B5EF4-FFF2-40B4-BE49-F238E27FC236}">
                <a16:creationId xmlns:a16="http://schemas.microsoft.com/office/drawing/2014/main" id="{0F81D921-4D6A-724F-6022-CE8227FE59EF}"/>
              </a:ext>
            </a:extLst>
          </p:cNvPr>
          <p:cNvSpPr/>
          <p:nvPr/>
        </p:nvSpPr>
        <p:spPr bwMode="auto">
          <a:xfrm>
            <a:off x="4653656" y="3940331"/>
            <a:ext cx="3013394" cy="335643"/>
          </a:xfrm>
          <a:prstGeom prst="rect">
            <a:avLst/>
          </a:prstGeom>
          <a:solidFill>
            <a:srgbClr val="C00000">
              <a:alpha val="25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de-DE" sz="2400">
              <a:latin typeface="Times New Roman" pitchFamily="18" charset="0"/>
            </a:endParaRPr>
          </a:p>
        </p:txBody>
      </p:sp>
      <p:sp>
        <p:nvSpPr>
          <p:cNvPr id="9" name="Rechteck 8">
            <a:extLst>
              <a:ext uri="{FF2B5EF4-FFF2-40B4-BE49-F238E27FC236}">
                <a16:creationId xmlns:a16="http://schemas.microsoft.com/office/drawing/2014/main" id="{B13B3DA4-C6D4-367C-B991-96B5EA0D1E7A}"/>
              </a:ext>
            </a:extLst>
          </p:cNvPr>
          <p:cNvSpPr/>
          <p:nvPr/>
        </p:nvSpPr>
        <p:spPr bwMode="auto">
          <a:xfrm>
            <a:off x="4876229" y="4473478"/>
            <a:ext cx="2643303" cy="335643"/>
          </a:xfrm>
          <a:prstGeom prst="rect">
            <a:avLst/>
          </a:prstGeom>
          <a:solidFill>
            <a:srgbClr val="C00000">
              <a:alpha val="25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de-DE" sz="2400">
              <a:latin typeface="Times New Roman" pitchFamily="18" charset="0"/>
            </a:endParaRPr>
          </a:p>
        </p:txBody>
      </p:sp>
    </p:spTree>
    <p:extLst>
      <p:ext uri="{BB962C8B-B14F-4D97-AF65-F5344CB8AC3E}">
        <p14:creationId xmlns:p14="http://schemas.microsoft.com/office/powerpoint/2010/main" val="26699691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Wahr"/>
  <p:tag name="EMBEDFONTS" val="Falsch"/>
  <p:tag name="USEBOLDAMS" val="Falsch"/>
  <p:tag name="DEFAULTDISPLAYSOURCE" val="\documentclass{slides}\pagestyle{empty}&#10;\begin{document}&#10;&#10;\end{document}&#10;"/>
  <p:tag name="TEX2PS" val="latex $(base).tex; dvips -D $(res) -E -o $(base).ps $(base).dvi"/>
  <p:tag name="EXTERNALEDITCOMMAND" val="notepad %"/>
  <p:tag name="GHOSTSCRIPTCOMMAND" val="C:\gs\gs8.14\bin\gswin32c"/>
  <p:tag name="DEFAULTBITMAP" val="pngmono"/>
  <p:tag name="DEFAULTBLEND" val="Falsch"/>
  <p:tag name="DEFAULTTRANSPARENT" val="Falsch"/>
  <p:tag name="DEFAULTWORKAROUNDTRANSPARENCYBUG" val="Falsch"/>
  <p:tag name="DEFAULTRESOLUTION" val="1200"/>
  <p:tag name="DEFAULTMAGNIFICATION" val="2"/>
  <p:tag name="DEFAULTFONTSIZE" val="10"/>
  <p:tag name="DEFAULTWIDTH" val="679"/>
  <p:tag name="DEFAULTHEIGHT" val="505"/>
</p:tagLst>
</file>

<file path=ppt/theme/theme1.xml><?xml version="1.0" encoding="utf-8"?>
<a:theme xmlns:a="http://schemas.openxmlformats.org/drawingml/2006/main" name="Standard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990099"/>
      </a:hlink>
      <a:folHlink>
        <a:srgbClr val="B2B2B2"/>
      </a:folHlink>
    </a:clrScheme>
    <a:fontScheme name="Standarddesign">
      <a:majorFont>
        <a:latin typeface="Helvetica"/>
        <a:ea typeface=""/>
        <a:cs typeface=""/>
      </a:majorFont>
      <a:minorFont>
        <a:latin typeface="Helvetic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Helvetica" pitchFamily="34" charset="0"/>
            <a:cs typeface="Courier New" pitchFamily="49"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Helvetica" pitchFamily="34" charset="0"/>
            <a:cs typeface="Courier New" pitchFamily="49" charset="0"/>
          </a:defRPr>
        </a:defPPr>
      </a:lstStyle>
    </a:lnDef>
  </a:objectDefaults>
  <a:extraClrSchemeLst>
    <a:extraClrScheme>
      <a:clrScheme name="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863</Words>
  <Application>Microsoft Office PowerPoint</Application>
  <PresentationFormat>Breitbild</PresentationFormat>
  <Paragraphs>133</Paragraphs>
  <Slides>11</Slides>
  <Notes>2</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11</vt:i4>
      </vt:variant>
    </vt:vector>
  </HeadingPairs>
  <TitlesOfParts>
    <vt:vector size="19" baseType="lpstr">
      <vt:lpstr>Helvetica</vt:lpstr>
      <vt:lpstr>Cambria Math</vt:lpstr>
      <vt:lpstr>Times New Roman</vt:lpstr>
      <vt:lpstr>Courier New</vt:lpstr>
      <vt:lpstr>Symbol</vt:lpstr>
      <vt:lpstr>Marlett</vt:lpstr>
      <vt:lpstr>Arial</vt:lpstr>
      <vt:lpstr>Standarddesign</vt:lpstr>
      <vt:lpstr>Checking Legal Contracts –  On a Not So Usual Application of Mechanized Logic</vt:lpstr>
      <vt:lpstr>Joint Work With</vt:lpstr>
      <vt:lpstr>Logic and Law</vt:lpstr>
      <vt:lpstr>Analysis and Formalization</vt:lpstr>
      <vt:lpstr>Formalization in Decidable Fragment of FOL</vt:lpstr>
      <vt:lpstr>Blocks: Capturing Contract Texts</vt:lpstr>
      <vt:lpstr>Tool ContractCheck</vt:lpstr>
      <vt:lpstr>Encoding / Analysis</vt:lpstr>
      <vt:lpstr>Encoding / Analysis</vt:lpstr>
      <vt:lpstr>Encoding / Analysis</vt:lpstr>
      <vt:lpstr>Conclusion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Stefan Leue</dc:creator>
  <cp:lastModifiedBy>Stefan Leue</cp:lastModifiedBy>
  <cp:revision>1270</cp:revision>
  <cp:lastPrinted>2002-02-21T20:00:59Z</cp:lastPrinted>
  <dcterms:created xsi:type="dcterms:W3CDTF">2001-01-28T16:52:59Z</dcterms:created>
  <dcterms:modified xsi:type="dcterms:W3CDTF">2022-07-30T19:47:26Z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WO120">
    <vt:i4>659554409</vt:i4>
  </property>
</Properties>
</file>