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67" r:id="rId2"/>
    <p:sldId id="257" r:id="rId3"/>
    <p:sldId id="468" r:id="rId4"/>
    <p:sldId id="469" r:id="rId5"/>
    <p:sldId id="470" r:id="rId6"/>
    <p:sldId id="471" r:id="rId7"/>
    <p:sldId id="472" r:id="rId8"/>
    <p:sldId id="473" r:id="rId9"/>
    <p:sldId id="33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CBC14-FCF0-4A08-8A65-15E398E601A4}">
          <p14:sldIdLst>
            <p14:sldId id="467"/>
            <p14:sldId id="257"/>
            <p14:sldId id="468"/>
            <p14:sldId id="469"/>
            <p14:sldId id="470"/>
            <p14:sldId id="471"/>
            <p14:sldId id="472"/>
            <p14:sldId id="473"/>
            <p14:sldId id="335"/>
          </p14:sldIdLst>
        </p14:section>
        <p14:section name="MTS Control and Exploration" id="{E6EBE323-D792-4FBE-87EE-10CA2FCF630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D230"/>
    <a:srgbClr val="7030A0"/>
    <a:srgbClr val="F7FAFD"/>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62" d="100"/>
          <a:sy n="62" d="100"/>
        </p:scale>
        <p:origin x="644" y="56"/>
      </p:cViewPr>
      <p:guideLst/>
    </p:cSldViewPr>
  </p:slideViewPr>
  <p:notesTextViewPr>
    <p:cViewPr>
      <p:scale>
        <a:sx n="3" d="2"/>
        <a:sy n="3" d="2"/>
      </p:scale>
      <p:origin x="0" y="0"/>
    </p:cViewPr>
  </p:notesTextViewPr>
  <p:sorterViewPr>
    <p:cViewPr>
      <p:scale>
        <a:sx n="100" d="100"/>
        <a:sy n="100" d="100"/>
      </p:scale>
      <p:origin x="0" y="-7176"/>
    </p:cViewPr>
  </p:sorterViewPr>
  <p:notesViewPr>
    <p:cSldViewPr snapToGrid="0">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2B8B55-8DC2-4CB8-B2D9-53FFC919BF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6A01D16C-2F26-46E8-8E41-156F1B753E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FC788A-F120-490C-955C-14CD44B72F98}" type="datetimeFigureOut">
              <a:rPr lang="LID4096" smtClean="0"/>
              <a:t>07/30/2022</a:t>
            </a:fld>
            <a:endParaRPr lang="LID4096"/>
          </a:p>
        </p:txBody>
      </p:sp>
      <p:sp>
        <p:nvSpPr>
          <p:cNvPr id="4" name="Footer Placeholder 3">
            <a:extLst>
              <a:ext uri="{FF2B5EF4-FFF2-40B4-BE49-F238E27FC236}">
                <a16:creationId xmlns:a16="http://schemas.microsoft.com/office/drawing/2014/main" id="{6B039E2B-DDFA-4DFE-8CD7-D138B446EF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50CDF968-1D80-4270-BB1B-806CEEBE32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8D067A-8B9A-42CC-8214-6FF2DEB0B278}" type="slidenum">
              <a:rPr lang="LID4096" smtClean="0"/>
              <a:t>‹#›</a:t>
            </a:fld>
            <a:endParaRPr lang="LID4096"/>
          </a:p>
        </p:txBody>
      </p:sp>
    </p:spTree>
    <p:extLst>
      <p:ext uri="{BB962C8B-B14F-4D97-AF65-F5344CB8AC3E}">
        <p14:creationId xmlns:p14="http://schemas.microsoft.com/office/powerpoint/2010/main" val="1468847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EB7DD-5A45-4541-A83C-0FB1B8F27C34}" type="datetimeFigureOut">
              <a:rPr lang="en-US" smtClean="0"/>
              <a:t>2022-07-30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D0D4-90FA-4B53-AD19-D4E88526BC18}" type="slidenum">
              <a:rPr lang="en-US" smtClean="0"/>
              <a:t>‹#›</a:t>
            </a:fld>
            <a:endParaRPr lang="en-US"/>
          </a:p>
        </p:txBody>
      </p:sp>
    </p:spTree>
    <p:extLst>
      <p:ext uri="{BB962C8B-B14F-4D97-AF65-F5344CB8AC3E}">
        <p14:creationId xmlns:p14="http://schemas.microsoft.com/office/powerpoint/2010/main" val="105309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599259"/>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0775" y="4305300"/>
            <a:ext cx="2181225" cy="2552700"/>
          </a:xfrm>
          <a:prstGeom prst="rect">
            <a:avLst/>
          </a:prstGeom>
        </p:spPr>
      </p:pic>
      <p:sp>
        <p:nvSpPr>
          <p:cNvPr id="15" name="Text Placeholder 14"/>
          <p:cNvSpPr>
            <a:spLocks noGrp="1"/>
          </p:cNvSpPr>
          <p:nvPr>
            <p:ph type="body" sz="quarter" idx="10" hasCustomPrompt="1"/>
          </p:nvPr>
        </p:nvSpPr>
        <p:spPr>
          <a:xfrm>
            <a:off x="1524000" y="4277540"/>
            <a:ext cx="9144000" cy="914400"/>
          </a:xfrm>
        </p:spPr>
        <p:txBody>
          <a:bodyPr>
            <a:normAutofit/>
          </a:bodyPr>
          <a:lstStyle>
            <a:lvl1pPr marL="0" indent="0" algn="ctr">
              <a:buNone/>
              <a:defRPr sz="2400" baseline="0">
                <a:solidFill>
                  <a:schemeClr val="tx1"/>
                </a:solidFill>
              </a:defRPr>
            </a:lvl1pPr>
          </a:lstStyle>
          <a:p>
            <a:pPr lvl="0"/>
            <a:r>
              <a:rPr lang="en-US" dirty="0" err="1"/>
              <a:t>Firstname</a:t>
            </a:r>
            <a:r>
              <a:rPr lang="en-US" dirty="0"/>
              <a:t> </a:t>
            </a:r>
            <a:r>
              <a:rPr lang="en-US" dirty="0" err="1"/>
              <a:t>Lastname</a:t>
            </a:r>
            <a:endParaRPr lang="en-US" dirty="0"/>
          </a:p>
          <a:p>
            <a:pPr lvl="0"/>
            <a:r>
              <a:rPr lang="en-US" dirty="0"/>
              <a:t>firstname.lastname@gu.se</a:t>
            </a:r>
          </a:p>
        </p:txBody>
      </p:sp>
      <p:sp>
        <p:nvSpPr>
          <p:cNvPr id="28" name="Text Placeholder 27"/>
          <p:cNvSpPr>
            <a:spLocks noGrp="1"/>
          </p:cNvSpPr>
          <p:nvPr>
            <p:ph type="body" sz="quarter" idx="11" hasCustomPrompt="1"/>
          </p:nvPr>
        </p:nvSpPr>
        <p:spPr>
          <a:xfrm>
            <a:off x="1524000" y="1151711"/>
            <a:ext cx="9144000" cy="2373356"/>
          </a:xfrm>
        </p:spPr>
        <p:txBody>
          <a:bodyPr anchor="b">
            <a:normAutofit/>
          </a:bodyPr>
          <a:lstStyle>
            <a:lvl1pPr marL="0" indent="0" algn="ctr" rtl="0">
              <a:buNone/>
              <a:defRPr sz="6000" spc="-150">
                <a:solidFill>
                  <a:srgbClr val="7030A0"/>
                </a:solidFill>
                <a:latin typeface="+mj-lt"/>
              </a:defRPr>
            </a:lvl1pPr>
          </a:lstStyle>
          <a:p>
            <a:pPr rtl="0"/>
            <a:r>
              <a:rPr lang="en-US" b="0" i="0" u="none" strike="noStrike" kern="1200" baseline="0" dirty="0">
                <a:solidFill>
                  <a:srgbClr val="000000"/>
                </a:solidFill>
                <a:latin typeface="Calibri" panose="020F0502020204030204" pitchFamily="34" charset="0"/>
              </a:rPr>
              <a:t>Click to edit Master title style</a:t>
            </a:r>
          </a:p>
        </p:txBody>
      </p:sp>
    </p:spTree>
    <p:extLst>
      <p:ext uri="{BB962C8B-B14F-4D97-AF65-F5344CB8AC3E}">
        <p14:creationId xmlns:p14="http://schemas.microsoft.com/office/powerpoint/2010/main" val="364426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368827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98000">
              <a:schemeClr val="accent1">
                <a:lumMod val="5000"/>
                <a:lumOff val="95000"/>
              </a:schemeClr>
            </a:gs>
            <a:gs pos="98000">
              <a:schemeClr val="tx2"/>
            </a:gs>
          </a:gsLst>
          <a:lin ang="108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04389" y="365125"/>
            <a:ext cx="1326291" cy="61839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9470" y="365125"/>
            <a:ext cx="10149016" cy="6183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5400000">
            <a:off x="8886825" y="3648289"/>
            <a:ext cx="5810250" cy="800100"/>
          </a:xfrm>
          <a:prstGeom prst="rect">
            <a:avLst/>
          </a:prstGeom>
        </p:spPr>
      </p:pic>
    </p:spTree>
    <p:extLst>
      <p:ext uri="{BB962C8B-B14F-4D97-AF65-F5344CB8AC3E}">
        <p14:creationId xmlns:p14="http://schemas.microsoft.com/office/powerpoint/2010/main" val="389202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34460" t="15018" r="35608" b="17851"/>
          <a:stretch/>
        </p:blipFill>
        <p:spPr>
          <a:xfrm>
            <a:off x="4988983" y="3425017"/>
            <a:ext cx="2214034" cy="278378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6021" y="749642"/>
            <a:ext cx="3619958" cy="2675375"/>
          </a:xfrm>
          <a:prstGeom prst="rect">
            <a:avLst/>
          </a:prstGeom>
        </p:spPr>
      </p:pic>
    </p:spTree>
    <p:extLst>
      <p:ext uri="{BB962C8B-B14F-4D97-AF65-F5344CB8AC3E}">
        <p14:creationId xmlns:p14="http://schemas.microsoft.com/office/powerpoint/2010/main" val="208476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69293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p>
            <a:r>
              <a:rPr lang="en-US"/>
              <a:t>Click to edit Master title style</a:t>
            </a:r>
          </a:p>
        </p:txBody>
      </p:sp>
      <p:pic>
        <p:nvPicPr>
          <p:cNvPr id="11" name="Picture 10"/>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257936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946" y="585314"/>
            <a:ext cx="11771870" cy="6234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5946" y="1285103"/>
            <a:ext cx="5813854" cy="521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85102"/>
            <a:ext cx="5805616" cy="5214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196936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402412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196104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82142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19904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72366" y="-64874"/>
            <a:ext cx="5810250" cy="800100"/>
          </a:xfrm>
          <a:prstGeom prst="rect">
            <a:avLst/>
          </a:prstGeom>
        </p:spPr>
      </p:pic>
    </p:spTree>
    <p:extLst>
      <p:ext uri="{BB962C8B-B14F-4D97-AF65-F5344CB8AC3E}">
        <p14:creationId xmlns:p14="http://schemas.microsoft.com/office/powerpoint/2010/main" val="278555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6000">
              <a:schemeClr val="accent1">
                <a:lumMod val="5000"/>
                <a:lumOff val="95000"/>
              </a:schemeClr>
            </a:gs>
            <a:gs pos="96000">
              <a:schemeClr val="tx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232" y="424290"/>
            <a:ext cx="11829536" cy="6234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1232" y="1136822"/>
            <a:ext cx="11829536" cy="5354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28414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D900F5-1A86-40F6-9234-54E7B412FDC2}"/>
              </a:ext>
            </a:extLst>
          </p:cNvPr>
          <p:cNvSpPr>
            <a:spLocks noGrp="1"/>
          </p:cNvSpPr>
          <p:nvPr>
            <p:ph type="subTitle" idx="1"/>
          </p:nvPr>
        </p:nvSpPr>
        <p:spPr/>
        <p:txBody>
          <a:bodyPr/>
          <a:lstStyle/>
          <a:p>
            <a:r>
              <a:rPr lang="en-US" dirty="0"/>
              <a:t>Nir Piterman</a:t>
            </a:r>
            <a:endParaRPr lang="LID4096" dirty="0"/>
          </a:p>
          <a:p>
            <a:endParaRPr lang="LID4096" dirty="0"/>
          </a:p>
        </p:txBody>
      </p:sp>
      <p:sp>
        <p:nvSpPr>
          <p:cNvPr id="3" name="Text Placeholder 2">
            <a:extLst>
              <a:ext uri="{FF2B5EF4-FFF2-40B4-BE49-F238E27FC236}">
                <a16:creationId xmlns:a16="http://schemas.microsoft.com/office/drawing/2014/main" id="{71E5FB1C-3EF7-4680-A67D-3B0C92EC2F1B}"/>
              </a:ext>
            </a:extLst>
          </p:cNvPr>
          <p:cNvSpPr>
            <a:spLocks noGrp="1"/>
          </p:cNvSpPr>
          <p:nvPr>
            <p:ph type="body" sz="quarter" idx="10"/>
          </p:nvPr>
        </p:nvSpPr>
        <p:spPr/>
        <p:txBody>
          <a:bodyPr/>
          <a:lstStyle/>
          <a:p>
            <a:r>
              <a:rPr lang="en-US" dirty="0"/>
              <a:t>University of Gothenburg</a:t>
            </a:r>
            <a:endParaRPr lang="LID4096" dirty="0"/>
          </a:p>
          <a:p>
            <a:endParaRPr lang="LID4096" dirty="0"/>
          </a:p>
        </p:txBody>
      </p:sp>
      <p:sp>
        <p:nvSpPr>
          <p:cNvPr id="4" name="Text Placeholder 3">
            <a:extLst>
              <a:ext uri="{FF2B5EF4-FFF2-40B4-BE49-F238E27FC236}">
                <a16:creationId xmlns:a16="http://schemas.microsoft.com/office/drawing/2014/main" id="{7AB20B5E-7D97-4376-81CD-88C64D32BE40}"/>
              </a:ext>
            </a:extLst>
          </p:cNvPr>
          <p:cNvSpPr>
            <a:spLocks noGrp="1"/>
          </p:cNvSpPr>
          <p:nvPr>
            <p:ph type="body" sz="quarter" idx="11"/>
          </p:nvPr>
        </p:nvSpPr>
        <p:spPr/>
        <p:txBody>
          <a:bodyPr/>
          <a:lstStyle/>
          <a:p>
            <a:r>
              <a:rPr lang="en-US" dirty="0">
                <a:solidFill>
                  <a:srgbClr val="313131"/>
                </a:solidFill>
                <a:effectLst/>
              </a:rPr>
              <a:t>Modelling with Reconfigurable Communication Interfaces</a:t>
            </a:r>
            <a:endParaRPr lang="LID4096" dirty="0"/>
          </a:p>
        </p:txBody>
      </p:sp>
      <p:pic>
        <p:nvPicPr>
          <p:cNvPr id="5" name="Picture 4">
            <a:extLst>
              <a:ext uri="{FF2B5EF4-FFF2-40B4-BE49-F238E27FC236}">
                <a16:creationId xmlns:a16="http://schemas.microsoft.com/office/drawing/2014/main" id="{2C1C23C8-0055-49E5-83C3-537291CE31A7}"/>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34460" t="15018" r="35608" b="17851"/>
          <a:stretch/>
        </p:blipFill>
        <p:spPr>
          <a:xfrm>
            <a:off x="0" y="3901667"/>
            <a:ext cx="2214034" cy="2783786"/>
          </a:xfrm>
          <a:prstGeom prst="rect">
            <a:avLst/>
          </a:prstGeom>
        </p:spPr>
      </p:pic>
      <p:sp>
        <p:nvSpPr>
          <p:cNvPr id="6" name="Text Placeholder 2">
            <a:extLst>
              <a:ext uri="{FF2B5EF4-FFF2-40B4-BE49-F238E27FC236}">
                <a16:creationId xmlns:a16="http://schemas.microsoft.com/office/drawing/2014/main" id="{A6DEA192-7D8C-4249-AD25-35521E206EF7}"/>
              </a:ext>
            </a:extLst>
          </p:cNvPr>
          <p:cNvSpPr txBox="1">
            <a:spLocks/>
          </p:cNvSpPr>
          <p:nvPr/>
        </p:nvSpPr>
        <p:spPr>
          <a:xfrm>
            <a:off x="1524000" y="5293560"/>
            <a:ext cx="9144000" cy="914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Joint work with: Yehia Abd Alrahman, Giuseppe Perelli,</a:t>
            </a:r>
          </a:p>
          <a:p>
            <a:r>
              <a:rPr lang="en-US" dirty="0"/>
              <a:t>Shaun Azzopardi, Mauricio Martel</a:t>
            </a:r>
            <a:endParaRPr lang="LID4096" dirty="0"/>
          </a:p>
        </p:txBody>
      </p:sp>
    </p:spTree>
    <p:extLst>
      <p:ext uri="{BB962C8B-B14F-4D97-AF65-F5344CB8AC3E}">
        <p14:creationId xmlns:p14="http://schemas.microsoft.com/office/powerpoint/2010/main" val="148604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31985-2F13-465D-9030-DA5CDD0EDF43}"/>
              </a:ext>
            </a:extLst>
          </p:cNvPr>
          <p:cNvSpPr>
            <a:spLocks noGrp="1"/>
          </p:cNvSpPr>
          <p:nvPr>
            <p:ph idx="1"/>
          </p:nvPr>
        </p:nvSpPr>
        <p:spPr/>
        <p:txBody>
          <a:bodyPr>
            <a:normAutofit fontScale="70000" lnSpcReduction="20000"/>
          </a:bodyPr>
          <a:lstStyle/>
          <a:p>
            <a:pPr marL="0" indent="0">
              <a:buNone/>
            </a:pPr>
            <a:r>
              <a:rPr lang="en-US" dirty="0">
                <a:solidFill>
                  <a:srgbClr val="313131"/>
                </a:solidFill>
                <a:effectLst/>
              </a:rPr>
              <a:t>Abstract:</a:t>
            </a:r>
          </a:p>
          <a:p>
            <a:pPr marL="0" indent="0">
              <a:buNone/>
            </a:pPr>
            <a:r>
              <a:rPr lang="en-US" dirty="0"/>
              <a:t>We survey our results on a formalism to model and reason about systems with reconfigurable communication interfaces. Processes in our formalism are independent state machines communicating by exchanging messages on broadcast and multicast channels. Messages can include additional data values allowing for further design flexibility. Broadcasts can be customized to target only recipients satisfying certain conditions on their states. Processes can connect to and disconnect from multicast channels and messages can go through only once a condition on the state of all recipients (those listening to the channel) is satisfied. Dependence on the local state of senders and receivers implies that interaction interfaces are reconfigured through execution. Reconfiguration occurs both at message level and channel level. </a:t>
            </a:r>
          </a:p>
          <a:p>
            <a:pPr marL="0" indent="0">
              <a:buNone/>
            </a:pPr>
            <a:r>
              <a:rPr lang="en-US" dirty="0"/>
              <a:t>We show that such systems can be represented and reasoned about symbolically by including existential quantification in the definition of the transition relation. The quantification allows to apply conditions imposed by senders in a way that depends on the local state of recipients. While this symbolic representation supports a global semantics and efficient analysis, it is not compositional. We match the symbolic representation with a compositional semantics through Channeled Transition Systems. When coming to consider the partial order semantics of such reconfigurable systems, we identify that additional information about interleaving needs to be included in the partial order. </a:t>
            </a:r>
          </a:p>
          <a:p>
            <a:pPr marL="0" indent="0">
              <a:buNone/>
            </a:pPr>
            <a:r>
              <a:rPr lang="en-US" dirty="0"/>
              <a:t>On the reasoning side, we consider an extension of LTL that allows to reason about the contents of messages and the intentions of senders when setting conditions on receivers. We support modelling and analysis through model checking of a simple programming language tailored for the production of such processes.</a:t>
            </a:r>
          </a:p>
          <a:p>
            <a:pPr marL="0" indent="0">
              <a:buNone/>
            </a:pPr>
            <a:endParaRPr lang="en-US" dirty="0">
              <a:solidFill>
                <a:srgbClr val="313131"/>
              </a:solidFill>
              <a:effectLst/>
            </a:endParaRPr>
          </a:p>
        </p:txBody>
      </p:sp>
      <p:sp>
        <p:nvSpPr>
          <p:cNvPr id="3" name="Title 2">
            <a:extLst>
              <a:ext uri="{FF2B5EF4-FFF2-40B4-BE49-F238E27FC236}">
                <a16:creationId xmlns:a16="http://schemas.microsoft.com/office/drawing/2014/main" id="{DE0CED23-F017-40C6-A7E1-5337D95BA2D7}"/>
              </a:ext>
            </a:extLst>
          </p:cNvPr>
          <p:cNvSpPr>
            <a:spLocks noGrp="1"/>
          </p:cNvSpPr>
          <p:nvPr>
            <p:ph type="title"/>
          </p:nvPr>
        </p:nvSpPr>
        <p:spPr>
          <a:xfrm>
            <a:off x="0" y="424290"/>
            <a:ext cx="12192000" cy="623418"/>
          </a:xfrm>
        </p:spPr>
        <p:txBody>
          <a:bodyPr>
            <a:normAutofit fontScale="90000"/>
          </a:bodyPr>
          <a:lstStyle/>
          <a:p>
            <a:r>
              <a:rPr lang="en-US" dirty="0">
                <a:solidFill>
                  <a:srgbClr val="313131"/>
                </a:solidFill>
                <a:effectLst/>
              </a:rPr>
              <a:t>Modelling with Reconfigurable Communication Interfaces</a:t>
            </a:r>
            <a:endParaRPr lang="LID4096" dirty="0"/>
          </a:p>
        </p:txBody>
      </p:sp>
    </p:spTree>
    <p:extLst>
      <p:ext uri="{BB962C8B-B14F-4D97-AF65-F5344CB8AC3E}">
        <p14:creationId xmlns:p14="http://schemas.microsoft.com/office/powerpoint/2010/main" val="109227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6F516E-906C-4A63-B4C1-07F8B942F45A}"/>
              </a:ext>
            </a:extLst>
          </p:cNvPr>
          <p:cNvSpPr>
            <a:spLocks noGrp="1"/>
          </p:cNvSpPr>
          <p:nvPr>
            <p:ph idx="1"/>
          </p:nvPr>
        </p:nvSpPr>
        <p:spPr/>
        <p:txBody>
          <a:bodyPr/>
          <a:lstStyle/>
          <a:p>
            <a:r>
              <a:rPr lang="en-US" dirty="0"/>
              <a:t>Meaningful local state.</a:t>
            </a:r>
          </a:p>
          <a:p>
            <a:r>
              <a:rPr lang="en-US" dirty="0"/>
              <a:t>Reconfigurable channel based communication:</a:t>
            </a:r>
          </a:p>
          <a:p>
            <a:pPr lvl="1"/>
            <a:r>
              <a:rPr lang="en-US" dirty="0"/>
              <a:t>Decide who to talk to based on local state.</a:t>
            </a:r>
          </a:p>
          <a:p>
            <a:pPr lvl="1"/>
            <a:r>
              <a:rPr lang="en-US" dirty="0"/>
              <a:t>Ability to block if not ready.</a:t>
            </a:r>
          </a:p>
          <a:p>
            <a:pPr lvl="1"/>
            <a:r>
              <a:rPr lang="en-US" dirty="0"/>
              <a:t>More than synchronization.</a:t>
            </a:r>
          </a:p>
          <a:p>
            <a:pPr lvl="1"/>
            <a:endParaRPr lang="en-US" dirty="0"/>
          </a:p>
          <a:p>
            <a:endParaRPr lang="LID4096" dirty="0"/>
          </a:p>
        </p:txBody>
      </p:sp>
      <p:sp>
        <p:nvSpPr>
          <p:cNvPr id="3" name="Title 2">
            <a:extLst>
              <a:ext uri="{FF2B5EF4-FFF2-40B4-BE49-F238E27FC236}">
                <a16:creationId xmlns:a16="http://schemas.microsoft.com/office/drawing/2014/main" id="{D37C7896-1B74-42FA-825F-06B0AFAFC946}"/>
              </a:ext>
            </a:extLst>
          </p:cNvPr>
          <p:cNvSpPr>
            <a:spLocks noGrp="1"/>
          </p:cNvSpPr>
          <p:nvPr>
            <p:ph type="title"/>
          </p:nvPr>
        </p:nvSpPr>
        <p:spPr/>
        <p:txBody>
          <a:bodyPr>
            <a:normAutofit fontScale="90000"/>
          </a:bodyPr>
          <a:lstStyle/>
          <a:p>
            <a:r>
              <a:rPr lang="en-US" dirty="0"/>
              <a:t>Multi-agent Modelling Wishlist</a:t>
            </a:r>
            <a:endParaRPr lang="LID4096" dirty="0"/>
          </a:p>
        </p:txBody>
      </p:sp>
    </p:spTree>
    <p:extLst>
      <p:ext uri="{BB962C8B-B14F-4D97-AF65-F5344CB8AC3E}">
        <p14:creationId xmlns:p14="http://schemas.microsoft.com/office/powerpoint/2010/main" val="96226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AA30F7-A407-41BC-A443-5E8A5CE5AE35}"/>
              </a:ext>
            </a:extLst>
          </p:cNvPr>
          <p:cNvSpPr>
            <a:spLocks noGrp="1"/>
          </p:cNvSpPr>
          <p:nvPr>
            <p:ph idx="1"/>
          </p:nvPr>
        </p:nvSpPr>
        <p:spPr>
          <a:xfrm>
            <a:off x="181232" y="1136822"/>
            <a:ext cx="11829536" cy="1624307"/>
          </a:xfrm>
        </p:spPr>
        <p:txBody>
          <a:bodyPr/>
          <a:lstStyle/>
          <a:p>
            <a:r>
              <a:rPr lang="en-US" dirty="0"/>
              <a:t>Each agent/process has a set of local variables.</a:t>
            </a:r>
          </a:p>
          <a:p>
            <a:r>
              <a:rPr lang="en-US" dirty="0"/>
              <a:t>Variables range over finite domains (for decidable analysis).</a:t>
            </a:r>
          </a:p>
          <a:p>
            <a:r>
              <a:rPr lang="en-US" dirty="0"/>
              <a:t>Variables change on send/receive transitions.</a:t>
            </a:r>
            <a:endParaRPr lang="LID4096" dirty="0"/>
          </a:p>
        </p:txBody>
      </p:sp>
      <p:sp>
        <p:nvSpPr>
          <p:cNvPr id="3" name="Title 2">
            <a:extLst>
              <a:ext uri="{FF2B5EF4-FFF2-40B4-BE49-F238E27FC236}">
                <a16:creationId xmlns:a16="http://schemas.microsoft.com/office/drawing/2014/main" id="{C306E9CE-41D0-4240-AB48-8F164423A586}"/>
              </a:ext>
            </a:extLst>
          </p:cNvPr>
          <p:cNvSpPr>
            <a:spLocks noGrp="1"/>
          </p:cNvSpPr>
          <p:nvPr>
            <p:ph type="title"/>
          </p:nvPr>
        </p:nvSpPr>
        <p:spPr/>
        <p:txBody>
          <a:bodyPr>
            <a:normAutofit fontScale="90000"/>
          </a:bodyPr>
          <a:lstStyle/>
          <a:p>
            <a:r>
              <a:rPr lang="en-US" dirty="0"/>
              <a:t>Meaningful Local State</a:t>
            </a:r>
            <a:endParaRPr lang="LID4096" dirty="0"/>
          </a:p>
        </p:txBody>
      </p:sp>
      <p:sp>
        <p:nvSpPr>
          <p:cNvPr id="4" name="Content Placeholder 1">
            <a:extLst>
              <a:ext uri="{FF2B5EF4-FFF2-40B4-BE49-F238E27FC236}">
                <a16:creationId xmlns:a16="http://schemas.microsoft.com/office/drawing/2014/main" id="{BD31A168-0E51-495E-8EC9-082FFDA564BC}"/>
              </a:ext>
            </a:extLst>
          </p:cNvPr>
          <p:cNvSpPr txBox="1">
            <a:spLocks/>
          </p:cNvSpPr>
          <p:nvPr/>
        </p:nvSpPr>
        <p:spPr>
          <a:xfrm>
            <a:off x="172268" y="3854824"/>
            <a:ext cx="11829536" cy="236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LID4096" dirty="0"/>
          </a:p>
        </p:txBody>
      </p:sp>
      <p:sp>
        <p:nvSpPr>
          <p:cNvPr id="5" name="Title 2">
            <a:extLst>
              <a:ext uri="{FF2B5EF4-FFF2-40B4-BE49-F238E27FC236}">
                <a16:creationId xmlns:a16="http://schemas.microsoft.com/office/drawing/2014/main" id="{1F6C763C-8479-40A5-9C05-1CA0E0EC50B2}"/>
              </a:ext>
            </a:extLst>
          </p:cNvPr>
          <p:cNvSpPr txBox="1">
            <a:spLocks/>
          </p:cNvSpPr>
          <p:nvPr/>
        </p:nvSpPr>
        <p:spPr>
          <a:xfrm>
            <a:off x="0" y="2724667"/>
            <a:ext cx="11829536" cy="62341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pPr algn="ctr"/>
            <a:r>
              <a:rPr lang="en-US" dirty="0"/>
              <a:t>Taken from Discrete Systems (DS)</a:t>
            </a:r>
            <a:endParaRPr lang="LID4096" dirty="0"/>
          </a:p>
        </p:txBody>
      </p:sp>
      <mc:AlternateContent xmlns:mc="http://schemas.openxmlformats.org/markup-compatibility/2006">
        <mc:Choice xmlns:a14="http://schemas.microsoft.com/office/drawing/2010/main" Requires="a14">
          <p:sp>
            <p:nvSpPr>
              <p:cNvPr id="6" name="Content Placeholder 1">
                <a:extLst>
                  <a:ext uri="{FF2B5EF4-FFF2-40B4-BE49-F238E27FC236}">
                    <a16:creationId xmlns:a16="http://schemas.microsoft.com/office/drawing/2014/main" id="{26651CF4-4140-4EE8-AAD4-5F353487CB00}"/>
                  </a:ext>
                </a:extLst>
              </p:cNvPr>
              <p:cNvSpPr txBox="1">
                <a:spLocks/>
              </p:cNvSpPr>
              <p:nvPr/>
            </p:nvSpPr>
            <p:spPr>
              <a:xfrm>
                <a:off x="181232" y="3247598"/>
                <a:ext cx="11829536" cy="3186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 process has:</a:t>
                </a:r>
              </a:p>
              <a:p>
                <a:pPr lvl="1"/>
                <a14:m>
                  <m:oMath xmlns:m="http://schemas.openxmlformats.org/officeDocument/2006/math">
                    <m:r>
                      <a:rPr lang="en-US" sz="2800" b="0" i="1" smtClean="0">
                        <a:solidFill>
                          <a:srgbClr val="FF0000"/>
                        </a:solidFill>
                        <a:latin typeface="Cambria Math" panose="02040503050406030204" pitchFamily="18" charset="0"/>
                      </a:rPr>
                      <m:t>𝑉</m:t>
                    </m:r>
                    <m:r>
                      <a:rPr lang="en-US" sz="2800" b="0" i="1" smtClean="0">
                        <a:solidFill>
                          <a:srgbClr val="FF0000"/>
                        </a:solidFill>
                        <a:latin typeface="Cambria Math" panose="02040503050406030204" pitchFamily="18" charset="0"/>
                      </a:rPr>
                      <m:t>=</m:t>
                    </m:r>
                    <m:d>
                      <m:dPr>
                        <m:begChr m:val="{"/>
                        <m:endChr m:val="}"/>
                        <m:ctrlPr>
                          <a:rPr lang="en-US" sz="2800" b="0" i="1" smtClean="0">
                            <a:solidFill>
                              <a:srgbClr val="FF0000"/>
                            </a:solidFill>
                            <a:latin typeface="Cambria Math" panose="02040503050406030204" pitchFamily="18" charset="0"/>
                          </a:rPr>
                        </m:ctrlPr>
                      </m:dPr>
                      <m:e>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𝑣</m:t>
                            </m:r>
                          </m:e>
                          <m:sub>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 </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𝑣</m:t>
                            </m:r>
                          </m:e>
                          <m:sub>
                            <m:r>
                              <a:rPr lang="en-US" sz="2800" b="0" i="1" smtClean="0">
                                <a:solidFill>
                                  <a:srgbClr val="FF0000"/>
                                </a:solidFill>
                                <a:latin typeface="Cambria Math" panose="02040503050406030204" pitchFamily="18" charset="0"/>
                              </a:rPr>
                              <m:t>𝑛</m:t>
                            </m:r>
                          </m:sub>
                        </m:sSub>
                      </m:e>
                    </m:d>
                  </m:oMath>
                </a14:m>
                <a:r>
                  <a:rPr lang="en-US" sz="2800" dirty="0"/>
                  <a:t> - a finite set of </a:t>
                </a:r>
                <a:r>
                  <a:rPr lang="en-US" sz="2800" dirty="0">
                    <a:solidFill>
                      <a:srgbClr val="56D230"/>
                    </a:solidFill>
                  </a:rPr>
                  <a:t>typed</a:t>
                </a:r>
                <a:r>
                  <a:rPr lang="en-US" sz="2800" dirty="0"/>
                  <a:t> </a:t>
                </a:r>
                <a:r>
                  <a:rPr lang="en-US" sz="2800" dirty="0">
                    <a:solidFill>
                      <a:srgbClr val="7030A0"/>
                    </a:solidFill>
                  </a:rPr>
                  <a:t>state variables</a:t>
                </a:r>
                <a:r>
                  <a:rPr lang="en-US" sz="2800" dirty="0"/>
                  <a:t>. The set of states is the set of all </a:t>
                </a:r>
                <a:r>
                  <a:rPr lang="en-US" sz="2800" dirty="0">
                    <a:solidFill>
                      <a:srgbClr val="56D230"/>
                    </a:solidFill>
                  </a:rPr>
                  <a:t>interpretations</a:t>
                </a:r>
                <a:r>
                  <a:rPr lang="en-US" sz="2800" dirty="0"/>
                  <a:t> of variables.</a:t>
                </a:r>
              </a:p>
              <a:p>
                <a:pPr lvl="1"/>
                <a14:m>
                  <m:oMath xmlns:m="http://schemas.openxmlformats.org/officeDocument/2006/math">
                    <m:r>
                      <m:rPr>
                        <m:sty m:val="p"/>
                      </m:rPr>
                      <a:rPr lang="en-US" sz="2800" b="0" i="0" smtClean="0">
                        <a:solidFill>
                          <a:srgbClr val="FF0000"/>
                        </a:solidFill>
                        <a:latin typeface="Cambria Math" panose="02040503050406030204" pitchFamily="18" charset="0"/>
                      </a:rPr>
                      <m:t>Θ</m:t>
                    </m:r>
                  </m:oMath>
                </a14:m>
                <a:r>
                  <a:rPr lang="en-US" sz="2800" dirty="0"/>
                  <a:t> – an </a:t>
                </a:r>
                <a:r>
                  <a:rPr lang="en-US" sz="2800" dirty="0">
                    <a:solidFill>
                      <a:srgbClr val="7030A0"/>
                    </a:solidFill>
                  </a:rPr>
                  <a:t>initial condition</a:t>
                </a:r>
                <a:r>
                  <a:rPr lang="en-US" sz="2800" dirty="0"/>
                  <a:t>. An </a:t>
                </a:r>
                <a:r>
                  <a:rPr lang="en-US" sz="2800" dirty="0">
                    <a:solidFill>
                      <a:srgbClr val="00B050"/>
                    </a:solidFill>
                  </a:rPr>
                  <a:t>assertion</a:t>
                </a:r>
                <a:r>
                  <a:rPr lang="en-US" sz="2800" dirty="0"/>
                  <a:t> over </a:t>
                </a:r>
                <a:r>
                  <a:rPr lang="en-US" sz="2800" i="1" dirty="0">
                    <a:solidFill>
                      <a:srgbClr val="FF0000"/>
                    </a:solidFill>
                    <a:latin typeface="Times" pitchFamily="18" charset="0"/>
                  </a:rPr>
                  <a:t>V</a:t>
                </a:r>
                <a:r>
                  <a:rPr lang="en-US" sz="2800" dirty="0"/>
                  <a:t> that characterizes the </a:t>
                </a:r>
                <a:r>
                  <a:rPr lang="en-US" sz="2800" dirty="0">
                    <a:solidFill>
                      <a:srgbClr val="00B050"/>
                    </a:solidFill>
                  </a:rPr>
                  <a:t>initial states</a:t>
                </a:r>
                <a:r>
                  <a:rPr lang="en-US" sz="2800" dirty="0"/>
                  <a:t>.</a:t>
                </a:r>
              </a:p>
              <a:p>
                <a:pPr lvl="1"/>
                <a:r>
                  <a:rPr lang="en-US" sz="2800" dirty="0"/>
                  <a:t>Transition relation</a:t>
                </a:r>
                <a:r>
                  <a:rPr lang="en-US" sz="2800" dirty="0">
                    <a:solidFill>
                      <a:srgbClr val="FF0000"/>
                    </a:solidFill>
                  </a:rPr>
                  <a:t>s </a:t>
                </a:r>
                <a:r>
                  <a:rPr lang="en-US" sz="2800" dirty="0"/>
                  <a:t>- an </a:t>
                </a:r>
                <a:r>
                  <a:rPr lang="en-US" sz="2800" dirty="0">
                    <a:solidFill>
                      <a:srgbClr val="00B050"/>
                    </a:solidFill>
                  </a:rPr>
                  <a:t>assertion</a:t>
                </a:r>
                <a:r>
                  <a:rPr lang="en-US" sz="2800" dirty="0"/>
                  <a:t> over </a:t>
                </a:r>
                <a14:m>
                  <m:oMath xmlns:m="http://schemas.openxmlformats.org/officeDocument/2006/math">
                    <m:r>
                      <a:rPr lang="en-US" sz="2800" b="0" i="1" dirty="0" smtClean="0">
                        <a:solidFill>
                          <a:srgbClr val="FF0000"/>
                        </a:solidFill>
                        <a:latin typeface="Cambria Math" panose="02040503050406030204" pitchFamily="18" charset="0"/>
                      </a:rPr>
                      <m:t>𝑉</m:t>
                    </m:r>
                    <m:r>
                      <a:rPr lang="en-US" sz="2800" b="0" i="1" dirty="0" smtClean="0">
                        <a:solidFill>
                          <a:srgbClr val="FF0000"/>
                        </a:solidFill>
                        <a:latin typeface="Cambria Math" panose="02040503050406030204" pitchFamily="18" charset="0"/>
                      </a:rPr>
                      <m:t>,</m:t>
                    </m:r>
                    <m:sSup>
                      <m:sSupPr>
                        <m:ctrlPr>
                          <a:rPr lang="en-US" sz="2800" b="0" i="1" dirty="0" smtClean="0">
                            <a:solidFill>
                              <a:srgbClr val="FF0000"/>
                            </a:solidFill>
                            <a:latin typeface="Cambria Math" panose="02040503050406030204" pitchFamily="18" charset="0"/>
                          </a:rPr>
                        </m:ctrlPr>
                      </m:sSupPr>
                      <m:e>
                        <m:r>
                          <a:rPr lang="en-US" sz="2800" b="0" i="1" dirty="0" smtClean="0">
                            <a:solidFill>
                              <a:srgbClr val="FF0000"/>
                            </a:solidFill>
                            <a:latin typeface="Cambria Math" panose="02040503050406030204" pitchFamily="18" charset="0"/>
                          </a:rPr>
                          <m:t>𝑉</m:t>
                        </m:r>
                      </m:e>
                      <m:sup>
                        <m:r>
                          <a:rPr lang="en-US" sz="2800" b="0" i="1" dirty="0" smtClean="0">
                            <a:solidFill>
                              <a:srgbClr val="FF0000"/>
                            </a:solidFill>
                            <a:latin typeface="Cambria Math" panose="02040503050406030204" pitchFamily="18" charset="0"/>
                          </a:rPr>
                          <m:t>′</m:t>
                        </m:r>
                      </m:sup>
                    </m:sSup>
                  </m:oMath>
                </a14:m>
                <a:r>
                  <a:rPr lang="en-US" sz="2800" dirty="0"/>
                  <a:t> (and more), referring to both </a:t>
                </a:r>
                <a:r>
                  <a:rPr lang="en-US" sz="2800" dirty="0">
                    <a:solidFill>
                      <a:srgbClr val="00B050"/>
                    </a:solidFill>
                  </a:rPr>
                  <a:t>unprimed</a:t>
                </a:r>
                <a:r>
                  <a:rPr lang="en-US" sz="2800" dirty="0"/>
                  <a:t> and </a:t>
                </a:r>
                <a:r>
                  <a:rPr lang="en-US" sz="2800" dirty="0">
                    <a:solidFill>
                      <a:srgbClr val="00B050"/>
                    </a:solidFill>
                  </a:rPr>
                  <a:t>primed</a:t>
                </a:r>
                <a:r>
                  <a:rPr lang="en-US" sz="2800" dirty="0"/>
                  <a:t> versions of the state variables. </a:t>
                </a:r>
              </a:p>
            </p:txBody>
          </p:sp>
        </mc:Choice>
        <mc:Fallback>
          <p:sp>
            <p:nvSpPr>
              <p:cNvPr id="6" name="Content Placeholder 1">
                <a:extLst>
                  <a:ext uri="{FF2B5EF4-FFF2-40B4-BE49-F238E27FC236}">
                    <a16:creationId xmlns:a16="http://schemas.microsoft.com/office/drawing/2014/main" id="{26651CF4-4140-4EE8-AAD4-5F353487CB00}"/>
                  </a:ext>
                </a:extLst>
              </p:cNvPr>
              <p:cNvSpPr txBox="1">
                <a:spLocks noRot="1" noChangeAspect="1" noMove="1" noResize="1" noEditPoints="1" noAdjustHandles="1" noChangeArrowheads="1" noChangeShapeType="1" noTextEdit="1"/>
              </p:cNvSpPr>
              <p:nvPr/>
            </p:nvSpPr>
            <p:spPr>
              <a:xfrm>
                <a:off x="181232" y="3247598"/>
                <a:ext cx="11829536" cy="3186112"/>
              </a:xfrm>
              <a:prstGeom prst="rect">
                <a:avLst/>
              </a:prstGeom>
              <a:blipFill>
                <a:blip r:embed="rId2"/>
                <a:stretch>
                  <a:fillRect l="-1186" t="-4023" r="-1134" b="-575"/>
                </a:stretch>
              </a:blipFill>
            </p:spPr>
            <p:txBody>
              <a:bodyPr/>
              <a:lstStyle/>
              <a:p>
                <a:r>
                  <a:rPr lang="LID4096">
                    <a:noFill/>
                  </a:rPr>
                  <a:t> </a:t>
                </a:r>
              </a:p>
            </p:txBody>
          </p:sp>
        </mc:Fallback>
      </mc:AlternateContent>
    </p:spTree>
    <p:extLst>
      <p:ext uri="{BB962C8B-B14F-4D97-AF65-F5344CB8AC3E}">
        <p14:creationId xmlns:p14="http://schemas.microsoft.com/office/powerpoint/2010/main" val="219295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DCB819-29A7-45AE-ABA2-57A6038D7347}"/>
              </a:ext>
            </a:extLst>
          </p:cNvPr>
          <p:cNvSpPr>
            <a:spLocks noGrp="1"/>
          </p:cNvSpPr>
          <p:nvPr>
            <p:ph idx="1"/>
          </p:nvPr>
        </p:nvSpPr>
        <p:spPr>
          <a:xfrm>
            <a:off x="181232" y="1044356"/>
            <a:ext cx="11829536" cy="3381389"/>
          </a:xfrm>
        </p:spPr>
        <p:txBody>
          <a:bodyPr>
            <a:normAutofit/>
          </a:bodyPr>
          <a:lstStyle/>
          <a:p>
            <a:pPr>
              <a:spcBef>
                <a:spcPts val="0"/>
              </a:spcBef>
            </a:pPr>
            <a:r>
              <a:rPr lang="en-US" dirty="0"/>
              <a:t>Distinguish between (non-blocking) </a:t>
            </a:r>
            <a:r>
              <a:rPr lang="en-US" dirty="0">
                <a:solidFill>
                  <a:srgbClr val="00B050"/>
                </a:solidFill>
              </a:rPr>
              <a:t>broadcast</a:t>
            </a:r>
            <a:r>
              <a:rPr lang="en-US" dirty="0"/>
              <a:t> and (blocking) </a:t>
            </a:r>
            <a:r>
              <a:rPr lang="en-US" dirty="0">
                <a:solidFill>
                  <a:srgbClr val="00B050"/>
                </a:solidFill>
              </a:rPr>
              <a:t>multicast</a:t>
            </a:r>
            <a:r>
              <a:rPr lang="en-US" dirty="0"/>
              <a:t>.</a:t>
            </a:r>
          </a:p>
          <a:p>
            <a:pPr>
              <a:spcBef>
                <a:spcPts val="0"/>
              </a:spcBef>
            </a:pPr>
            <a:r>
              <a:rPr lang="en-US" dirty="0"/>
              <a:t>Agents connect/disconnect from multicast channels depending on state.</a:t>
            </a:r>
          </a:p>
          <a:p>
            <a:pPr>
              <a:spcBef>
                <a:spcPts val="0"/>
              </a:spcBef>
            </a:pPr>
            <a:r>
              <a:rPr lang="en-US" dirty="0"/>
              <a:t>Send and receive transition relations.</a:t>
            </a:r>
          </a:p>
          <a:p>
            <a:pPr>
              <a:spcBef>
                <a:spcPts val="0"/>
              </a:spcBef>
            </a:pPr>
            <a:r>
              <a:rPr lang="en-US" dirty="0"/>
              <a:t>Common variables – all processes interpret common variables over their own state variables.</a:t>
            </a:r>
          </a:p>
          <a:p>
            <a:pPr>
              <a:spcBef>
                <a:spcPts val="0"/>
              </a:spcBef>
            </a:pPr>
            <a:r>
              <a:rPr lang="en-US" dirty="0"/>
              <a:t>Messages are sent on a </a:t>
            </a:r>
            <a:r>
              <a:rPr lang="en-US" dirty="0">
                <a:solidFill>
                  <a:srgbClr val="00B050"/>
                </a:solidFill>
              </a:rPr>
              <a:t>channel</a:t>
            </a:r>
            <a:r>
              <a:rPr lang="en-US" dirty="0"/>
              <a:t>, carry </a:t>
            </a:r>
            <a:r>
              <a:rPr lang="en-US" dirty="0">
                <a:solidFill>
                  <a:srgbClr val="00B050"/>
                </a:solidFill>
              </a:rPr>
              <a:t>data</a:t>
            </a:r>
            <a:r>
              <a:rPr lang="en-US" dirty="0"/>
              <a:t>, and </a:t>
            </a:r>
            <a:r>
              <a:rPr lang="en-US" dirty="0">
                <a:solidFill>
                  <a:srgbClr val="00B050"/>
                </a:solidFill>
              </a:rPr>
              <a:t>predicated</a:t>
            </a:r>
            <a:r>
              <a:rPr lang="en-US" dirty="0"/>
              <a:t> on common variables (of receivers).</a:t>
            </a:r>
          </a:p>
          <a:p>
            <a:pPr>
              <a:spcBef>
                <a:spcPts val="0"/>
              </a:spcBef>
            </a:pPr>
            <a:endParaRPr lang="LID4096" dirty="0"/>
          </a:p>
        </p:txBody>
      </p:sp>
      <p:sp>
        <p:nvSpPr>
          <p:cNvPr id="3" name="Title 2">
            <a:extLst>
              <a:ext uri="{FF2B5EF4-FFF2-40B4-BE49-F238E27FC236}">
                <a16:creationId xmlns:a16="http://schemas.microsoft.com/office/drawing/2014/main" id="{187A8B89-85CC-4181-BC81-CFF5B9135A5D}"/>
              </a:ext>
            </a:extLst>
          </p:cNvPr>
          <p:cNvSpPr>
            <a:spLocks noGrp="1"/>
          </p:cNvSpPr>
          <p:nvPr>
            <p:ph type="title"/>
          </p:nvPr>
        </p:nvSpPr>
        <p:spPr/>
        <p:txBody>
          <a:bodyPr>
            <a:normAutofit fontScale="90000"/>
          </a:bodyPr>
          <a:lstStyle/>
          <a:p>
            <a:r>
              <a:rPr lang="en-US" dirty="0"/>
              <a:t>Reconfigurable Channel Based Communication</a:t>
            </a:r>
            <a:endParaRPr lang="LID4096" dirty="0"/>
          </a:p>
        </p:txBody>
      </p:sp>
      <p:sp>
        <p:nvSpPr>
          <p:cNvPr id="4" name="Title 2">
            <a:extLst>
              <a:ext uri="{FF2B5EF4-FFF2-40B4-BE49-F238E27FC236}">
                <a16:creationId xmlns:a16="http://schemas.microsoft.com/office/drawing/2014/main" id="{24BD6CB9-233A-482F-B020-41597BFCF17A}"/>
              </a:ext>
            </a:extLst>
          </p:cNvPr>
          <p:cNvSpPr txBox="1">
            <a:spLocks/>
          </p:cNvSpPr>
          <p:nvPr/>
        </p:nvSpPr>
        <p:spPr>
          <a:xfrm>
            <a:off x="0" y="3813717"/>
            <a:ext cx="11829536" cy="62341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pPr algn="ctr"/>
            <a:r>
              <a:rPr lang="en-US" dirty="0"/>
              <a:t>Add to FDS</a:t>
            </a:r>
            <a:endParaRPr lang="LID4096"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1FB973D2-314A-460D-B0E7-E973473E5A8A}"/>
                  </a:ext>
                </a:extLst>
              </p:cNvPr>
              <p:cNvSpPr txBox="1">
                <a:spLocks/>
              </p:cNvSpPr>
              <p:nvPr/>
            </p:nvSpPr>
            <p:spPr>
              <a:xfrm>
                <a:off x="181232" y="4531849"/>
                <a:ext cx="11829536" cy="2795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𝑔</m:t>
                        </m:r>
                      </m:e>
                      <m:sub>
                        <m:r>
                          <a:rPr lang="en-US" sz="2400" b="0" i="1" smtClean="0">
                            <a:solidFill>
                              <a:srgbClr val="FF0000"/>
                            </a:solidFill>
                            <a:latin typeface="Cambria Math" panose="02040503050406030204" pitchFamily="18" charset="0"/>
                          </a:rPr>
                          <m:t>𝑟</m:t>
                        </m:r>
                      </m:sub>
                    </m:sSub>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𝑉</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𝐶𝐻</m:t>
                    </m:r>
                    <m:r>
                      <a:rPr lang="en-US" sz="2400" b="0" i="1" smtClean="0">
                        <a:solidFill>
                          <a:srgbClr val="FF0000"/>
                        </a:solidFill>
                        <a:latin typeface="Cambria Math" panose="02040503050406030204" pitchFamily="18" charset="0"/>
                      </a:rPr>
                      <m:t>)</m:t>
                    </m:r>
                  </m:oMath>
                </a14:m>
                <a:r>
                  <a:rPr lang="en-US" sz="2400" dirty="0"/>
                  <a:t> – </a:t>
                </a:r>
                <a:r>
                  <a:rPr lang="en-US" sz="2400" dirty="0">
                    <a:solidFill>
                      <a:srgbClr val="00B050"/>
                    </a:solidFill>
                  </a:rPr>
                  <a:t>assertion</a:t>
                </a:r>
                <a:r>
                  <a:rPr lang="en-US" sz="2400" dirty="0"/>
                  <a:t> over </a:t>
                </a:r>
                <a:r>
                  <a:rPr lang="en-US" sz="2400" i="1" dirty="0">
                    <a:solidFill>
                      <a:srgbClr val="FF0000"/>
                    </a:solidFill>
                    <a:latin typeface="Times" pitchFamily="18" charset="0"/>
                  </a:rPr>
                  <a:t>V</a:t>
                </a:r>
                <a:r>
                  <a:rPr lang="en-US" sz="2400" dirty="0"/>
                  <a:t> and </a:t>
                </a:r>
                <a:r>
                  <a:rPr lang="en-US" sz="2400" i="1" dirty="0">
                    <a:solidFill>
                      <a:srgbClr val="FF0000"/>
                    </a:solidFill>
                    <a:latin typeface="Times" pitchFamily="18" charset="0"/>
                  </a:rPr>
                  <a:t>CH </a:t>
                </a:r>
                <a:r>
                  <a:rPr lang="en-US" sz="2400" dirty="0"/>
                  <a:t>characterizing when a process connects to channels.</a:t>
                </a:r>
              </a:p>
              <a:p>
                <a14:m>
                  <m:oMath xmlns:m="http://schemas.openxmlformats.org/officeDocument/2006/math">
                    <m:sSub>
                      <m:sSubPr>
                        <m:ctrlPr>
                          <a:rPr lang="en-US" sz="2400" b="0" i="0" smtClean="0">
                            <a:solidFill>
                              <a:srgbClr val="FF0000"/>
                            </a:solidFill>
                            <a:latin typeface="Cambria Math" panose="02040503050406030204" pitchFamily="18" charset="0"/>
                          </a:rPr>
                        </m:ctrlPr>
                      </m:sSubPr>
                      <m:e>
                        <m:r>
                          <m:rPr>
                            <m:sty m:val="p"/>
                          </m:rPr>
                          <a:rPr lang="en-US" sz="2400" b="0" i="0" smtClean="0">
                            <a:solidFill>
                              <a:srgbClr val="FF0000"/>
                            </a:solidFill>
                            <a:latin typeface="Cambria Math" panose="02040503050406030204" pitchFamily="18" charset="0"/>
                          </a:rPr>
                          <m:t>g</m:t>
                        </m:r>
                      </m:e>
                      <m:sub>
                        <m:r>
                          <m:rPr>
                            <m:sty m:val="p"/>
                          </m:rPr>
                          <a:rPr lang="en-US" sz="2400" b="0" i="0" smtClean="0">
                            <a:solidFill>
                              <a:srgbClr val="FF0000"/>
                            </a:solidFill>
                            <a:latin typeface="Cambria Math" panose="02040503050406030204" pitchFamily="18" charset="0"/>
                          </a:rPr>
                          <m:t>s</m:t>
                        </m:r>
                      </m:sub>
                    </m:sSub>
                    <m:r>
                      <a:rPr lang="en-US" sz="2400" b="0" i="0"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V</m:t>
                    </m:r>
                    <m:r>
                      <a:rPr lang="en-US" sz="2400" b="0" i="0"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CH</m:t>
                    </m:r>
                    <m:r>
                      <a:rPr lang="en-US" sz="2400" b="0" i="0" smtClean="0">
                        <a:solidFill>
                          <a:srgbClr val="FF0000"/>
                        </a:solidFill>
                        <a:latin typeface="Cambria Math" panose="02040503050406030204" pitchFamily="18" charset="0"/>
                      </a:rPr>
                      <m:t>, </m:t>
                    </m:r>
                    <m:r>
                      <m:rPr>
                        <m:sty m:val="p"/>
                      </m:rPr>
                      <a:rPr lang="en-US" sz="2400" b="0" i="0" smtClean="0">
                        <a:solidFill>
                          <a:srgbClr val="FF0000"/>
                        </a:solidFill>
                        <a:latin typeface="Cambria Math" panose="02040503050406030204" pitchFamily="18" charset="0"/>
                      </a:rPr>
                      <m:t>D</m:t>
                    </m:r>
                    <m:r>
                      <a:rPr lang="en-US" sz="2400" b="0" i="0"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CV</m:t>
                    </m:r>
                    <m:r>
                      <a:rPr lang="en-US" sz="2400" b="0" i="0" smtClean="0">
                        <a:solidFill>
                          <a:srgbClr val="FF0000"/>
                        </a:solidFill>
                        <a:latin typeface="Cambria Math" panose="02040503050406030204" pitchFamily="18" charset="0"/>
                      </a:rPr>
                      <m:t>)</m:t>
                    </m:r>
                  </m:oMath>
                </a14:m>
                <a:r>
                  <a:rPr lang="en-US" sz="2400" dirty="0"/>
                  <a:t> – </a:t>
                </a:r>
                <a:r>
                  <a:rPr lang="en-US" sz="2400" dirty="0">
                    <a:solidFill>
                      <a:srgbClr val="00B050"/>
                    </a:solidFill>
                  </a:rPr>
                  <a:t>assertion </a:t>
                </a:r>
                <a:r>
                  <a:rPr lang="en-US" sz="2400" dirty="0"/>
                  <a:t>specifying the condition on </a:t>
                </a:r>
                <a:r>
                  <a:rPr lang="en-US" sz="2400" dirty="0">
                    <a:solidFill>
                      <a:srgbClr val="7030A0"/>
                    </a:solidFill>
                  </a:rPr>
                  <a:t>common variables of receivers</a:t>
                </a:r>
                <a:r>
                  <a:rPr lang="en-US" sz="2400" dirty="0"/>
                  <a:t>. </a:t>
                </a:r>
              </a:p>
              <a:p>
                <a14:m>
                  <m:oMath xmlns:m="http://schemas.openxmlformats.org/officeDocument/2006/math">
                    <m:sSub>
                      <m:sSubPr>
                        <m:ctrlPr>
                          <a:rPr lang="en-US" sz="2400" b="0" i="0" smtClean="0">
                            <a:solidFill>
                              <a:srgbClr val="FF0000"/>
                            </a:solidFill>
                            <a:latin typeface="Cambria Math" panose="02040503050406030204" pitchFamily="18" charset="0"/>
                          </a:rPr>
                        </m:ctrlPr>
                      </m:sSubPr>
                      <m:e>
                        <m:r>
                          <m:rPr>
                            <m:nor/>
                          </m:rPr>
                          <a:rPr lang="en-SE" sz="2400" dirty="0">
                            <a:solidFill>
                              <a:srgbClr val="FF0000"/>
                            </a:solidFill>
                          </a:rPr>
                          <m:t>𝒯</m:t>
                        </m:r>
                      </m:e>
                      <m:sub>
                        <m:r>
                          <m:rPr>
                            <m:sty m:val="p"/>
                          </m:rPr>
                          <a:rPr lang="en-US" sz="2400" b="0" i="0" smtClean="0">
                            <a:solidFill>
                              <a:srgbClr val="FF0000"/>
                            </a:solidFill>
                            <a:latin typeface="Cambria Math" panose="02040503050406030204" pitchFamily="18" charset="0"/>
                          </a:rPr>
                          <m:t>s</m:t>
                        </m:r>
                      </m:sub>
                    </m:sSub>
                    <m:r>
                      <a:rPr lang="en-US" sz="2400" b="0" i="0" smtClean="0">
                        <a:solidFill>
                          <a:srgbClr val="FF0000"/>
                        </a:solidFill>
                        <a:latin typeface="Cambria Math" panose="02040503050406030204" pitchFamily="18" charset="0"/>
                      </a:rPr>
                      <m:t> </m:t>
                    </m:r>
                    <m:r>
                      <a:rPr lang="en-US" sz="2400" b="0" i="0"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V</m:t>
                    </m:r>
                    <m:r>
                      <a:rPr lang="en-US" sz="2400" b="0" i="0" smtClean="0">
                        <a:solidFill>
                          <a:srgbClr val="FF0000"/>
                        </a:solidFill>
                        <a:latin typeface="Cambria Math" panose="02040503050406030204" pitchFamily="18" charset="0"/>
                      </a:rPr>
                      <m:t>,</m:t>
                    </m:r>
                    <m:sSup>
                      <m:sSupPr>
                        <m:ctrlPr>
                          <a:rPr lang="en-US" sz="2400" b="0" i="0" smtClean="0">
                            <a:solidFill>
                              <a:srgbClr val="FF0000"/>
                            </a:solidFill>
                            <a:latin typeface="Cambria Math" panose="02040503050406030204" pitchFamily="18" charset="0"/>
                          </a:rPr>
                        </m:ctrlPr>
                      </m:sSupPr>
                      <m:e>
                        <m:r>
                          <m:rPr>
                            <m:sty m:val="p"/>
                          </m:rPr>
                          <a:rPr lang="en-US" sz="2400" b="0" i="0" smtClean="0">
                            <a:solidFill>
                              <a:srgbClr val="FF0000"/>
                            </a:solidFill>
                            <a:latin typeface="Cambria Math" panose="02040503050406030204" pitchFamily="18" charset="0"/>
                          </a:rPr>
                          <m:t>V</m:t>
                        </m:r>
                      </m:e>
                      <m:sup>
                        <m:r>
                          <a:rPr lang="en-US" sz="2400" b="0" i="0" smtClean="0">
                            <a:solidFill>
                              <a:srgbClr val="FF0000"/>
                            </a:solidFill>
                            <a:latin typeface="Cambria Math" panose="02040503050406030204" pitchFamily="18" charset="0"/>
                          </a:rPr>
                          <m:t>′</m:t>
                        </m:r>
                      </m:sup>
                    </m:sSup>
                    <m:r>
                      <a:rPr lang="en-US" sz="2400" b="0" i="0" smtClean="0">
                        <a:solidFill>
                          <a:srgbClr val="FF0000"/>
                        </a:solidFill>
                        <a:latin typeface="Cambria Math" panose="02040503050406030204" pitchFamily="18" charset="0"/>
                      </a:rPr>
                      <m:t>,</m:t>
                    </m:r>
                    <m:r>
                      <a:rPr lang="en-US" sz="2400" b="0" i="0" smtClean="0">
                        <a:solidFill>
                          <a:srgbClr val="FF0000"/>
                        </a:solidFill>
                        <a:latin typeface="Cambria Math" panose="02040503050406030204" pitchFamily="18" charset="0"/>
                      </a:rPr>
                      <m:t> </m:t>
                    </m:r>
                    <m:r>
                      <m:rPr>
                        <m:sty m:val="p"/>
                      </m:rPr>
                      <a:rPr lang="en-US" sz="2400" b="0" i="0" smtClean="0">
                        <a:solidFill>
                          <a:srgbClr val="FF0000"/>
                        </a:solidFill>
                        <a:latin typeface="Cambria Math" panose="02040503050406030204" pitchFamily="18" charset="0"/>
                      </a:rPr>
                      <m:t>D</m:t>
                    </m:r>
                    <m:r>
                      <a:rPr lang="en-US" sz="2400" b="0" i="0"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CH</m:t>
                    </m:r>
                    <m:r>
                      <a:rPr lang="en-US" sz="2400" b="0" i="0" smtClean="0">
                        <a:solidFill>
                          <a:srgbClr val="FF0000"/>
                        </a:solidFill>
                        <a:latin typeface="Cambria Math" panose="02040503050406030204" pitchFamily="18" charset="0"/>
                      </a:rPr>
                      <m:t>)</m:t>
                    </m:r>
                  </m:oMath>
                </a14:m>
                <a:r>
                  <a:rPr lang="en-US" sz="2400" dirty="0"/>
                  <a:t> – </a:t>
                </a:r>
                <a:r>
                  <a:rPr lang="en-US" sz="2400" dirty="0">
                    <a:solidFill>
                      <a:srgbClr val="00B050"/>
                    </a:solidFill>
                  </a:rPr>
                  <a:t>send transition relation</a:t>
                </a:r>
                <a:r>
                  <a:rPr lang="en-US" sz="2400" dirty="0"/>
                  <a:t>. </a:t>
                </a:r>
              </a:p>
              <a:p>
                <a14:m>
                  <m:oMath xmlns:m="http://schemas.openxmlformats.org/officeDocument/2006/math">
                    <m:sSub>
                      <m:sSubPr>
                        <m:ctrlPr>
                          <a:rPr lang="en-US" sz="2400" i="1">
                            <a:solidFill>
                              <a:srgbClr val="FF0000"/>
                            </a:solidFill>
                            <a:latin typeface="Cambria Math" panose="02040503050406030204" pitchFamily="18" charset="0"/>
                          </a:rPr>
                        </m:ctrlPr>
                      </m:sSubPr>
                      <m:e>
                        <m:r>
                          <m:rPr>
                            <m:nor/>
                          </m:rPr>
                          <a:rPr lang="en-SE" sz="2400" dirty="0">
                            <a:solidFill>
                              <a:srgbClr val="FF0000"/>
                            </a:solidFill>
                          </a:rPr>
                          <m:t>𝒯</m:t>
                        </m:r>
                      </m:e>
                      <m:sub>
                        <m:r>
                          <m:rPr>
                            <m:sty m:val="p"/>
                          </m:rPr>
                          <a:rPr lang="en-US" sz="2400" b="0" i="0" smtClean="0">
                            <a:solidFill>
                              <a:srgbClr val="FF0000"/>
                            </a:solidFill>
                            <a:latin typeface="Cambria Math" panose="02040503050406030204" pitchFamily="18" charset="0"/>
                          </a:rPr>
                          <m:t>r</m:t>
                        </m:r>
                      </m:sub>
                    </m:sSub>
                    <m:r>
                      <a:rPr lang="en-US" sz="2400">
                        <a:solidFill>
                          <a:srgbClr val="FF0000"/>
                        </a:solidFill>
                        <a:latin typeface="Cambria Math" panose="02040503050406030204" pitchFamily="18" charset="0"/>
                      </a:rPr>
                      <m:t> (</m:t>
                    </m:r>
                    <m:r>
                      <m:rPr>
                        <m:sty m:val="p"/>
                      </m:rPr>
                      <a:rPr lang="en-US" sz="2400">
                        <a:solidFill>
                          <a:srgbClr val="FF0000"/>
                        </a:solidFill>
                        <a:latin typeface="Cambria Math" panose="02040503050406030204" pitchFamily="18" charset="0"/>
                      </a:rPr>
                      <m:t>V</m:t>
                    </m:r>
                    <m:r>
                      <a:rPr lang="en-US" sz="2400">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r>
                          <m:rPr>
                            <m:sty m:val="p"/>
                          </m:rPr>
                          <a:rPr lang="en-US" sz="2400">
                            <a:solidFill>
                              <a:srgbClr val="FF0000"/>
                            </a:solidFill>
                            <a:latin typeface="Cambria Math" panose="02040503050406030204" pitchFamily="18" charset="0"/>
                          </a:rPr>
                          <m:t>V</m:t>
                        </m:r>
                      </m:e>
                      <m:sup>
                        <m:r>
                          <a:rPr lang="en-US" sz="2400">
                            <a:solidFill>
                              <a:srgbClr val="FF0000"/>
                            </a:solidFill>
                            <a:latin typeface="Cambria Math" panose="02040503050406030204" pitchFamily="18" charset="0"/>
                          </a:rPr>
                          <m:t>′</m:t>
                        </m:r>
                      </m:sup>
                    </m:sSup>
                    <m:r>
                      <a:rPr lang="en-US" sz="2400">
                        <a:solidFill>
                          <a:srgbClr val="FF0000"/>
                        </a:solidFill>
                        <a:latin typeface="Cambria Math" panose="02040503050406030204" pitchFamily="18" charset="0"/>
                      </a:rPr>
                      <m:t>, </m:t>
                    </m:r>
                    <m:r>
                      <m:rPr>
                        <m:sty m:val="p"/>
                      </m:rPr>
                      <a:rPr lang="en-US" sz="2400">
                        <a:solidFill>
                          <a:srgbClr val="FF0000"/>
                        </a:solidFill>
                        <a:latin typeface="Cambria Math" panose="02040503050406030204" pitchFamily="18" charset="0"/>
                      </a:rPr>
                      <m:t>D</m:t>
                    </m:r>
                    <m:r>
                      <a:rPr lang="en-US" sz="2400">
                        <a:solidFill>
                          <a:srgbClr val="FF0000"/>
                        </a:solidFill>
                        <a:latin typeface="Cambria Math" panose="02040503050406030204" pitchFamily="18" charset="0"/>
                      </a:rPr>
                      <m:t>,</m:t>
                    </m:r>
                    <m:r>
                      <m:rPr>
                        <m:sty m:val="p"/>
                      </m:rPr>
                      <a:rPr lang="en-US" sz="2400">
                        <a:solidFill>
                          <a:srgbClr val="FF0000"/>
                        </a:solidFill>
                        <a:latin typeface="Cambria Math" panose="02040503050406030204" pitchFamily="18" charset="0"/>
                      </a:rPr>
                      <m:t>CH</m:t>
                    </m:r>
                    <m:r>
                      <a:rPr lang="en-US" sz="2400">
                        <a:solidFill>
                          <a:srgbClr val="FF0000"/>
                        </a:solidFill>
                        <a:latin typeface="Cambria Math" panose="02040503050406030204" pitchFamily="18" charset="0"/>
                      </a:rPr>
                      <m:t>)</m:t>
                    </m:r>
                  </m:oMath>
                </a14:m>
                <a:r>
                  <a:rPr lang="en-US" sz="2400" dirty="0"/>
                  <a:t> – </a:t>
                </a:r>
                <a:r>
                  <a:rPr lang="en-US" sz="2400" dirty="0">
                    <a:solidFill>
                      <a:srgbClr val="00B050"/>
                    </a:solidFill>
                  </a:rPr>
                  <a:t>send transition relation</a:t>
                </a:r>
                <a:r>
                  <a:rPr lang="en-US" sz="2400" dirty="0"/>
                  <a:t>. </a:t>
                </a:r>
              </a:p>
              <a:p>
                <a:pPr marL="0" indent="0">
                  <a:buNone/>
                </a:pPr>
                <a:endParaRPr lang="en-US" sz="2400" dirty="0"/>
              </a:p>
              <a:p>
                <a:endParaRPr lang="en-US" sz="2400" dirty="0"/>
              </a:p>
            </p:txBody>
          </p:sp>
        </mc:Choice>
        <mc:Fallback>
          <p:sp>
            <p:nvSpPr>
              <p:cNvPr id="5" name="Content Placeholder 1">
                <a:extLst>
                  <a:ext uri="{FF2B5EF4-FFF2-40B4-BE49-F238E27FC236}">
                    <a16:creationId xmlns:a16="http://schemas.microsoft.com/office/drawing/2014/main" id="{1FB973D2-314A-460D-B0E7-E973473E5A8A}"/>
                  </a:ext>
                </a:extLst>
              </p:cNvPr>
              <p:cNvSpPr txBox="1">
                <a:spLocks noRot="1" noChangeAspect="1" noMove="1" noResize="1" noEditPoints="1" noAdjustHandles="1" noChangeArrowheads="1" noChangeShapeType="1" noTextEdit="1"/>
              </p:cNvSpPr>
              <p:nvPr/>
            </p:nvSpPr>
            <p:spPr>
              <a:xfrm>
                <a:off x="181232" y="4531849"/>
                <a:ext cx="11829536" cy="2795700"/>
              </a:xfrm>
              <a:prstGeom prst="rect">
                <a:avLst/>
              </a:prstGeom>
              <a:blipFill>
                <a:blip r:embed="rId2"/>
                <a:stretch>
                  <a:fillRect l="-722" t="-3268"/>
                </a:stretch>
              </a:blipFill>
            </p:spPr>
            <p:txBody>
              <a:bodyPr/>
              <a:lstStyle/>
              <a:p>
                <a:r>
                  <a:rPr lang="LID4096">
                    <a:noFill/>
                  </a:rPr>
                  <a:t> </a:t>
                </a:r>
              </a:p>
            </p:txBody>
          </p:sp>
        </mc:Fallback>
      </mc:AlternateContent>
    </p:spTree>
    <p:extLst>
      <p:ext uri="{BB962C8B-B14F-4D97-AF65-F5344CB8AC3E}">
        <p14:creationId xmlns:p14="http://schemas.microsoft.com/office/powerpoint/2010/main" val="9279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BCA9E-796A-4A64-845F-82181B4B0801}"/>
              </a:ext>
            </a:extLst>
          </p:cNvPr>
          <p:cNvSpPr>
            <a:spLocks noGrp="1"/>
          </p:cNvSpPr>
          <p:nvPr>
            <p:ph idx="1"/>
          </p:nvPr>
        </p:nvSpPr>
        <p:spPr/>
        <p:txBody>
          <a:bodyPr/>
          <a:lstStyle/>
          <a:p>
            <a:r>
              <a:rPr lang="en-US" dirty="0"/>
              <a:t>One </a:t>
            </a:r>
            <a:r>
              <a:rPr lang="en-US" dirty="0">
                <a:solidFill>
                  <a:srgbClr val="00B050"/>
                </a:solidFill>
              </a:rPr>
              <a:t>sender</a:t>
            </a:r>
            <a:r>
              <a:rPr lang="en-US" dirty="0"/>
              <a:t> chooses a </a:t>
            </a:r>
            <a:r>
              <a:rPr lang="en-US" dirty="0">
                <a:solidFill>
                  <a:srgbClr val="00B050"/>
                </a:solidFill>
              </a:rPr>
              <a:t>message </a:t>
            </a:r>
            <a:r>
              <a:rPr lang="en-US" dirty="0"/>
              <a:t>(</a:t>
            </a:r>
            <a:r>
              <a:rPr lang="en-US" dirty="0">
                <a:solidFill>
                  <a:srgbClr val="0070C0"/>
                </a:solidFill>
              </a:rPr>
              <a:t>channel</a:t>
            </a:r>
            <a:r>
              <a:rPr lang="en-US" dirty="0"/>
              <a:t>, </a:t>
            </a:r>
            <a:r>
              <a:rPr lang="en-US" dirty="0">
                <a:solidFill>
                  <a:srgbClr val="0070C0"/>
                </a:solidFill>
              </a:rPr>
              <a:t>data</a:t>
            </a:r>
            <a:r>
              <a:rPr lang="en-US" dirty="0"/>
              <a:t>, </a:t>
            </a:r>
            <a:r>
              <a:rPr lang="en-US" dirty="0">
                <a:solidFill>
                  <a:srgbClr val="0070C0"/>
                </a:solidFill>
              </a:rPr>
              <a:t>predicate</a:t>
            </a:r>
            <a:r>
              <a:rPr lang="en-US" dirty="0"/>
              <a:t>):</a:t>
            </a:r>
          </a:p>
          <a:p>
            <a:pPr lvl="1"/>
            <a:r>
              <a:rPr lang="en-US" dirty="0"/>
              <a:t>On </a:t>
            </a:r>
            <a:r>
              <a:rPr lang="en-US" dirty="0">
                <a:solidFill>
                  <a:srgbClr val="00B050"/>
                </a:solidFill>
              </a:rPr>
              <a:t>broadcast</a:t>
            </a:r>
            <a:r>
              <a:rPr lang="en-US" dirty="0"/>
              <a:t> channel: </a:t>
            </a:r>
            <a:r>
              <a:rPr lang="en-US" dirty="0">
                <a:solidFill>
                  <a:srgbClr val="0070C0"/>
                </a:solidFill>
              </a:rPr>
              <a:t>listeners</a:t>
            </a:r>
            <a:r>
              <a:rPr lang="en-US" dirty="0"/>
              <a:t> not satisfying the send guard </a:t>
            </a:r>
            <a:r>
              <a:rPr lang="en-US" dirty="0">
                <a:solidFill>
                  <a:srgbClr val="0070C0"/>
                </a:solidFill>
              </a:rPr>
              <a:t>drop</a:t>
            </a:r>
            <a:r>
              <a:rPr lang="en-US" dirty="0"/>
              <a:t> the message.</a:t>
            </a:r>
          </a:p>
          <a:p>
            <a:pPr lvl="1"/>
            <a:r>
              <a:rPr lang="en-US" dirty="0"/>
              <a:t>On </a:t>
            </a:r>
            <a:r>
              <a:rPr lang="en-US" dirty="0">
                <a:solidFill>
                  <a:srgbClr val="00B050"/>
                </a:solidFill>
              </a:rPr>
              <a:t>multicast</a:t>
            </a:r>
            <a:r>
              <a:rPr lang="en-US" dirty="0"/>
              <a:t> channel: all </a:t>
            </a:r>
            <a:r>
              <a:rPr lang="en-US" dirty="0">
                <a:solidFill>
                  <a:srgbClr val="0070C0"/>
                </a:solidFill>
              </a:rPr>
              <a:t>listeners</a:t>
            </a:r>
            <a:r>
              <a:rPr lang="en-US" dirty="0"/>
              <a:t> to the channel must </a:t>
            </a:r>
            <a:r>
              <a:rPr lang="en-US" dirty="0">
                <a:solidFill>
                  <a:srgbClr val="0070C0"/>
                </a:solidFill>
              </a:rPr>
              <a:t>satisfy</a:t>
            </a:r>
            <a:r>
              <a:rPr lang="en-US" dirty="0"/>
              <a:t> the send guard (blocking).</a:t>
            </a:r>
          </a:p>
          <a:p>
            <a:r>
              <a:rPr lang="en-US" dirty="0"/>
              <a:t>Symbolic transition relation adds </a:t>
            </a:r>
            <a:r>
              <a:rPr lang="en-US" dirty="0">
                <a:solidFill>
                  <a:srgbClr val="00B050"/>
                </a:solidFill>
              </a:rPr>
              <a:t>existential quantification </a:t>
            </a:r>
            <a:r>
              <a:rPr lang="en-US" dirty="0"/>
              <a:t>to conjunctions to </a:t>
            </a:r>
            <a:r>
              <a:rPr lang="en-US" dirty="0">
                <a:solidFill>
                  <a:srgbClr val="0070C0"/>
                </a:solidFill>
              </a:rPr>
              <a:t>interpret common variables </a:t>
            </a:r>
            <a:r>
              <a:rPr lang="en-US" dirty="0"/>
              <a:t>on </a:t>
            </a:r>
            <a:r>
              <a:rPr lang="en-US" dirty="0">
                <a:solidFill>
                  <a:srgbClr val="0070C0"/>
                </a:solidFill>
              </a:rPr>
              <a:t>receivers</a:t>
            </a:r>
            <a:r>
              <a:rPr lang="en-US" dirty="0"/>
              <a:t>.</a:t>
            </a:r>
          </a:p>
        </p:txBody>
      </p:sp>
      <p:sp>
        <p:nvSpPr>
          <p:cNvPr id="3" name="Title 2">
            <a:extLst>
              <a:ext uri="{FF2B5EF4-FFF2-40B4-BE49-F238E27FC236}">
                <a16:creationId xmlns:a16="http://schemas.microsoft.com/office/drawing/2014/main" id="{5FE45BDA-453C-410B-B718-5588DDE4463C}"/>
              </a:ext>
            </a:extLst>
          </p:cNvPr>
          <p:cNvSpPr>
            <a:spLocks noGrp="1"/>
          </p:cNvSpPr>
          <p:nvPr>
            <p:ph type="title"/>
          </p:nvPr>
        </p:nvSpPr>
        <p:spPr/>
        <p:txBody>
          <a:bodyPr>
            <a:normAutofit fontScale="90000"/>
          </a:bodyPr>
          <a:lstStyle/>
          <a:p>
            <a:r>
              <a:rPr lang="en-US" dirty="0"/>
              <a:t>Parallel Composition</a:t>
            </a:r>
            <a:endParaRPr lang="LID4096" dirty="0"/>
          </a:p>
        </p:txBody>
      </p:sp>
    </p:spTree>
    <p:extLst>
      <p:ext uri="{BB962C8B-B14F-4D97-AF65-F5344CB8AC3E}">
        <p14:creationId xmlns:p14="http://schemas.microsoft.com/office/powerpoint/2010/main" val="399489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0646DCE-B27A-4211-BF88-6B1BBAC9D96A}"/>
                  </a:ext>
                </a:extLst>
              </p:cNvPr>
              <p:cNvSpPr>
                <a:spLocks noGrp="1"/>
              </p:cNvSpPr>
              <p:nvPr>
                <p:ph idx="1"/>
              </p:nvPr>
            </p:nvSpPr>
            <p:spPr/>
            <p:txBody>
              <a:bodyPr/>
              <a:lstStyle/>
              <a:p>
                <a:r>
                  <a:rPr lang="en-US" dirty="0"/>
                  <a:t>Next operators talk about messages:</a:t>
                </a:r>
              </a:p>
              <a:p>
                <a:pPr lvl="1"/>
                <a14:m>
                  <m:oMath xmlns:m="http://schemas.openxmlformats.org/officeDocument/2006/math">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𝑂</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𝜑</m:t>
                    </m:r>
                  </m:oMath>
                </a14:m>
                <a:r>
                  <a:rPr lang="en-US" dirty="0"/>
                  <a:t> – message satisfies observation and then </a:t>
                </a:r>
                <a14:m>
                  <m:oMath xmlns:m="http://schemas.openxmlformats.org/officeDocument/2006/math">
                    <m:r>
                      <a:rPr lang="en-US" i="1">
                        <a:solidFill>
                          <a:srgbClr val="FF0000"/>
                        </a:solidFill>
                        <a:latin typeface="Cambria Math" panose="02040503050406030204" pitchFamily="18" charset="0"/>
                      </a:rPr>
                      <m:t>𝜑</m:t>
                    </m:r>
                  </m:oMath>
                </a14:m>
                <a:r>
                  <a:rPr lang="en-US" dirty="0"/>
                  <a:t>.</a:t>
                </a:r>
              </a:p>
              <a:p>
                <a:pPr lvl="1"/>
                <a14:m>
                  <m:oMath xmlns:m="http://schemas.openxmlformats.org/officeDocument/2006/math">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𝑂</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𝜑</m:t>
                    </m:r>
                  </m:oMath>
                </a14:m>
                <a:r>
                  <a:rPr lang="en-US" dirty="0"/>
                  <a:t> – if message satisfies observation then </a:t>
                </a:r>
                <a14:m>
                  <m:oMath xmlns:m="http://schemas.openxmlformats.org/officeDocument/2006/math">
                    <m:r>
                      <a:rPr lang="en-US" i="1">
                        <a:solidFill>
                          <a:srgbClr val="FF0000"/>
                        </a:solidFill>
                        <a:latin typeface="Cambria Math" panose="02040503050406030204" pitchFamily="18" charset="0"/>
                      </a:rPr>
                      <m:t>𝜑</m:t>
                    </m:r>
                  </m:oMath>
                </a14:m>
                <a:r>
                  <a:rPr lang="en-US" dirty="0"/>
                  <a:t>.</a:t>
                </a:r>
              </a:p>
              <a:p>
                <a:r>
                  <a:rPr lang="en-US" dirty="0"/>
                  <a:t>Observations:</a:t>
                </a:r>
              </a:p>
              <a:p>
                <a:pPr lvl="1"/>
                <a:r>
                  <a:rPr lang="en-US" dirty="0"/>
                  <a:t>Condition on </a:t>
                </a:r>
                <a:r>
                  <a:rPr lang="en-US" dirty="0">
                    <a:solidFill>
                      <a:srgbClr val="00B050"/>
                    </a:solidFill>
                  </a:rPr>
                  <a:t>data</a:t>
                </a:r>
                <a:r>
                  <a:rPr lang="en-US" dirty="0"/>
                  <a:t>, </a:t>
                </a:r>
                <a:r>
                  <a:rPr lang="en-US" dirty="0">
                    <a:solidFill>
                      <a:srgbClr val="00B050"/>
                    </a:solidFill>
                  </a:rPr>
                  <a:t>channel</a:t>
                </a:r>
                <a:r>
                  <a:rPr lang="en-US" dirty="0"/>
                  <a:t>, </a:t>
                </a:r>
                <a:r>
                  <a:rPr lang="en-US" dirty="0">
                    <a:solidFill>
                      <a:srgbClr val="00B050"/>
                    </a:solidFill>
                  </a:rPr>
                  <a:t>sender</a:t>
                </a:r>
                <a:r>
                  <a:rPr lang="en-US" dirty="0"/>
                  <a:t>.</a:t>
                </a:r>
              </a:p>
              <a:p>
                <a:pPr lvl="1"/>
                <a:r>
                  <a:rPr lang="en-US" dirty="0"/>
                  <a:t>Condition </a:t>
                </a:r>
                <a:r>
                  <a:rPr lang="en-US" dirty="0">
                    <a:solidFill>
                      <a:srgbClr val="00B050"/>
                    </a:solidFill>
                  </a:rPr>
                  <a:t>existentially</a:t>
                </a:r>
                <a:r>
                  <a:rPr lang="en-US" dirty="0"/>
                  <a:t> and </a:t>
                </a:r>
                <a:r>
                  <a:rPr lang="en-US" dirty="0">
                    <a:solidFill>
                      <a:srgbClr val="00B050"/>
                    </a:solidFill>
                  </a:rPr>
                  <a:t>universally</a:t>
                </a:r>
                <a:r>
                  <a:rPr lang="en-US" dirty="0"/>
                  <a:t> about the </a:t>
                </a:r>
                <a:r>
                  <a:rPr lang="en-US" dirty="0">
                    <a:solidFill>
                      <a:srgbClr val="0070C0"/>
                    </a:solidFill>
                  </a:rPr>
                  <a:t>send guards</a:t>
                </a:r>
                <a:r>
                  <a:rPr lang="en-US" dirty="0"/>
                  <a:t>.</a:t>
                </a:r>
              </a:p>
              <a:p>
                <a:r>
                  <a:rPr lang="en-US" dirty="0"/>
                  <a:t>Model checking:</a:t>
                </a:r>
              </a:p>
              <a:p>
                <a:pPr lvl="1"/>
                <a:r>
                  <a:rPr lang="en-US" dirty="0"/>
                  <a:t>Partition send guards to equivalence sets to get exponential alphabet.</a:t>
                </a:r>
              </a:p>
              <a:p>
                <a:pPr lvl="1"/>
                <a:endParaRPr lang="en-US" dirty="0"/>
              </a:p>
            </p:txBody>
          </p:sp>
        </mc:Choice>
        <mc:Fallback>
          <p:sp>
            <p:nvSpPr>
              <p:cNvPr id="2" name="Content Placeholder 1">
                <a:extLst>
                  <a:ext uri="{FF2B5EF4-FFF2-40B4-BE49-F238E27FC236}">
                    <a16:creationId xmlns:a16="http://schemas.microsoft.com/office/drawing/2014/main" id="{20646DCE-B27A-4211-BF88-6B1BBAC9D96A}"/>
                  </a:ext>
                </a:extLst>
              </p:cNvPr>
              <p:cNvSpPr>
                <a:spLocks noGrp="1" noRot="1" noChangeAspect="1" noMove="1" noResize="1" noEditPoints="1" noAdjustHandles="1" noChangeArrowheads="1" noChangeShapeType="1" noTextEdit="1"/>
              </p:cNvSpPr>
              <p:nvPr>
                <p:ph idx="1"/>
              </p:nvPr>
            </p:nvSpPr>
            <p:spPr>
              <a:blipFill>
                <a:blip r:embed="rId2"/>
                <a:stretch>
                  <a:fillRect l="-928" t="-1820"/>
                </a:stretch>
              </a:blipFill>
            </p:spPr>
            <p:txBody>
              <a:bodyPr/>
              <a:lstStyle/>
              <a:p>
                <a:r>
                  <a:rPr lang="LID4096">
                    <a:noFill/>
                  </a:rPr>
                  <a:t> </a:t>
                </a:r>
              </a:p>
            </p:txBody>
          </p:sp>
        </mc:Fallback>
      </mc:AlternateContent>
      <p:sp>
        <p:nvSpPr>
          <p:cNvPr id="3" name="Title 2">
            <a:extLst>
              <a:ext uri="{FF2B5EF4-FFF2-40B4-BE49-F238E27FC236}">
                <a16:creationId xmlns:a16="http://schemas.microsoft.com/office/drawing/2014/main" id="{6F89305A-B2FA-447C-BCBE-B36A05572FFB}"/>
              </a:ext>
            </a:extLst>
          </p:cNvPr>
          <p:cNvSpPr>
            <a:spLocks noGrp="1"/>
          </p:cNvSpPr>
          <p:nvPr>
            <p:ph type="title"/>
          </p:nvPr>
        </p:nvSpPr>
        <p:spPr/>
        <p:txBody>
          <a:bodyPr>
            <a:normAutofit fontScale="90000"/>
          </a:bodyPr>
          <a:lstStyle/>
          <a:p>
            <a:r>
              <a:rPr lang="en-US" dirty="0"/>
              <a:t>Linear Temporal Logic</a:t>
            </a:r>
            <a:endParaRPr lang="LID4096" dirty="0"/>
          </a:p>
        </p:txBody>
      </p:sp>
    </p:spTree>
    <p:extLst>
      <p:ext uri="{BB962C8B-B14F-4D97-AF65-F5344CB8AC3E}">
        <p14:creationId xmlns:p14="http://schemas.microsoft.com/office/powerpoint/2010/main" val="149592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73900-17FC-43E3-B5C5-2BF2DCCC0B13}"/>
              </a:ext>
            </a:extLst>
          </p:cNvPr>
          <p:cNvSpPr>
            <a:spLocks noGrp="1"/>
          </p:cNvSpPr>
          <p:nvPr>
            <p:ph idx="1"/>
          </p:nvPr>
        </p:nvSpPr>
        <p:spPr/>
        <p:txBody>
          <a:bodyPr/>
          <a:lstStyle/>
          <a:p>
            <a:r>
              <a:rPr lang="en-US" dirty="0"/>
              <a:t>Tool support:</a:t>
            </a:r>
          </a:p>
          <a:p>
            <a:pPr lvl="1"/>
            <a:r>
              <a:rPr lang="en-US" dirty="0"/>
              <a:t>Process-algebra-like programming language.</a:t>
            </a:r>
          </a:p>
          <a:p>
            <a:pPr lvl="1"/>
            <a:r>
              <a:rPr lang="en-US" dirty="0"/>
              <a:t>Translate to </a:t>
            </a:r>
            <a:r>
              <a:rPr lang="en-US" dirty="0" err="1"/>
              <a:t>nuXMV</a:t>
            </a:r>
            <a:r>
              <a:rPr lang="en-US" dirty="0"/>
              <a:t>.</a:t>
            </a:r>
          </a:p>
          <a:p>
            <a:r>
              <a:rPr lang="en-US" dirty="0"/>
              <a:t>Partial Order computations and reasoning about them.</a:t>
            </a:r>
          </a:p>
          <a:p>
            <a:pPr lvl="1"/>
            <a:r>
              <a:rPr lang="en-US" dirty="0"/>
              <a:t>Reconfiguration adds another dimension of nondeterminism.</a:t>
            </a:r>
          </a:p>
          <a:p>
            <a:r>
              <a:rPr lang="en-US" dirty="0"/>
              <a:t>Games and reactive synthesis. </a:t>
            </a:r>
          </a:p>
          <a:p>
            <a:endParaRPr lang="LID4096" dirty="0"/>
          </a:p>
        </p:txBody>
      </p:sp>
      <p:sp>
        <p:nvSpPr>
          <p:cNvPr id="3" name="Title 2">
            <a:extLst>
              <a:ext uri="{FF2B5EF4-FFF2-40B4-BE49-F238E27FC236}">
                <a16:creationId xmlns:a16="http://schemas.microsoft.com/office/drawing/2014/main" id="{7E6682A9-8964-4D6F-B74B-62D902FCE4A6}"/>
              </a:ext>
            </a:extLst>
          </p:cNvPr>
          <p:cNvSpPr>
            <a:spLocks noGrp="1"/>
          </p:cNvSpPr>
          <p:nvPr>
            <p:ph type="title"/>
          </p:nvPr>
        </p:nvSpPr>
        <p:spPr/>
        <p:txBody>
          <a:bodyPr>
            <a:normAutofit fontScale="90000"/>
          </a:bodyPr>
          <a:lstStyle/>
          <a:p>
            <a:r>
              <a:rPr lang="en-US" dirty="0"/>
              <a:t>Ongoing / Future Work</a:t>
            </a:r>
            <a:endParaRPr lang="LID4096" dirty="0"/>
          </a:p>
        </p:txBody>
      </p:sp>
    </p:spTree>
    <p:extLst>
      <p:ext uri="{BB962C8B-B14F-4D97-AF65-F5344CB8AC3E}">
        <p14:creationId xmlns:p14="http://schemas.microsoft.com/office/powerpoint/2010/main" val="206134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ehia Abd Alrahman">
            <a:extLst>
              <a:ext uri="{FF2B5EF4-FFF2-40B4-BE49-F238E27FC236}">
                <a16:creationId xmlns:a16="http://schemas.microsoft.com/office/drawing/2014/main" id="{6948D646-3810-4AD0-8CC9-65E244CED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65" y="470410"/>
            <a:ext cx="3631487" cy="24209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useppe Perelli">
            <a:extLst>
              <a:ext uri="{FF2B5EF4-FFF2-40B4-BE49-F238E27FC236}">
                <a16:creationId xmlns:a16="http://schemas.microsoft.com/office/drawing/2014/main" id="{384BF415-3497-4F2A-B83B-BE46D5AD8A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625" y="3668485"/>
            <a:ext cx="1959428" cy="26125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quot;Shaun Azzopardi&quot; profiles | LinkedIn">
            <a:extLst>
              <a:ext uri="{FF2B5EF4-FFF2-40B4-BE49-F238E27FC236}">
                <a16:creationId xmlns:a16="http://schemas.microsoft.com/office/drawing/2014/main" id="{1915E1EE-BCC8-48D5-A977-689314E1F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9362" y="98640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smiling for the camera&#10;&#10;Description automatically generated with low confidence">
            <a:extLst>
              <a:ext uri="{FF2B5EF4-FFF2-40B4-BE49-F238E27FC236}">
                <a16:creationId xmlns:a16="http://schemas.microsoft.com/office/drawing/2014/main" id="{DC1E93CE-0EC7-4F0C-8CA6-999687BC4C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4586" y="4049037"/>
            <a:ext cx="1794553" cy="1869326"/>
          </a:xfrm>
          <a:prstGeom prst="rect">
            <a:avLst/>
          </a:prstGeom>
        </p:spPr>
      </p:pic>
    </p:spTree>
    <p:extLst>
      <p:ext uri="{BB962C8B-B14F-4D97-AF65-F5344CB8AC3E}">
        <p14:creationId xmlns:p14="http://schemas.microsoft.com/office/powerpoint/2010/main" val="222116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6F1D35D-4DA7-49CD-B221-C04D256626FD}" vid="{22509337-C6F4-4105-8BA4-C42BDC581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dsynma</Template>
  <TotalTime>2215</TotalTime>
  <Words>758</Words>
  <Application>Microsoft Office PowerPoint</Application>
  <PresentationFormat>Widescreen</PresentationFormat>
  <Paragraphs>57</Paragraphs>
  <Slides>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Times</vt:lpstr>
      <vt:lpstr>Office Theme</vt:lpstr>
      <vt:lpstr>PowerPoint Presentation</vt:lpstr>
      <vt:lpstr>Modelling with Reconfigurable Communication Interfaces</vt:lpstr>
      <vt:lpstr>Multi-agent Modelling Wishlist</vt:lpstr>
      <vt:lpstr>Meaningful Local State</vt:lpstr>
      <vt:lpstr>Reconfigurable Channel Based Communication</vt:lpstr>
      <vt:lpstr>Parallel Composition</vt:lpstr>
      <vt:lpstr>Linear Temporal Logic</vt:lpstr>
      <vt:lpstr>Ongoing /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 Piterman</dc:creator>
  <cp:lastModifiedBy>Nir Piterman</cp:lastModifiedBy>
  <cp:revision>76</cp:revision>
  <dcterms:created xsi:type="dcterms:W3CDTF">2022-06-20T19:36:08Z</dcterms:created>
  <dcterms:modified xsi:type="dcterms:W3CDTF">2022-07-30T16:07:57Z</dcterms:modified>
</cp:coreProperties>
</file>