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5" r:id="rId4"/>
    <p:sldId id="274" r:id="rId5"/>
    <p:sldId id="266" r:id="rId6"/>
    <p:sldId id="271" r:id="rId7"/>
    <p:sldId id="273" r:id="rId8"/>
    <p:sldId id="272" r:id="rId9"/>
    <p:sldId id="276" r:id="rId10"/>
    <p:sldId id="270" r:id="rId11"/>
    <p:sldId id="269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34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30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78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06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04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04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38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99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9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0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4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47560-A0E9-4145-B9E2-29A284E2F4BF}" type="datetimeFigureOut">
              <a:rPr lang="he-IL" smtClean="0"/>
              <a:t>כ"ח/תמוז/תשפ"ב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8EC0-C538-4BA4-A145-CDE1A5FAC9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40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136"/>
            <a:ext cx="12192000" cy="998806"/>
          </a:xfrm>
        </p:spPr>
        <p:txBody>
          <a:bodyPr>
            <a:normAutofit fontScale="90000"/>
          </a:bodyPr>
          <a:lstStyle/>
          <a:p>
            <a:r>
              <a:rPr lang="he-IL" dirty="0"/>
              <a:t/>
            </a:r>
            <a:br>
              <a:rPr lang="he-IL" dirty="0"/>
            </a:br>
            <a:r>
              <a:rPr lang="en-US" sz="4400" dirty="0"/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Effectiveness of Logic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fr-F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 </a:t>
            </a:r>
            <a:endParaRPr lang="he-IL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833" y="1026942"/>
            <a:ext cx="10044332" cy="647203"/>
          </a:xfrm>
        </p:spPr>
        <p:txBody>
          <a:bodyPr>
            <a:normAutofit/>
          </a:bodyPr>
          <a:lstStyle/>
          <a:p>
            <a:r>
              <a:rPr lang="fr-FR" sz="2800" i="1" dirty="0" smtClean="0">
                <a:solidFill>
                  <a:srgbClr val="0070C0"/>
                </a:solidFill>
              </a:rPr>
              <a:t>Martin </a:t>
            </a:r>
            <a:r>
              <a:rPr lang="fr-FR" sz="2800" i="1" dirty="0">
                <a:solidFill>
                  <a:srgbClr val="0070C0"/>
                </a:solidFill>
              </a:rPr>
              <a:t>Charles </a:t>
            </a:r>
            <a:r>
              <a:rPr lang="fr-FR" sz="2800" i="1" dirty="0" smtClean="0">
                <a:solidFill>
                  <a:srgbClr val="0070C0"/>
                </a:solidFill>
              </a:rPr>
              <a:t>Golumbic    </a:t>
            </a:r>
            <a:r>
              <a:rPr lang="fr-FR" sz="2800" b="1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</a:t>
            </a:r>
            <a:r>
              <a:rPr lang="fr-FR" dirty="0" smtClean="0">
                <a:solidFill>
                  <a:srgbClr val="0070C0"/>
                </a:solidFill>
              </a:rPr>
              <a:t>       </a:t>
            </a:r>
            <a:r>
              <a:rPr lang="en-US" dirty="0" smtClean="0">
                <a:solidFill>
                  <a:srgbClr val="0070C0"/>
                </a:solidFill>
              </a:rPr>
              <a:t>University of Haifa, Israel 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148" y="1625319"/>
            <a:ext cx="120794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Dedicated to our friend and colleague</a:t>
            </a:r>
          </a:p>
          <a:p>
            <a:pPr algn="ctr"/>
            <a:endParaRPr lang="en-US" sz="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Algerian" panose="04020705040A02060702" pitchFamily="82" charset="0"/>
              </a:rPr>
              <a:t>Jean Louis </a:t>
            </a:r>
            <a:r>
              <a:rPr lang="en-US" sz="3200" b="1" dirty="0" err="1" smtClean="0">
                <a:solidFill>
                  <a:srgbClr val="000000"/>
                </a:solidFill>
                <a:latin typeface="Algerian" panose="04020705040A02060702" pitchFamily="82" charset="0"/>
              </a:rPr>
              <a:t>Lassez</a:t>
            </a:r>
            <a:endParaRPr lang="he-IL" sz="28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40" y="2733315"/>
            <a:ext cx="2743200" cy="3840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2672951"/>
            <a:ext cx="3191435" cy="3762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29" y="2672951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3303" y="318052"/>
            <a:ext cx="10396331" cy="656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story told by Moshe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Vardi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 2015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When Moshe was in 4</a:t>
            </a:r>
            <a:r>
              <a:rPr lang="en-US" sz="28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grade, 	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US" sz="28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grader told him,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 can draw a straight line passing through any 3 given points." </a:t>
            </a:r>
            <a:endParaRPr lang="en-US" sz="2800" dirty="0" smtClean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Moshe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being a rather a smart boy, replied,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No, you can draw a straight line only between 2 points, 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not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through 3 points." 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older student said,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Yes you can, if the line is thick enough."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joke was Moshe's introduction to </a:t>
            </a:r>
            <a:r>
              <a:rPr lang="en-US" sz="28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treewidth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graph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can be decomposed into tree, 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>
              <a:spcAft>
                <a:spcPts val="80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by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squishing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parts of it together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.”  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2591" y="5645427"/>
            <a:ext cx="7036905" cy="10734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10933043" y="4949687"/>
            <a:ext cx="795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10933043" y="4949687"/>
            <a:ext cx="7951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10933043" y="4833398"/>
            <a:ext cx="318052" cy="278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10853530" y="3324245"/>
            <a:ext cx="318052" cy="278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11429999" y="2458279"/>
            <a:ext cx="318052" cy="278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062457" y="1888435"/>
            <a:ext cx="725354" cy="336778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187053">
            <a:off x="10647773" y="722918"/>
            <a:ext cx="1133297" cy="4473398"/>
            <a:chOff x="5878990" y="973245"/>
            <a:chExt cx="1133297" cy="4473398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6046947" y="973245"/>
              <a:ext cx="830931" cy="443285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007164" y="1003851"/>
              <a:ext cx="830931" cy="443285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945288" y="988548"/>
              <a:ext cx="830931" cy="443285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878990" y="1003851"/>
              <a:ext cx="830931" cy="443285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175356" y="988548"/>
              <a:ext cx="836931" cy="444279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108151" y="1003851"/>
              <a:ext cx="836931" cy="444279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187053">
            <a:off x="11022377" y="748333"/>
            <a:ext cx="1133297" cy="4473397"/>
            <a:chOff x="5878990" y="973245"/>
            <a:chExt cx="1133297" cy="4473397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6046947" y="973245"/>
              <a:ext cx="830931" cy="443285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007164" y="1003851"/>
              <a:ext cx="830931" cy="443285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945288" y="988548"/>
              <a:ext cx="830931" cy="443285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878990" y="1003851"/>
              <a:ext cx="830931" cy="443285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175356" y="988548"/>
              <a:ext cx="836931" cy="444279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108151" y="1003850"/>
              <a:ext cx="836931" cy="444279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9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991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53" y="493810"/>
            <a:ext cx="755373" cy="98111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951305" y="459263"/>
            <a:ext cx="339918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Thanks</a:t>
            </a:r>
            <a:endParaRPr lang="he-IL" dirty="0"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24" y="1474926"/>
            <a:ext cx="2628652" cy="32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3375"/>
            <a:ext cx="1207945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How have logic and algorithmic graph theory </a:t>
            </a:r>
            <a:endParaRPr lang="en-US" sz="32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influenced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each other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 algn="ctr"/>
            <a:endParaRPr lang="en-US" sz="28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Hey Google: </a:t>
            </a:r>
          </a:p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“Are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there any connections between graph theory and mathematical logic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?”</a:t>
            </a:r>
          </a:p>
          <a:p>
            <a:endParaRPr lang="en-US" sz="24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YES!   According to 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Martin Charles </a:t>
            </a:r>
            <a:r>
              <a:rPr lang="en-US" sz="24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Googlumbic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Read-once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Boolean functions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cograph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recognition factors it so each variable appears once)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split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graph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sandwich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problem is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polynomial-time solvable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(proof uses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2-SAT)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Temporal reasoning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(the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tractability of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fragments of Allen's interval relations)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 and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hypergraphs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hyperedges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 implications)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Finite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automata and state machines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(graphs with logical structure - a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language for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verification)</a:t>
            </a:r>
          </a:p>
          <a:p>
            <a:endParaRPr lang="he-IL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8129" y="321024"/>
            <a:ext cx="10986868" cy="105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Moshe </a:t>
            </a:r>
            <a:r>
              <a:rPr lang="en-US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Vardi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1999:  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Automated Verification </a:t>
            </a:r>
            <a:r>
              <a:rPr lang="en-US" sz="28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Graphs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Automata, and Logic </a:t>
            </a:r>
            <a:endParaRPr lang="en-US" sz="280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“This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holy trinity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gave rise to automated-verification tools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.” 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8129" y="1619034"/>
            <a:ext cx="10986868" cy="362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Moshe </a:t>
            </a:r>
            <a:r>
              <a:rPr lang="en-US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Vardi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2015:  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Constraints, Graphs, Algebra, Logic, and Complexity</a:t>
            </a:r>
            <a:endParaRPr lang="en-US" sz="280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“Problems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database query optimization, machine vision, belief maintenance, scheduling, temporal reasoning, type reconstruction, graph theory, and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satisfiability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 recast as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questions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regarding the existence of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homomorphisms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between two directed graphs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.”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[Since] “constraint-satisfaction is NP-complete, this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motivated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extensive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		research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program into identify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tractable cases of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CSP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“Tools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from graph theory, universal algebra, logic, and complexity theory,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		shed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light on the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tractability of constraint satisfaction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.”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8129" y="5612134"/>
            <a:ext cx="10986868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Let’s see how this plays out on examples of graph sandwich problems.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7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0837" y="527582"/>
            <a:ext cx="105648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Logic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and graph theory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form the basis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fascinating interplay </a:t>
            </a:r>
            <a:endParaRPr lang="en-US" sz="2400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between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combinatorial structures and their algorithmic properties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Examples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of this are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relations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between logic, hypergraphs and constraint satisfaction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graph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width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parameters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Boolean functions,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connections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with monadic second-order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logic and complexity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This has had an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important impact on applications in computer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science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database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query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temporal reasoning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verification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identifying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tractable cases of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relevant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constraint satisfaction problems. 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How have logic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and algorithmic graph theory have influenced each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other? 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4045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47932" y="233920"/>
            <a:ext cx="42320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chemeClr val="tx2"/>
                </a:solidFill>
              </a:rPr>
              <a:t>Sandwich Problems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79076" y="927010"/>
            <a:ext cx="7772400" cy="111280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Dealing with Partial Information,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Missing Data </a:t>
            </a:r>
            <a:r>
              <a:rPr lang="en-US" sz="3600" dirty="0">
                <a:solidFill>
                  <a:srgbClr val="0000FF"/>
                </a:solidFill>
              </a:rPr>
              <a:t>and </a:t>
            </a:r>
            <a:r>
              <a:rPr lang="en-US" sz="3600" dirty="0" smtClean="0">
                <a:solidFill>
                  <a:srgbClr val="0000FF"/>
                </a:solidFill>
              </a:rPr>
              <a:t>Deducing Consistency</a:t>
            </a:r>
            <a:endParaRPr lang="en-US" sz="36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2990" y="2050480"/>
            <a:ext cx="8001000" cy="682426"/>
          </a:xfrm>
          <a:prstGeom prst="rect">
            <a:avLst/>
          </a:prstGeom>
        </p:spPr>
        <p:txBody>
          <a:bodyPr anchor="b" anchorCtr="0">
            <a:normAutofit fontScale="90000" lnSpcReduction="20000"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lt"/>
                <a:cs typeface="+mj-lt"/>
              </a:rPr>
              <a:t>For Graphs:  guessing and filling-in missing edges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932" y="2856102"/>
            <a:ext cx="5588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your favorite graph property 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932" y="3562153"/>
            <a:ext cx="998957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 	- a vertex set 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- a 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mandatory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edge set 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aseline="30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- an 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edge set </a:t>
            </a:r>
            <a:r>
              <a:rPr 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aseline="30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sz="2800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	Is there a (sandwich) graph 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with  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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that satisfies property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 </a:t>
            </a:r>
            <a:r>
              <a:rPr lang="en-US" sz="2800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865" y="3379322"/>
            <a:ext cx="4095136" cy="13542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Remark.  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Classical Recognition Problem                   	is the case where   </a:t>
            </a:r>
            <a:r>
              <a:rPr lang="en-US" sz="2000" b="1" i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 optional</a:t>
            </a:r>
            <a:r>
              <a:rPr lang="en-US" sz="2000" b="1" baseline="30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3522" y="276665"/>
            <a:ext cx="8784884" cy="60565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lt"/>
                <a:cs typeface="+mj-lt"/>
              </a:rPr>
              <a:t>Example: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lt"/>
                <a:cs typeface="+mj-lt"/>
              </a:rPr>
              <a:t>The  Chordal Graph Sandwich Problem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3522" y="1157535"/>
            <a:ext cx="9093787" cy="862756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pPr marL="0" marR="0" lvl="0" indent="-27432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chordal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 graph: 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every cycle of length  </a:t>
            </a: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&gt;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  4  has a chord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43513" y="506437"/>
            <a:ext cx="2057400" cy="2152357"/>
            <a:chOff x="3581400" y="4191000"/>
            <a:chExt cx="2286000" cy="22098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581400" y="4191000"/>
              <a:ext cx="2286000" cy="22098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4038600" y="4495800"/>
              <a:ext cx="1447800" cy="1676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267200" y="47244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800600" y="4648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105400" y="51054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267200" y="5334000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343400" y="4800600"/>
              <a:ext cx="76200" cy="6096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4419600" y="4724400"/>
              <a:ext cx="533400" cy="1524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876800" y="4800600"/>
              <a:ext cx="381000" cy="5334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4876800" y="5257800"/>
              <a:ext cx="304800" cy="3810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 flipV="1">
              <a:off x="4419600" y="5486400"/>
              <a:ext cx="533400" cy="1524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495800" y="5943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95800" y="6172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4800600" y="6172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4800600" y="5943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4572000" y="6019800"/>
              <a:ext cx="3048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876800" y="6019800"/>
              <a:ext cx="0" cy="2286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572000" y="6019800"/>
              <a:ext cx="0" cy="2286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 flipV="1">
              <a:off x="4572000" y="6248400"/>
              <a:ext cx="3048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09066" y="2407052"/>
            <a:ext cx="2438400" cy="1524000"/>
            <a:chOff x="5715000" y="4953000"/>
            <a:chExt cx="2971800" cy="1810870"/>
          </a:xfrm>
        </p:grpSpPr>
        <p:cxnSp>
          <p:nvCxnSpPr>
            <p:cNvPr id="28" name="Straight Connector 27"/>
            <p:cNvCxnSpPr>
              <a:endCxn id="29" idx="3"/>
            </p:cNvCxnSpPr>
            <p:nvPr/>
          </p:nvCxnSpPr>
          <p:spPr>
            <a:xfrm flipV="1">
              <a:off x="7543800" y="5083081"/>
              <a:ext cx="479518" cy="3271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8001000" y="4953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467600" y="5334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791200" y="5410200"/>
              <a:ext cx="10668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781800" y="5334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15000" y="5334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 flipH="1" flipV="1">
              <a:off x="6401594" y="5942806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5334794" y="5942806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8154194" y="5866606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543800" y="6324600"/>
              <a:ext cx="10668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8534400" y="62484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467600" y="62484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791200" y="6324600"/>
              <a:ext cx="10668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781800" y="62484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715000" y="62484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 flipH="1" flipV="1">
              <a:off x="7087394" y="5866606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8534400" y="5334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5" name="Straight Connector 44"/>
            <p:cNvCxnSpPr>
              <a:stCxn id="44" idx="5"/>
              <a:endCxn id="29" idx="5"/>
            </p:cNvCxnSpPr>
            <p:nvPr/>
          </p:nvCxnSpPr>
          <p:spPr>
            <a:xfrm rot="5400000" flipH="1">
              <a:off x="8207374" y="5006975"/>
              <a:ext cx="381000" cy="5334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0" idx="2"/>
              <a:endCxn id="32" idx="6"/>
            </p:cNvCxnSpPr>
            <p:nvPr/>
          </p:nvCxnSpPr>
          <p:spPr>
            <a:xfrm rot="10800000">
              <a:off x="6934200" y="5410200"/>
              <a:ext cx="5334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7"/>
              <a:endCxn id="32" idx="3"/>
            </p:cNvCxnSpPr>
            <p:nvPr/>
          </p:nvCxnSpPr>
          <p:spPr>
            <a:xfrm flipV="1">
              <a:off x="5845081" y="5464081"/>
              <a:ext cx="959038" cy="8066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9" idx="7"/>
              <a:endCxn id="44" idx="3"/>
            </p:cNvCxnSpPr>
            <p:nvPr/>
          </p:nvCxnSpPr>
          <p:spPr>
            <a:xfrm flipV="1">
              <a:off x="7597681" y="5464081"/>
              <a:ext cx="959038" cy="8066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2" idx="7"/>
              <a:endCxn id="29" idx="3"/>
            </p:cNvCxnSpPr>
            <p:nvPr/>
          </p:nvCxnSpPr>
          <p:spPr>
            <a:xfrm flipV="1">
              <a:off x="6911881" y="5083081"/>
              <a:ext cx="1111438" cy="273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5782235" y="6333565"/>
              <a:ext cx="1761565" cy="430305"/>
            </a:xfrm>
            <a:custGeom>
              <a:avLst/>
              <a:gdLst>
                <a:gd name="connsiteX0" fmla="*/ 0 w 1761565"/>
                <a:gd name="connsiteY0" fmla="*/ 13447 h 430305"/>
                <a:gd name="connsiteX1" fmla="*/ 376518 w 1761565"/>
                <a:gd name="connsiteY1" fmla="*/ 363070 h 430305"/>
                <a:gd name="connsiteX2" fmla="*/ 995083 w 1761565"/>
                <a:gd name="connsiteY2" fmla="*/ 416859 h 430305"/>
                <a:gd name="connsiteX3" fmla="*/ 1506071 w 1761565"/>
                <a:gd name="connsiteY3" fmla="*/ 363070 h 430305"/>
                <a:gd name="connsiteX4" fmla="*/ 1680883 w 1761565"/>
                <a:gd name="connsiteY4" fmla="*/ 255494 h 430305"/>
                <a:gd name="connsiteX5" fmla="*/ 1734671 w 1761565"/>
                <a:gd name="connsiteY5" fmla="*/ 107576 h 430305"/>
                <a:gd name="connsiteX6" fmla="*/ 1761565 w 1761565"/>
                <a:gd name="connsiteY6" fmla="*/ 0 h 43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565" h="430305">
                  <a:moveTo>
                    <a:pt x="0" y="13447"/>
                  </a:moveTo>
                  <a:cubicBezTo>
                    <a:pt x="105335" y="154641"/>
                    <a:pt x="210671" y="295835"/>
                    <a:pt x="376518" y="363070"/>
                  </a:cubicBezTo>
                  <a:cubicBezTo>
                    <a:pt x="542365" y="430305"/>
                    <a:pt x="806824" y="416859"/>
                    <a:pt x="995083" y="416859"/>
                  </a:cubicBezTo>
                  <a:cubicBezTo>
                    <a:pt x="1183342" y="416859"/>
                    <a:pt x="1391771" y="389964"/>
                    <a:pt x="1506071" y="363070"/>
                  </a:cubicBezTo>
                  <a:cubicBezTo>
                    <a:pt x="1620371" y="336176"/>
                    <a:pt x="1642783" y="298076"/>
                    <a:pt x="1680883" y="255494"/>
                  </a:cubicBezTo>
                  <a:cubicBezTo>
                    <a:pt x="1718983" y="212912"/>
                    <a:pt x="1721224" y="150158"/>
                    <a:pt x="1734671" y="107576"/>
                  </a:cubicBezTo>
                  <a:cubicBezTo>
                    <a:pt x="1748118" y="64994"/>
                    <a:pt x="1754841" y="32497"/>
                    <a:pt x="1761565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38" idx="1"/>
              <a:endCxn id="30" idx="5"/>
            </p:cNvCxnSpPr>
            <p:nvPr/>
          </p:nvCxnSpPr>
          <p:spPr>
            <a:xfrm flipH="1" flipV="1">
              <a:off x="7597681" y="5464081"/>
              <a:ext cx="959038" cy="8066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941839" y="3815192"/>
            <a:ext cx="37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sz="3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aseline="30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41666" y="2483252"/>
            <a:ext cx="2438400" cy="1219200"/>
            <a:chOff x="381000" y="4800600"/>
            <a:chExt cx="2590800" cy="1279368"/>
          </a:xfrm>
        </p:grpSpPr>
        <p:cxnSp>
          <p:nvCxnSpPr>
            <p:cNvPr id="54" name="Straight Connector 53"/>
            <p:cNvCxnSpPr>
              <a:endCxn id="55" idx="7"/>
            </p:cNvCxnSpPr>
            <p:nvPr/>
          </p:nvCxnSpPr>
          <p:spPr>
            <a:xfrm flipV="1">
              <a:off x="1975338" y="4820239"/>
              <a:ext cx="512071" cy="3843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373923" y="4800600"/>
              <a:ext cx="132862" cy="1346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908908" y="5137276"/>
              <a:ext cx="132862" cy="1346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47431" y="5204611"/>
              <a:ext cx="930031" cy="14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11031" y="5137276"/>
              <a:ext cx="132862" cy="1346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1000" y="5137276"/>
              <a:ext cx="132862" cy="1346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 flipH="1" flipV="1">
              <a:off x="974143" y="5675265"/>
              <a:ext cx="808022" cy="1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44112" y="5675265"/>
              <a:ext cx="808022" cy="1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502050" y="5607930"/>
              <a:ext cx="808022" cy="1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75338" y="6012633"/>
              <a:ext cx="930031" cy="14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838938" y="5945298"/>
              <a:ext cx="132862" cy="1346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908908" y="5945298"/>
              <a:ext cx="132862" cy="1346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447431" y="6012633"/>
              <a:ext cx="930031" cy="14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311031" y="5945298"/>
              <a:ext cx="132862" cy="1346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81000" y="5945298"/>
              <a:ext cx="132862" cy="1346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 flipH="1" flipV="1">
              <a:off x="1572020" y="5607930"/>
              <a:ext cx="808022" cy="1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838938" y="5137276"/>
              <a:ext cx="132862" cy="1346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1" name="Straight Connector 70"/>
            <p:cNvCxnSpPr>
              <a:stCxn id="70" idx="5"/>
              <a:endCxn id="55" idx="5"/>
            </p:cNvCxnSpPr>
            <p:nvPr/>
          </p:nvCxnSpPr>
          <p:spPr>
            <a:xfrm rot="5400000" flipH="1">
              <a:off x="2551579" y="4851461"/>
              <a:ext cx="336676" cy="4650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6" idx="2"/>
              <a:endCxn id="58" idx="6"/>
            </p:cNvCxnSpPr>
            <p:nvPr/>
          </p:nvCxnSpPr>
          <p:spPr>
            <a:xfrm rot="10800000">
              <a:off x="1443892" y="5204611"/>
              <a:ext cx="4650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204188" y="3842246"/>
            <a:ext cx="243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= (</a:t>
            </a:r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baseline="30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189666" y="2483252"/>
            <a:ext cx="2438400" cy="1218446"/>
            <a:chOff x="5715000" y="4953000"/>
            <a:chExt cx="2971800" cy="1447800"/>
          </a:xfrm>
        </p:grpSpPr>
        <p:cxnSp>
          <p:nvCxnSpPr>
            <p:cNvPr id="76" name="Straight Connector 75"/>
            <p:cNvCxnSpPr>
              <a:endCxn id="77" idx="7"/>
            </p:cNvCxnSpPr>
            <p:nvPr/>
          </p:nvCxnSpPr>
          <p:spPr>
            <a:xfrm flipV="1">
              <a:off x="7543800" y="4975225"/>
              <a:ext cx="587375" cy="4349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8001000" y="4953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467600" y="5334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5791200" y="5410200"/>
              <a:ext cx="10668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6781800" y="5334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715000" y="5334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 flipH="1" flipV="1">
              <a:off x="6401594" y="5942806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334794" y="5942806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8154194" y="5866606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543800" y="6324600"/>
              <a:ext cx="10668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8534400" y="62484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467600" y="62484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791200" y="6324600"/>
              <a:ext cx="10668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6781800" y="62484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715000" y="62484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5400000" flipH="1" flipV="1">
              <a:off x="7087394" y="5866606"/>
              <a:ext cx="91440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8534400" y="5334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93" name="Straight Connector 92"/>
            <p:cNvCxnSpPr>
              <a:stCxn id="92" idx="5"/>
              <a:endCxn id="77" idx="5"/>
            </p:cNvCxnSpPr>
            <p:nvPr/>
          </p:nvCxnSpPr>
          <p:spPr>
            <a:xfrm rot="5400000" flipH="1">
              <a:off x="8207375" y="5006975"/>
              <a:ext cx="381000" cy="533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78" idx="2"/>
              <a:endCxn id="80" idx="6"/>
            </p:cNvCxnSpPr>
            <p:nvPr/>
          </p:nvCxnSpPr>
          <p:spPr>
            <a:xfrm rot="10800000">
              <a:off x="6934200" y="5410200"/>
              <a:ext cx="5334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0" idx="7"/>
              <a:endCxn id="80" idx="3"/>
            </p:cNvCxnSpPr>
            <p:nvPr/>
          </p:nvCxnSpPr>
          <p:spPr>
            <a:xfrm flipV="1">
              <a:off x="5845081" y="5464081"/>
              <a:ext cx="959038" cy="8066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7" idx="7"/>
              <a:endCxn id="92" idx="3"/>
            </p:cNvCxnSpPr>
            <p:nvPr/>
          </p:nvCxnSpPr>
          <p:spPr>
            <a:xfrm flipV="1">
              <a:off x="7597681" y="5464081"/>
              <a:ext cx="959038" cy="8066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6" idx="1"/>
              <a:endCxn id="78" idx="5"/>
            </p:cNvCxnSpPr>
            <p:nvPr/>
          </p:nvCxnSpPr>
          <p:spPr>
            <a:xfrm flipH="1" flipV="1">
              <a:off x="7597681" y="5464081"/>
              <a:ext cx="959038" cy="8066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>
            <a:endCxn id="29" idx="4"/>
          </p:cNvCxnSpPr>
          <p:nvPr/>
        </p:nvCxnSpPr>
        <p:spPr>
          <a:xfrm flipH="1" flipV="1">
            <a:off x="8947281" y="2535309"/>
            <a:ext cx="393452" cy="9770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6" idx="1"/>
            <a:endCxn id="77" idx="4"/>
          </p:cNvCxnSpPr>
          <p:nvPr/>
        </p:nvCxnSpPr>
        <p:spPr>
          <a:xfrm flipH="1" flipV="1">
            <a:off x="6127881" y="2611509"/>
            <a:ext cx="393452" cy="9807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7" idx="4"/>
            <a:endCxn id="87" idx="7"/>
          </p:cNvCxnSpPr>
          <p:nvPr/>
        </p:nvCxnSpPr>
        <p:spPr>
          <a:xfrm flipH="1">
            <a:off x="5734430" y="2611509"/>
            <a:ext cx="393451" cy="9807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7"/>
            <a:endCxn id="29" idx="4"/>
          </p:cNvCxnSpPr>
          <p:nvPr/>
        </p:nvCxnSpPr>
        <p:spPr>
          <a:xfrm flipV="1">
            <a:off x="8553830" y="2535309"/>
            <a:ext cx="393451" cy="9807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356084" y="3842246"/>
            <a:ext cx="243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= (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baseline="30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821049" y="2778219"/>
            <a:ext cx="230232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chordless cycles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1272" y="4643021"/>
            <a:ext cx="97128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Theorem.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chordal graph sandwich problem is NP-complete.</a:t>
            </a:r>
            <a:endParaRPr 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1272" y="5234239"/>
            <a:ext cx="1036715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Remarks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hypergraph analogue of chordal graphs are the 	</a:t>
            </a:r>
          </a:p>
          <a:p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acyclic hypergraphs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relational databases.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treewidth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most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and only if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subgraph 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chordal graph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maximum clique size at most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+1.</a:t>
            </a:r>
            <a:endParaRPr lang="he-IL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2" grpId="0"/>
      <p:bldP spid="73" grpId="0"/>
      <p:bldP spid="123" grpId="0"/>
      <p:bldP spid="125" grpId="0" animBg="1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3522" y="276665"/>
            <a:ext cx="8784884" cy="60565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63500" dist="38100" dir="822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lt"/>
                <a:cs typeface="+mj-lt"/>
              </a:rPr>
              <a:t>The  Split Graph Sandwich Problem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13338" y="1092220"/>
            <a:ext cx="10575891" cy="2073012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-27432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Split graph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is defined by any of these equivalences:</a:t>
            </a:r>
          </a:p>
          <a:p>
            <a:pPr lvl="1">
              <a:buClr>
                <a:schemeClr val="accent1"/>
              </a:buClr>
              <a:buSzPct val="80000"/>
              <a:defRPr/>
            </a:pP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(1) the vertices can be partitioned </a:t>
            </a:r>
            <a:r>
              <a:rPr lang="en-US" sz="2400" i="1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= </a:t>
            </a:r>
            <a:r>
              <a:rPr lang="en-US" sz="2400" i="1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400" i="1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lvl="1">
              <a:buClr>
                <a:schemeClr val="accent1"/>
              </a:buClr>
              <a:buSzPct val="80000"/>
              <a:defRPr/>
            </a:pP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	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into a clique </a:t>
            </a:r>
            <a:r>
              <a:rPr lang="en-US" sz="2400" i="1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an independent set </a:t>
            </a:r>
            <a:r>
              <a:rPr lang="en-US" sz="2400" i="1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 lvl="1">
              <a:buClr>
                <a:schemeClr val="accent1"/>
              </a:buClr>
              <a:buSzPct val="80000"/>
              <a:defRPr/>
            </a:pP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(2) </a:t>
            </a:r>
            <a:r>
              <a:rPr lang="en-US" sz="2400" b="1" i="1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</a:t>
            </a:r>
            <a:r>
              <a:rPr lang="en-US" sz="2400" b="1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its complement </a:t>
            </a:r>
            <a:r>
              <a:rPr lang="en-US" sz="2400" b="1" i="1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 </a:t>
            </a:r>
            <a:r>
              <a:rPr lang="en-US" sz="2400" b="1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are chordal graphs.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lvl="1">
              <a:buClr>
                <a:schemeClr val="accent1"/>
              </a:buClr>
              <a:buSzPct val="80000"/>
              <a:defRPr/>
            </a:pP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(3) </a:t>
            </a:r>
            <a:r>
              <a:rPr lang="en-US" sz="2400" i="1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</a:t>
            </a: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is  {</a:t>
            </a:r>
            <a:r>
              <a:rPr lang="en-US" sz="2400" i="1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</a:t>
            </a:r>
            <a:r>
              <a:rPr lang="en-US" sz="2400" kern="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</a:t>
            </a: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</a:t>
            </a:r>
            <a:r>
              <a:rPr lang="en-US" sz="2400" i="1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</a:t>
            </a:r>
            <a:r>
              <a:rPr lang="en-US" sz="2400" kern="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</a:t>
            </a: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2</a:t>
            </a:r>
            <a:r>
              <a:rPr lang="en-US" sz="2400" i="1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</a:t>
            </a:r>
            <a:r>
              <a:rPr lang="en-US" sz="2400" kern="0" baseline="-25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</a:t>
            </a: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}-free</a:t>
            </a:r>
          </a:p>
          <a:p>
            <a:pPr lvl="1">
              <a:buClr>
                <a:schemeClr val="accent1"/>
              </a:buClr>
              <a:buSzPct val="80000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lt"/>
              <a:cs typeface="+mn-lt"/>
            </a:endParaRPr>
          </a:p>
          <a:p>
            <a:pPr marL="0" marR="0" lvl="0" indent="-27432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ea typeface="+mn-lt"/>
              <a:cs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9471" y="3252498"/>
            <a:ext cx="97128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Theorem.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split graph sandwich problem is polynomial.</a:t>
            </a:r>
            <a:endParaRPr 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69471" y="3836297"/>
            <a:ext cx="10303329" cy="23698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Proof.   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Can we find a partition </a:t>
            </a:r>
            <a:r>
              <a:rPr lang="en-US" sz="2400" i="1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</a:t>
            </a: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= </a:t>
            </a:r>
            <a:r>
              <a:rPr lang="en-US" sz="2400" i="1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</a:t>
            </a: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400" i="1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</a:t>
            </a:r>
            <a:r>
              <a:rPr lang="en-US" sz="2400" kern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400" kern="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with a valid fill-in?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mandatory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edge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be in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is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forbidden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both be in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these constraints by a set of Boolean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096953" y="2285662"/>
            <a:ext cx="277370" cy="3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35096" y="4707483"/>
            <a:ext cx="1149196" cy="4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135" y="3634513"/>
            <a:ext cx="1012615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MBX12"/>
              </a:rPr>
              <a:t>Lemma.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split sandwich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this system is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prstClr val="black"/>
                </a:solidFill>
                <a:latin typeface="CMBX12"/>
              </a:rPr>
              <a:t>Complexity: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the problem into the set of constraints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is easily seen to be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an instance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2-SAT,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solvable in be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1135" y="597455"/>
            <a:ext cx="10709729" cy="27699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vertex </a:t>
            </a:r>
            <a:r>
              <a:rPr 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define a Boolean variable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true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Boolean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clauses: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every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of 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in 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	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be in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052464" y="2844045"/>
            <a:ext cx="1149196" cy="4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814710" y="2865072"/>
            <a:ext cx="258861" cy="4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455870" y="2848665"/>
            <a:ext cx="258861" cy="4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86" y="0"/>
            <a:ext cx="103264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11624"/>
            <a:ext cx="2169459" cy="430305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Sandwich</a:t>
            </a:r>
            <a:b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b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Complexty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NP-complete</a:t>
            </a:r>
            <a:b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b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endParaRPr lang="he-IL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58588"/>
            <a:ext cx="5325035" cy="96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Hierarchy of Graph Classes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1004</Words>
  <Application>Microsoft Office PowerPoint</Application>
  <PresentationFormat>Widescreen</PresentationFormat>
  <Paragraphs>100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CMBX12</vt:lpstr>
      <vt:lpstr>Symbol</vt:lpstr>
      <vt:lpstr>Times New Roman</vt:lpstr>
      <vt:lpstr>Wingdings</vt:lpstr>
      <vt:lpstr>Office Theme</vt:lpstr>
      <vt:lpstr>  On the Effectiveness of Logic in Algorithmic Graph Theory </vt:lpstr>
      <vt:lpstr>PowerPoint Presentation</vt:lpstr>
      <vt:lpstr>PowerPoint Presentation</vt:lpstr>
      <vt:lpstr>PowerPoint Presentation</vt:lpstr>
      <vt:lpstr>Dealing with Partial Information,  Missing Data and Deducing Consistency</vt:lpstr>
      <vt:lpstr>PowerPoint Presentation</vt:lpstr>
      <vt:lpstr>PowerPoint Presentation</vt:lpstr>
      <vt:lpstr>PowerPoint Presentation</vt:lpstr>
      <vt:lpstr> Sandwich Graph  Complexty   BOLD is NP-complete  LIGHT is polynomial </vt:lpstr>
      <vt:lpstr>PowerPoint Presentation</vt:lpstr>
      <vt:lpstr>PowerPoint Presentation</vt:lpstr>
    </vt:vector>
  </TitlesOfParts>
  <Company>University of Haifa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Chaya Keller June 13, 2022</dc:title>
  <dc:creator>golumbic</dc:creator>
  <cp:lastModifiedBy>golumbic</cp:lastModifiedBy>
  <cp:revision>80</cp:revision>
  <dcterms:created xsi:type="dcterms:W3CDTF">2022-06-13T08:15:02Z</dcterms:created>
  <dcterms:modified xsi:type="dcterms:W3CDTF">2022-07-27T16:25:04Z</dcterms:modified>
</cp:coreProperties>
</file>