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AF8C-10A1-AF59-0BC0-C893ED7A4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D2E87-61D4-55BA-30D3-7BD2C35FE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B39F-CB6D-6838-922A-0EF0C12A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D576-2B02-6F8C-31EC-56122CE9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9C3A-4AB7-FA14-C4D0-86714DAA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96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5D34-9124-01C6-BF3D-46A79D4B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9F6B6-D5D3-52CE-D5BC-43CC0EFD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947F-1FE0-4A63-7201-7DE229B9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46A0-4D0A-EB1B-7A86-4C1AE784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8F96-ED41-8A04-AD88-E8B7B666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44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C2714-DFB5-5485-63A8-E1AC7C7DA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F0316-561B-5EB5-1824-C8F6DB03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BCD4-255F-8327-8DE7-35009163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0993-F90E-1D2E-87AA-B7921A89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A406-D191-0F15-C572-4B2DF3B6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9994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0282-D79E-A279-C311-CD464668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78DB-72C3-7163-603B-5AA4777FF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C536-FCA0-9819-7371-55B5B2D6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F33A-596A-94B8-D539-6198DCCA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EB4F-71E8-0EEF-B56E-7489EDDB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8996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5BF4-79C6-AD84-9690-D48DC7BE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2157-6B3B-4FFE-A5BD-42C353C1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D4B0-953B-3FF6-5D28-F876B34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3CB7-9DF9-09F7-9BF6-868B4BAA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A162-25A0-09FD-007C-7F2C7C8C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97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AA8-1F3D-DF35-7F45-C1F9794C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6A0C-B398-AF70-6BA8-E5745169A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80783-6DF7-8D3F-401E-1C3EFE71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6A38-17AD-5EAD-DCBE-AC452C1B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40162-C2A1-B030-7905-EA9B5010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7DE0-B077-8EB8-D7DC-04F14833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6026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3B6E-5976-FB98-DD32-72D658D8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5F83A-8328-2AA5-895D-7EFB303F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D5E4-C58F-8160-6D34-6C002693F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A8B26-C17B-9D2E-4DF3-0B11196BD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8D7A0-388A-B63E-FBFF-FD49463D6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0A8C-A3B0-6E54-7825-0B4A7293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9F7E2-F414-458A-B2DF-0EAF094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925F9-04CF-DCA4-4E3A-93F598ED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658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4EB3-903F-5432-F869-8916A0B4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F42E6-DEF8-33A5-54F1-3403A6B0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6830-CEDD-7E71-77D3-2CBF7F12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7C9D-4B06-2A7A-897F-AA80E58D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82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93082-2A72-3B4D-688C-1D581B0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0153A-17C5-6B01-F8BE-B75C296F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6F24B-C61B-6D85-604C-CADCE832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906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5836-FC98-7EFE-EAB5-0ABA82F8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FC8-22F4-144E-6D47-D3AE602F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E02B8-84AC-BBB2-B62C-89B24EB00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82C0-825B-62C9-AB76-6248DD71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AA1A-C9B1-4385-D6B6-4C77F2E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A9788-5576-A0DD-2AA3-9CF6D93F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986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256C-A427-F213-7166-C7AE5473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D480-9FB2-DA32-DCC2-0EEC0AA58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24894-3144-FD5B-3AAA-4CFBC02B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B9C4F-E44B-0A49-D92D-9E6C863E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A521-5047-379A-D310-3EE0D83E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A1E4-3D0A-3A0B-3B43-E920D954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8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A52D1-2886-FAD7-C2E6-B24BF9C0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B7CD3-F1C7-0210-1A0A-0A3DA8B5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403B-1F3B-ECA7-BA49-3E359B439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2DFB-4C86-4293-9F7F-415C96C2E066}" type="datetimeFigureOut">
              <a:rPr lang="en-AT" smtClean="0"/>
              <a:t>31/07/2022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0893-1C1A-2D23-E651-BD3DF5204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203A-A32F-AD2F-2DAE-019D6D5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9A3A-FADF-4F45-AE6D-70AC3C66148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1430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6B345-3EB7-06E8-574D-904549E279D7}"/>
              </a:ext>
            </a:extLst>
          </p:cNvPr>
          <p:cNvSpPr txBox="1"/>
          <p:nvPr/>
        </p:nvSpPr>
        <p:spPr>
          <a:xfrm>
            <a:off x="304800" y="494982"/>
            <a:ext cx="11341768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Vardi’s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Law and 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ome Exceptions</a:t>
            </a:r>
          </a:p>
          <a:p>
            <a:pPr algn="ctr"/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The Gap between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and Expression Complexity of Reasoning Formalisms</a:t>
            </a:r>
          </a:p>
          <a:p>
            <a:pPr algn="ctr"/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Georg Gottlob</a:t>
            </a:r>
          </a:p>
          <a:p>
            <a:pPr algn="ctr"/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University of Oxford </a:t>
            </a:r>
          </a:p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 TU Wien</a:t>
            </a:r>
          </a:p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AT" sz="3600" dirty="0"/>
          </a:p>
        </p:txBody>
      </p:sp>
    </p:spTree>
    <p:extLst>
      <p:ext uri="{BB962C8B-B14F-4D97-AF65-F5344CB8AC3E}">
        <p14:creationId xmlns:p14="http://schemas.microsoft.com/office/powerpoint/2010/main" val="407592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8BEEE-B0CB-0FD9-4A07-E1A38F16E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3" t="16983" r="20909" b="12404"/>
          <a:stretch/>
        </p:blipFill>
        <p:spPr>
          <a:xfrm>
            <a:off x="0" y="2198153"/>
            <a:ext cx="5708073" cy="46274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22DEB7-D1B6-C8FF-695D-D483B29D0909}"/>
              </a:ext>
            </a:extLst>
          </p:cNvPr>
          <p:cNvSpPr/>
          <p:nvPr/>
        </p:nvSpPr>
        <p:spPr>
          <a:xfrm>
            <a:off x="958223" y="4358075"/>
            <a:ext cx="897203" cy="226244"/>
          </a:xfrm>
          <a:prstGeom prst="rect">
            <a:avLst/>
          </a:prstGeom>
          <a:solidFill>
            <a:srgbClr val="FFFF00">
              <a:alpha val="12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FCCA6-8671-A76D-462A-A718B6C078A0}"/>
              </a:ext>
            </a:extLst>
          </p:cNvPr>
          <p:cNvSpPr txBox="1"/>
          <p:nvPr/>
        </p:nvSpPr>
        <p:spPr>
          <a:xfrm>
            <a:off x="4349994" y="883730"/>
            <a:ext cx="6972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Data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Expression Complexity (a.k.a. Program Complexity)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Combined Complexity</a:t>
            </a:r>
            <a:endParaRPr lang="en-AT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5DE7D-1BE1-01A7-170B-7A737868E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05" t="40851" r="22532" b="36771"/>
          <a:stretch/>
        </p:blipFill>
        <p:spPr>
          <a:xfrm>
            <a:off x="6025966" y="4440220"/>
            <a:ext cx="2811862" cy="14664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8705FC-1985-EDD3-354A-66422236A4DB}"/>
              </a:ext>
            </a:extLst>
          </p:cNvPr>
          <p:cNvSpPr/>
          <p:nvPr/>
        </p:nvSpPr>
        <p:spPr>
          <a:xfrm>
            <a:off x="1158252" y="4684575"/>
            <a:ext cx="1102171" cy="226244"/>
          </a:xfrm>
          <a:prstGeom prst="rect">
            <a:avLst/>
          </a:prstGeom>
          <a:solidFill>
            <a:srgbClr val="FFFF00">
              <a:alpha val="12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B65E7-093F-1EA8-1872-D530671274F3}"/>
              </a:ext>
            </a:extLst>
          </p:cNvPr>
          <p:cNvSpPr/>
          <p:nvPr/>
        </p:nvSpPr>
        <p:spPr>
          <a:xfrm>
            <a:off x="6087188" y="5077213"/>
            <a:ext cx="2811861" cy="296892"/>
          </a:xfrm>
          <a:prstGeom prst="rect">
            <a:avLst/>
          </a:prstGeom>
          <a:solidFill>
            <a:srgbClr val="FFFF00">
              <a:alpha val="12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D99B-4520-9B96-773B-9E9EA2A730AF}"/>
              </a:ext>
            </a:extLst>
          </p:cNvPr>
          <p:cNvSpPr txBox="1"/>
          <p:nvPr/>
        </p:nvSpPr>
        <p:spPr>
          <a:xfrm>
            <a:off x="2720076" y="57316"/>
            <a:ext cx="7199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prstClr val="black"/>
                </a:solidFill>
                <a:latin typeface="Calibri" panose="020F0502020204030204"/>
              </a:rPr>
              <a:t>FUNDAMENTAL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INSIGHT AND DEFINITIONS</a:t>
            </a:r>
            <a:endParaRPr kumimoji="0" lang="en-AT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5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18936-8AA1-167C-B67E-D6365387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3633" y="2867046"/>
            <a:ext cx="1342798" cy="1924928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1738E46-82B0-E7B0-B9A7-353F851589A1}"/>
              </a:ext>
            </a:extLst>
          </p:cNvPr>
          <p:cNvSpPr/>
          <p:nvPr/>
        </p:nvSpPr>
        <p:spPr>
          <a:xfrm>
            <a:off x="2767991" y="1595413"/>
            <a:ext cx="7769302" cy="3794426"/>
          </a:xfrm>
          <a:prstGeom prst="wedgeEllipseCallout">
            <a:avLst>
              <a:gd name="adj1" fmla="val -64505"/>
              <a:gd name="adj2" fmla="val 1206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 This happens to be quite a typical pattern. The expression complexity of the investigated languages is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usually one exponential higher than the data complexity…</a:t>
            </a:r>
            <a:endParaRPr lang="en-AT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47D15-5B97-46EF-B2F2-E72AA3D1B2DA}"/>
              </a:ext>
            </a:extLst>
          </p:cNvPr>
          <p:cNvSpPr txBox="1"/>
          <p:nvPr/>
        </p:nvSpPr>
        <p:spPr>
          <a:xfrm>
            <a:off x="488022" y="5982752"/>
            <a:ext cx="1121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This is indeed very often so, but let us see some exceptions</a:t>
            </a:r>
            <a:endParaRPr lang="en-AT" sz="36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09032-2D32-BF9A-2369-6F514EA38D92}"/>
              </a:ext>
            </a:extLst>
          </p:cNvPr>
          <p:cNvSpPr txBox="1"/>
          <p:nvPr/>
        </p:nvSpPr>
        <p:spPr>
          <a:xfrm>
            <a:off x="4431521" y="169027"/>
            <a:ext cx="2281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prstClr val="black"/>
                </a:solidFill>
                <a:latin typeface="Calibri" panose="020F0502020204030204"/>
              </a:rPr>
              <a:t>VARDI’S LAW</a:t>
            </a:r>
            <a:endParaRPr kumimoji="0" lang="en-AT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07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B969D-D9E0-358B-4226-C04BEB24C3BE}"/>
              </a:ext>
            </a:extLst>
          </p:cNvPr>
          <p:cNvSpPr txBox="1"/>
          <p:nvPr/>
        </p:nvSpPr>
        <p:spPr>
          <a:xfrm>
            <a:off x="162681" y="526211"/>
            <a:ext cx="5438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CASE 1:  Double-Exponential Gap</a:t>
            </a:r>
            <a:endParaRPr lang="en-AT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CD894-6FC9-629C-6FC2-B2EB62E4B281}"/>
              </a:ext>
            </a:extLst>
          </p:cNvPr>
          <p:cNvSpPr txBox="1"/>
          <p:nvPr/>
        </p:nvSpPr>
        <p:spPr>
          <a:xfrm>
            <a:off x="322879" y="1570006"/>
            <a:ext cx="6056466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Language: Guarded Datalog[</a:t>
            </a:r>
            <a:r>
              <a:rPr lang="en-US" sz="2800" b="1" dirty="0">
                <a:sym typeface="Symbol" panose="05050102010706020507" pitchFamily="18" charset="2"/>
              </a:rPr>
              <a:t></a:t>
            </a:r>
            <a:r>
              <a:rPr lang="en-US" sz="2800" dirty="0">
                <a:sym typeface="Symbol" panose="05050102010706020507" pitchFamily="18" charset="2"/>
              </a:rPr>
              <a:t>]</a:t>
            </a:r>
          </a:p>
          <a:p>
            <a:endParaRPr lang="en-US" sz="12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Semantics: Chase (possibly infinite)</a:t>
            </a:r>
          </a:p>
          <a:p>
            <a:endParaRPr lang="en-US" sz="11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Problem: Query-of-Tuple Problem (QOT)</a:t>
            </a:r>
            <a:endParaRPr lang="en-US" sz="3200" dirty="0">
              <a:sym typeface="Symbol" panose="05050102010706020507" pitchFamily="18" charset="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BC96B71-31B2-0288-5184-EEE61FA2E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049" y="1647643"/>
            <a:ext cx="5739072" cy="34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Symbol" panose="05050102010706020507" pitchFamily="18" charset="2"/>
              </a:rPr>
              <a:t>reports(</a:t>
            </a:r>
            <a:r>
              <a:rPr kumimoji="0" lang="en-GB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Symbol" panose="05050102010706020507" pitchFamily="18" charset="2"/>
              </a:rPr>
              <a:t>) &amp; consultant(y)  </a:t>
            </a: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Symbol" panose="05050102010706020507" pitchFamily="18" charset="2"/>
              </a:rPr>
              <a:t>z (emp(z)  reports(y,</a:t>
            </a:r>
            <a:r>
              <a:rPr lang="en-GB" alt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z))</a:t>
            </a: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3CD894-6FC9-629C-6FC2-B2EB62E4B281}"/>
              </a:ext>
            </a:extLst>
          </p:cNvPr>
          <p:cNvSpPr txBox="1"/>
          <p:nvPr/>
        </p:nvSpPr>
        <p:spPr>
          <a:xfrm>
            <a:off x="322879" y="1570006"/>
            <a:ext cx="6056466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Language: Guarded Datalog[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Semantics: Chase (possibly infinite)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Problem: Query-of-Tuple Problem (QOT)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4E8B6-7E34-1CD6-D2A1-A72D7A0F6166}"/>
              </a:ext>
            </a:extLst>
          </p:cNvPr>
          <p:cNvSpPr txBox="1"/>
          <p:nvPr/>
        </p:nvSpPr>
        <p:spPr>
          <a:xfrm>
            <a:off x="241539" y="4287329"/>
            <a:ext cx="83156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Data complexity: PTIME-complete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Expression/combined Complexity:  2EXPTIME complete.</a:t>
            </a:r>
            <a:endParaRPr lang="en-AT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5526E-D5B8-FB4C-EDC5-B5FBF713C669}"/>
              </a:ext>
            </a:extLst>
          </p:cNvPr>
          <p:cNvSpPr txBox="1"/>
          <p:nvPr/>
        </p:nvSpPr>
        <p:spPr>
          <a:xfrm>
            <a:off x="162681" y="526211"/>
            <a:ext cx="5438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CASE 1:  Double-Exponential Gap</a:t>
            </a:r>
            <a:endParaRPr lang="en-AT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9FAEA-C7E8-80AA-7A4C-80A71AFC10C4}"/>
              </a:ext>
            </a:extLst>
          </p:cNvPr>
          <p:cNvSpPr txBox="1"/>
          <p:nvPr/>
        </p:nvSpPr>
        <p:spPr>
          <a:xfrm>
            <a:off x="5313872" y="6331789"/>
            <a:ext cx="213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[Cali, G., </a:t>
            </a:r>
            <a:r>
              <a:rPr lang="en-US" dirty="0" err="1"/>
              <a:t>Kifer</a:t>
            </a:r>
            <a:r>
              <a:rPr lang="en-US" dirty="0"/>
              <a:t>, 2012]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3607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B969D-D9E0-358B-4226-C04BEB24C3BE}"/>
              </a:ext>
            </a:extLst>
          </p:cNvPr>
          <p:cNvSpPr txBox="1"/>
          <p:nvPr/>
        </p:nvSpPr>
        <p:spPr>
          <a:xfrm>
            <a:off x="119549" y="526816"/>
            <a:ext cx="8251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2:  Expression Complexity 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 Data Complexity</a:t>
            </a:r>
            <a:endParaRPr kumimoji="0" lang="en-AT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CD894-6FC9-629C-6FC2-B2EB62E4B281}"/>
              </a:ext>
            </a:extLst>
          </p:cNvPr>
          <p:cNvSpPr txBox="1"/>
          <p:nvPr/>
        </p:nvSpPr>
        <p:spPr>
          <a:xfrm>
            <a:off x="322879" y="1570006"/>
            <a:ext cx="6056466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Language: Monadic Datalog over trees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Semantics: Datalog semantics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Problem: Query-of-Tuple Problem (QOT)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4E8B6-7E34-1CD6-D2A1-A72D7A0F6166}"/>
              </a:ext>
            </a:extLst>
          </p:cNvPr>
          <p:cNvSpPr txBox="1"/>
          <p:nvPr/>
        </p:nvSpPr>
        <p:spPr>
          <a:xfrm>
            <a:off x="241539" y="4097557"/>
            <a:ext cx="951125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</a:rPr>
              <a:t>Combined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complexity: </a:t>
            </a:r>
            <a:r>
              <a:rPr lang="en-US" sz="28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</a:rPr>
              <a:t>O(</a:t>
            </a: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</a:rPr>
              <a:t>|Program| x |Tree|</a:t>
            </a: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</a:rPr>
              <a:t>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Complexity: </a:t>
            </a:r>
            <a:r>
              <a:rPr lang="en-US" sz="2800" dirty="0">
                <a:solidFill>
                  <a:srgbClr val="C00000"/>
                </a:solidFill>
                <a:latin typeface="Calibri" panose="020F0502020204030204"/>
              </a:rPr>
              <a:t> 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LINTIME  (as expressive as MSO over trees)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Expression/Combined Complexity:  in LINTIME, PTIME-complete.</a:t>
            </a:r>
            <a:endParaRPr kumimoji="0" lang="en-AT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9FD7-72F5-2469-9E2D-10D6F912DAFE}"/>
              </a:ext>
            </a:extLst>
          </p:cNvPr>
          <p:cNvSpPr txBox="1"/>
          <p:nvPr/>
        </p:nvSpPr>
        <p:spPr>
          <a:xfrm>
            <a:off x="5313872" y="6331789"/>
            <a:ext cx="16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[G., Koch 2012]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4637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3B85E-5743-EDF2-9FFF-90AD4ECDD451}"/>
              </a:ext>
            </a:extLst>
          </p:cNvPr>
          <p:cNvSpPr txBox="1"/>
          <p:nvPr/>
        </p:nvSpPr>
        <p:spPr>
          <a:xfrm>
            <a:off x="320842" y="1413063"/>
            <a:ext cx="109844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However, </a:t>
            </a:r>
            <a:r>
              <a:rPr lang="en-US" sz="3200" b="1" dirty="0" err="1"/>
              <a:t>Vardi’s</a:t>
            </a:r>
            <a:r>
              <a:rPr lang="en-US" sz="3200" b="1" dirty="0"/>
              <a:t> Law is true in 95% of the languages I </a:t>
            </a:r>
            <a:r>
              <a:rPr lang="en-US" sz="3200" b="1" dirty="0" err="1"/>
              <a:t>analysed</a:t>
            </a:r>
            <a:r>
              <a:rPr lang="en-US" sz="3200" b="1" dirty="0"/>
              <a:t>. </a:t>
            </a:r>
          </a:p>
          <a:p>
            <a:endParaRPr lang="en-US" sz="3200" b="1" dirty="0"/>
          </a:p>
          <a:p>
            <a:r>
              <a:rPr lang="en-US" sz="3200" b="1" dirty="0"/>
              <a:t>Exception just confirm the rule, </a:t>
            </a:r>
          </a:p>
          <a:p>
            <a:endParaRPr lang="en-US" sz="3200" b="1" dirty="0"/>
          </a:p>
          <a:p>
            <a:r>
              <a:rPr lang="en-US" sz="3200" b="1" dirty="0" err="1"/>
              <a:t>Vardi’s</a:t>
            </a:r>
            <a:r>
              <a:rPr lang="en-US" sz="3200" b="1" dirty="0"/>
              <a:t> law is almost always true!</a:t>
            </a:r>
          </a:p>
          <a:p>
            <a:endParaRPr lang="en-US" sz="3200" b="1" dirty="0"/>
          </a:p>
          <a:p>
            <a:r>
              <a:rPr lang="en-US" sz="3200" b="1" dirty="0"/>
              <a:t>Thank you, Moshe, for your insights.</a:t>
            </a:r>
          </a:p>
          <a:p>
            <a:endParaRPr lang="en-AT" sz="3200" b="1" dirty="0"/>
          </a:p>
        </p:txBody>
      </p:sp>
    </p:spTree>
    <p:extLst>
      <p:ext uri="{BB962C8B-B14F-4D97-AF65-F5344CB8AC3E}">
        <p14:creationId xmlns:p14="http://schemas.microsoft.com/office/powerpoint/2010/main" val="251283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Gottlob</dc:creator>
  <cp:lastModifiedBy>Georg Gottlob</cp:lastModifiedBy>
  <cp:revision>12</cp:revision>
  <dcterms:created xsi:type="dcterms:W3CDTF">2022-07-31T17:01:46Z</dcterms:created>
  <dcterms:modified xsi:type="dcterms:W3CDTF">2022-07-31T23:04:00Z</dcterms:modified>
</cp:coreProperties>
</file>