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753" r:id="rId3"/>
    <p:sldId id="734" r:id="rId4"/>
    <p:sldId id="756" r:id="rId5"/>
    <p:sldId id="759" r:id="rId6"/>
    <p:sldId id="752" r:id="rId7"/>
    <p:sldId id="755" r:id="rId8"/>
    <p:sldId id="757" r:id="rId9"/>
    <p:sldId id="731" r:id="rId10"/>
    <p:sldId id="758" r:id="rId11"/>
    <p:sldId id="743" r:id="rId12"/>
    <p:sldId id="747" r:id="rId13"/>
    <p:sldId id="735" r:id="rId14"/>
    <p:sldId id="746" r:id="rId15"/>
    <p:sldId id="70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勇" initials="李" lastIdx="1" clrIdx="0">
    <p:extLst>
      <p:ext uri="{19B8F6BF-5375-455C-9EA6-DF929625EA0E}">
        <p15:presenceInfo xmlns:p15="http://schemas.microsoft.com/office/powerpoint/2012/main" userId="5a8064ed1fe801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45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400" b="1" dirty="0"/>
              <a:t>Number</a:t>
            </a:r>
            <a:r>
              <a:rPr lang="en-US" altLang="zh-CN" sz="2400" b="1" baseline="0" dirty="0"/>
              <a:t> of solved cases</a:t>
            </a:r>
            <a:endParaRPr lang="zh-CN" altLang="en-US" sz="2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4871201247772629E-2"/>
          <c:y val="1.8462601322309587E-2"/>
          <c:w val="0.71463716954143797"/>
          <c:h val="0.76839013983716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#,##0</c:formatCode>
                <c:ptCount val="1"/>
                <c:pt idx="0">
                  <c:v>15903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12-487F-BCCD-2A50F4DA2D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Spot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#,##0</c:formatCode>
                <c:ptCount val="1"/>
                <c:pt idx="0">
                  <c:v>15862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12-487F-BCCD-2A50F4DA2D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Owl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#,##0</c:formatCode>
                <c:ptCount val="1"/>
                <c:pt idx="0">
                  <c:v>15749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12-487F-BCCD-2A50F4DA2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6373424"/>
        <c:axId val="856395472"/>
      </c:barChart>
      <c:catAx>
        <c:axId val="8563734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56395472"/>
        <c:crosses val="autoZero"/>
        <c:auto val="1"/>
        <c:lblAlgn val="ctr"/>
        <c:lblOffset val="100"/>
        <c:noMultiLvlLbl val="0"/>
      </c:catAx>
      <c:valAx>
        <c:axId val="85639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637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086135415324318"/>
          <c:y val="0.84058631200921663"/>
          <c:w val="0.64629793385797851"/>
          <c:h val="9.52994549636117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non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0.34975</cdr:x>
      <cdr:y>0.14129</cdr:y>
    </cdr:from>
    <cdr:to>
      <cdr:x>0.40003</cdr:x>
      <cdr:y>0.24199</cdr:y>
    </cdr:to>
    <cdr:sp macro="" textlink="">
      <cdr:nvSpPr>
        <cdr:cNvPr id="2" name="右大括号 1">
          <a:extLst xmlns:a="http://schemas.openxmlformats.org/drawingml/2006/main">
            <a:ext uri="{FF2B5EF4-FFF2-40B4-BE49-F238E27FC236}">
              <a16:creationId xmlns:a16="http://schemas.microsoft.com/office/drawing/2014/main" id="{AA98CECC-98F6-AA6A-8E51-25F12FC0AC2E}"/>
            </a:ext>
          </a:extLst>
        </cdr:cNvPr>
        <cdr:cNvSpPr/>
      </cdr:nvSpPr>
      <cdr:spPr>
        <a:xfrm xmlns:a="http://schemas.openxmlformats.org/drawingml/2006/main">
          <a:off x="2361250" y="602672"/>
          <a:ext cx="339433" cy="429491"/>
        </a:xfrm>
        <a:prstGeom xmlns:a="http://schemas.openxmlformats.org/drawingml/2006/main" prst="rightBrace">
          <a:avLst>
            <a:gd name="adj1" fmla="val 0"/>
            <a:gd name="adj2" fmla="val 46213"/>
          </a:avLst>
        </a:prstGeom>
        <a:ln xmlns:a="http://schemas.openxmlformats.org/drawingml/2006/main" w="254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0.53273</cdr:x>
      <cdr:y>0.14684</cdr:y>
    </cdr:from>
    <cdr:to>
      <cdr:x>0.58301</cdr:x>
      <cdr:y>0.53107</cdr:y>
    </cdr:to>
    <cdr:sp macro="" textlink="">
      <cdr:nvSpPr>
        <cdr:cNvPr id="3" name="右大括号 2">
          <a:extLst xmlns:a="http://schemas.openxmlformats.org/drawingml/2006/main">
            <a:ext uri="{FF2B5EF4-FFF2-40B4-BE49-F238E27FC236}">
              <a16:creationId xmlns:a16="http://schemas.microsoft.com/office/drawing/2014/main" id="{1FA94870-B422-A974-B2AD-DF5763873036}"/>
            </a:ext>
          </a:extLst>
        </cdr:cNvPr>
        <cdr:cNvSpPr/>
      </cdr:nvSpPr>
      <cdr:spPr>
        <a:xfrm xmlns:a="http://schemas.openxmlformats.org/drawingml/2006/main">
          <a:off x="3596614" y="626337"/>
          <a:ext cx="339433" cy="1638880"/>
        </a:xfrm>
        <a:prstGeom xmlns:a="http://schemas.openxmlformats.org/drawingml/2006/main" prst="rightBrace">
          <a:avLst>
            <a:gd name="adj1" fmla="val 0"/>
            <a:gd name="adj2" fmla="val 46213"/>
          </a:avLst>
        </a:prstGeom>
        <a:ln xmlns:a="http://schemas.openxmlformats.org/drawingml/2006/main" w="254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96C0D-BFD4-4F52-B702-29E77A09A2C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CAB4D-E4F6-427D-BDC2-7BF69AAF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7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Pecan proving results on </a:t>
            </a:r>
            <a:r>
              <a:rPr lang="en-US" altLang="zh-CN" dirty="0" err="1"/>
              <a:t>Sturmian</a:t>
            </a:r>
            <a:r>
              <a:rPr lang="en-US" altLang="zh-CN" dirty="0"/>
              <a:t> words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CAB4D-E4F6-427D-BDC2-7BF69AAFC9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44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Convert to parity automata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CAB4D-E4F6-427D-BDC2-7BF69AAFC9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29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Convert to parity automata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CAB4D-E4F6-427D-BDC2-7BF69AAFC9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261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Convert to parity automata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CAB4D-E4F6-427D-BDC2-7BF69AAFC9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96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Timeout: 10 mins for each instance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CAB4D-E4F6-427D-BDC2-7BF69AAFC9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0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091DA-7C74-42E9-8DFB-E922F7675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F95FC9-55F1-4B3E-B5FF-A0C2D9E90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E8A9E-2CEE-4783-B2C0-4FE6EB8B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2263-D5BA-4738-8243-C881693C7D3E}" type="datetime1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00F33-900A-4908-9239-9806D05E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047FD-B9EC-4A20-967C-357A37E6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4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5DCFD-88CA-4E30-B1BA-51D4FBAC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B08BC-606E-4AF5-8503-9964ADB4B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424D8-413F-41D7-A580-8533E21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7DA8-963B-4A7E-A3C0-8AE59701F121}" type="datetime1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3C0EA-32CA-474D-88DB-CDCAA467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A9262-E845-4093-AB5F-C3009C83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4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2BA029-C563-4196-95DC-EA70819DE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F4C1C7-E45F-4130-8BBA-DC64921C9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53246-44D1-4A7B-BCBA-E82F1A9C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68AE-8EDE-422C-89A3-EED95D078D2A}" type="datetime1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4EAC3-418C-4F39-B0F1-512DB131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574FA-BE42-4C7C-A460-A2BA7108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9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A215F-05F4-4D18-BA91-BE0FC177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6F273-AAE9-400F-B5FC-F327E828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DF9A8-716C-4815-9F1B-B548EFC9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2C11-C47C-4D56-B364-01089DF125D6}" type="datetime1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63BD4-2762-40BD-88ED-4DBF74E3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1CACD-1766-4E86-B480-3519C6CC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4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0D9A3-CBDF-4D4C-9E2D-9712A692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7BBD1-3ED7-463E-B44B-7B76891B4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00B86-EBEA-4ECE-932C-7644BB3F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EBFC-C190-43FB-836F-811124A778CB}" type="datetime1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F4833-797D-4973-AFFF-330278F0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48AB2-8330-4F33-9FCD-136EE230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7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FEB37-C05C-4932-A6FC-F5013EBA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FC4BF-E7A8-40D6-9F9E-A99F02153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1F4AF3-1244-4FD5-85EA-DEA6479A0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1FBB8-9B4A-4D1C-8C8C-F436F1D5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8374-F855-4A4B-9BAF-A6AB1EDF3161}" type="datetime1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9EBF7F-1D70-4D00-801B-0F1EEBCD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8BFC43-757A-4EB5-AE24-C2C6B27F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8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1F50A-2F16-4F6A-A9DD-3C9BAF7B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439703-C403-453F-A4D0-566D7B6B7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D8E3D7-766A-4641-99D8-9FF0DB79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A52A0C-5E70-4050-9494-645AE75AB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90F478-D9CD-4383-B3EB-B6A1392F7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D0615A-B045-4FD5-9880-0057A62B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CC1-98C0-4F28-827D-2310CFE75B85}" type="datetime1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B438E6-69C9-4A72-A6A8-928CC25F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BC2428-18F4-4537-B170-E0715F21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EFE1B-EDD2-4DF1-B96B-65B1BB94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DB4AB2-5B74-43EA-B5EE-B28D06A2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D86-4980-41F3-93DD-3ADC503626E1}" type="datetime1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07B24C-B70B-4707-81C5-9AC853EC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D3BD11-ECC9-4900-9255-8E433E69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6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C33407-9F47-4419-AAAE-FB6B7DDF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B5E6-C83D-46DC-A923-8CF8FF384A58}" type="datetime1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7A3B6C-9C5B-4E6A-B4CB-092EAFF9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3B3AE8-3F33-4647-9843-25C06EE9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8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FDA5-D08B-4042-ACA8-70B8904E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E09B3-5597-441D-BA81-D90D14CC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E6BBAD-7443-4AC9-9C16-5F5E72C5E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F86065-07BD-4910-B5A5-D54067B0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704-7A96-4638-B933-D31E86EB9842}" type="datetime1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17A7A-1A30-466B-9480-5D0CC0EA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41FEC-B0F2-4DBC-BA51-BB4E0968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8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A9EE7-DAAE-4041-95BB-418B83CD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2B1E2B-E840-43F3-B828-F01D57606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5FA15-B384-4806-9FE0-81019464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61574-27F5-4054-9261-38C4BE3F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DA3F-40EF-4302-AAB0-F9FE15ED9FA5}" type="datetime1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F18DD8-9B16-4E6B-B23B-3C93A31A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B5C9A-35B1-4702-A324-652857B6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32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C182F-947B-4F5E-9BF1-B6404AFC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72F7A-BBE4-4C98-BAF6-B9C1010E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DB96C-6276-44C5-B841-C3B0DF3BB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FD6A-24AB-4670-AF9E-8E8A22B87CA2}" type="datetime1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66B1F-3D28-4FE8-9561-8297D1D13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BFFE6-0AE7-418A-90A4-EECC8FBEB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4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57544-4C2F-416F-92CC-EB315942F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474" y="-38328"/>
            <a:ext cx="11523215" cy="279216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  <a:latin typeface="Arial" panose="020B0604020202020204" pitchFamily="34" charset="0"/>
              </a:rPr>
              <a:t>Divide-and-Conquer </a:t>
            </a:r>
            <a:br>
              <a:rPr lang="en-US" altLang="zh-CN" sz="4800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zh-CN" sz="4800" dirty="0">
                <a:solidFill>
                  <a:srgbClr val="FF0000"/>
                </a:solidFill>
                <a:latin typeface="Arial" panose="020B0604020202020204" pitchFamily="34" charset="0"/>
              </a:rPr>
              <a:t>Determinization of </a:t>
            </a:r>
            <a:r>
              <a:rPr lang="en-US" altLang="zh-CN" sz="4800" dirty="0" err="1">
                <a:solidFill>
                  <a:srgbClr val="FF0000"/>
                </a:solidFill>
                <a:latin typeface="Arial" panose="020B0604020202020204" pitchFamily="34" charset="0"/>
              </a:rPr>
              <a:t>Büchi</a:t>
            </a:r>
            <a:r>
              <a:rPr lang="en-US" altLang="zh-CN" sz="4800" dirty="0">
                <a:solidFill>
                  <a:srgbClr val="FF0000"/>
                </a:solidFill>
                <a:latin typeface="Arial" panose="020B0604020202020204" pitchFamily="34" charset="0"/>
              </a:rPr>
              <a:t> automata </a:t>
            </a:r>
            <a:endParaRPr lang="zh-CN" altLang="en-US" sz="4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4440A5-9BE3-499B-BA99-508B16B6B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081" y="369411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Yong Li</a:t>
            </a:r>
          </a:p>
          <a:p>
            <a:endParaRPr lang="en-US" altLang="zh-CN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284FAC-861F-4A0F-884E-23408129B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20" y="4335123"/>
            <a:ext cx="4844105" cy="44945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81FA847-5893-B5BC-A0EF-702521E18392}"/>
              </a:ext>
            </a:extLst>
          </p:cNvPr>
          <p:cNvSpPr txBox="1"/>
          <p:nvPr/>
        </p:nvSpPr>
        <p:spPr>
          <a:xfrm>
            <a:off x="0" y="5206781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Joint work with Andrea </a:t>
            </a:r>
            <a:r>
              <a:rPr lang="en-US" altLang="zh-CN" sz="2400" dirty="0" err="1"/>
              <a:t>Turrini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Weizhi</a:t>
            </a:r>
            <a:r>
              <a:rPr lang="en-US" altLang="zh-CN" sz="2400" dirty="0"/>
              <a:t> Feng, </a:t>
            </a:r>
          </a:p>
          <a:p>
            <a:pPr algn="ctr"/>
            <a:r>
              <a:rPr lang="en-US" altLang="zh-CN" sz="2400" dirty="0"/>
              <a:t>Moshe Y. </a:t>
            </a:r>
            <a:r>
              <a:rPr lang="en-US" altLang="zh-CN" sz="2400" dirty="0" err="1"/>
              <a:t>Vardi</a:t>
            </a:r>
            <a:r>
              <a:rPr lang="en-US" altLang="zh-CN" sz="2400" dirty="0"/>
              <a:t> and Lijun Zhang</a:t>
            </a:r>
          </a:p>
        </p:txBody>
      </p:sp>
    </p:spTree>
    <p:extLst>
      <p:ext uri="{BB962C8B-B14F-4D97-AF65-F5344CB8AC3E}">
        <p14:creationId xmlns:p14="http://schemas.microsoft.com/office/powerpoint/2010/main" val="375553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98AD2A0-9F19-43DA-932D-5814D94EF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27" y="115904"/>
            <a:ext cx="3296182" cy="3473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3E9261-AB4F-4D07-9980-724DAB8F10E2}"/>
              </a:ext>
            </a:extLst>
          </p:cNvPr>
          <p:cNvSpPr txBox="1"/>
          <p:nvPr/>
        </p:nvSpPr>
        <p:spPr>
          <a:xfrm>
            <a:off x="360218" y="140136"/>
            <a:ext cx="897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66FF"/>
                </a:solidFill>
                <a:latin typeface="+mn-ea"/>
              </a:rPr>
              <a:t>Determinizing different types of SCCs</a:t>
            </a:r>
            <a:endParaRPr lang="zh-CN" altLang="en-US" sz="3600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403B2BD-E287-46B7-870C-0FE6C470F743}"/>
                  </a:ext>
                </a:extLst>
              </p:cNvPr>
              <p:cNvSpPr txBox="1"/>
              <p:nvPr/>
            </p:nvSpPr>
            <p:spPr>
              <a:xfrm>
                <a:off x="1203037" y="2841965"/>
                <a:ext cx="9774382" cy="2442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3200" b="1" dirty="0">
                    <a:solidFill>
                      <a:schemeClr val="accent1"/>
                    </a:solidFill>
                  </a:rPr>
                  <a:t>Inherently Weak SCC (IWC)</a:t>
                </a:r>
                <a:r>
                  <a:rPr lang="en-US" altLang="zh-CN" sz="3200" b="1" dirty="0">
                    <a:solidFill>
                      <a:schemeClr val="accent5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</a:rPr>
                  <a:t> 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CN" sz="2800" dirty="0">
                  <a:solidFill>
                    <a:srgbClr val="FF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3200" b="1" dirty="0">
                    <a:solidFill>
                      <a:schemeClr val="accent6">
                        <a:lumMod val="75000"/>
                      </a:schemeClr>
                    </a:solidFill>
                  </a:rPr>
                  <a:t>Deterministic Accepting SCC (DAC):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en-US" altLang="zh-CN" sz="3200" b="1" dirty="0"/>
                  <a:t> </a:t>
                </a:r>
              </a:p>
              <a:p>
                <a:pPr lvl="1"/>
                <a:endParaRPr lang="en-US" altLang="zh-CN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3200" b="1" dirty="0">
                    <a:solidFill>
                      <a:schemeClr val="accent2">
                        <a:lumMod val="75000"/>
                      </a:schemeClr>
                    </a:solidFill>
                  </a:rPr>
                  <a:t>Nondeterministic Accepting SCC (NAC):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!)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</a:rPr>
                  <a:t> </a:t>
                </a:r>
                <a:endParaRPr lang="en-US" altLang="zh-CN" sz="28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403B2BD-E287-46B7-870C-0FE6C4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037" y="2841965"/>
                <a:ext cx="9774382" cy="2442592"/>
              </a:xfrm>
              <a:prstGeom prst="rect">
                <a:avLst/>
              </a:prstGeom>
              <a:blipFill>
                <a:blip r:embed="rId3"/>
                <a:stretch>
                  <a:fillRect l="-1247" t="-3242" b="-7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35B4D90D-7821-7429-A845-4FAD76679F6A}"/>
              </a:ext>
            </a:extLst>
          </p:cNvPr>
          <p:cNvSpPr txBox="1"/>
          <p:nvPr/>
        </p:nvSpPr>
        <p:spPr>
          <a:xfrm>
            <a:off x="880178" y="1535095"/>
            <a:ext cx="82857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Three</a:t>
            </a:r>
            <a:r>
              <a:rPr lang="en-US" altLang="zh-CN" sz="4000" dirty="0"/>
              <a:t> </a:t>
            </a:r>
            <a:r>
              <a:rPr lang="en-US" altLang="zh-CN" sz="4000" b="1" dirty="0">
                <a:solidFill>
                  <a:srgbClr val="FF0000"/>
                </a:solidFill>
              </a:rPr>
              <a:t>different</a:t>
            </a:r>
            <a:r>
              <a:rPr lang="en-US" altLang="zh-CN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/>
              <a:t>types</a:t>
            </a:r>
            <a:r>
              <a:rPr lang="en-US" altLang="zh-CN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/>
              <a:t>of SCCs</a:t>
            </a:r>
            <a:endParaRPr lang="zh-CN" altLang="en-US" sz="40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997913A-DF78-EF21-E2D2-6F0F6FB4E5FE}"/>
              </a:ext>
            </a:extLst>
          </p:cNvPr>
          <p:cNvSpPr/>
          <p:nvPr/>
        </p:nvSpPr>
        <p:spPr>
          <a:xfrm>
            <a:off x="372002" y="2991609"/>
            <a:ext cx="11436451" cy="22264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rgbClr val="FF0000"/>
                </a:solidFill>
              </a:rPr>
              <a:t>Insight 2:</a:t>
            </a:r>
          </a:p>
          <a:p>
            <a:pPr algn="ctr"/>
            <a:r>
              <a:rPr lang="en-US" altLang="zh-CN" sz="4400" b="1" dirty="0">
                <a:solidFill>
                  <a:srgbClr val="FF0000"/>
                </a:solidFill>
              </a:rPr>
              <a:t>Specific</a:t>
            </a:r>
            <a:r>
              <a:rPr lang="en-US" altLang="zh-CN" sz="4400" b="1" dirty="0">
                <a:solidFill>
                  <a:schemeClr val="tx1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construction for each type of SCCs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7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98AD2A0-9F19-43DA-932D-5814D94EF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27" y="115904"/>
            <a:ext cx="3296182" cy="3473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3E9261-AB4F-4D07-9980-724DAB8F10E2}"/>
              </a:ext>
            </a:extLst>
          </p:cNvPr>
          <p:cNvSpPr txBox="1"/>
          <p:nvPr/>
        </p:nvSpPr>
        <p:spPr>
          <a:xfrm>
            <a:off x="360218" y="140136"/>
            <a:ext cx="897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66FF"/>
                </a:solidFill>
                <a:latin typeface="+mn-ea"/>
              </a:rPr>
              <a:t>Final determinization construction</a:t>
            </a:r>
            <a:endParaRPr lang="zh-CN" altLang="en-US" sz="3600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流程图: 文档 2">
                <a:extLst>
                  <a:ext uri="{FF2B5EF4-FFF2-40B4-BE49-F238E27FC236}">
                    <a16:creationId xmlns:a16="http://schemas.microsoft.com/office/drawing/2014/main" id="{9D1CF6B2-1915-59C4-9088-4990C953A074}"/>
                  </a:ext>
                </a:extLst>
              </p:cNvPr>
              <p:cNvSpPr/>
              <p:nvPr/>
            </p:nvSpPr>
            <p:spPr>
              <a:xfrm>
                <a:off x="248436" y="2949265"/>
                <a:ext cx="1022145" cy="1410299"/>
              </a:xfrm>
              <a:prstGeom prst="flowChartDocumen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Input </a:t>
                </a:r>
                <a:r>
                  <a:rPr lang="en-US" altLang="zh-CN" sz="2800" b="1" dirty="0"/>
                  <a:t>NBA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流程图: 文档 2">
                <a:extLst>
                  <a:ext uri="{FF2B5EF4-FFF2-40B4-BE49-F238E27FC236}">
                    <a16:creationId xmlns:a16="http://schemas.microsoft.com/office/drawing/2014/main" id="{9D1CF6B2-1915-59C4-9088-4990C953A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36" y="2949265"/>
                <a:ext cx="1022145" cy="1410299"/>
              </a:xfrm>
              <a:prstGeom prst="flowChartDocument">
                <a:avLst/>
              </a:prstGeom>
              <a:blipFill>
                <a:blip r:embed="rId4"/>
                <a:stretch>
                  <a:fillRect l="-9467" t="-12987" r="-18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BD566C9-9C5B-C19D-1FF5-E609C81450D7}"/>
              </a:ext>
            </a:extLst>
          </p:cNvPr>
          <p:cNvSpPr/>
          <p:nvPr/>
        </p:nvSpPr>
        <p:spPr>
          <a:xfrm>
            <a:off x="10083179" y="3235700"/>
            <a:ext cx="1350818" cy="73695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DELA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27B9A25-F6DC-51B1-8F36-45DB8BB4BE58}"/>
              </a:ext>
            </a:extLst>
          </p:cNvPr>
          <p:cNvGrpSpPr/>
          <p:nvPr/>
        </p:nvGrpSpPr>
        <p:grpSpPr>
          <a:xfrm>
            <a:off x="1236562" y="878238"/>
            <a:ext cx="8880637" cy="5309739"/>
            <a:chOff x="1236562" y="878238"/>
            <a:chExt cx="8880637" cy="530973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CC07CCB-C281-D420-6104-F6AF55752C37}"/>
                </a:ext>
              </a:extLst>
            </p:cNvPr>
            <p:cNvSpPr txBox="1"/>
            <p:nvPr/>
          </p:nvSpPr>
          <p:spPr>
            <a:xfrm>
              <a:off x="1236562" y="2600479"/>
              <a:ext cx="18674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SCC </a:t>
              </a:r>
            </a:p>
            <a:p>
              <a:r>
                <a:rPr lang="en-US" altLang="zh-CN" sz="2000" dirty="0"/>
                <a:t>decomposition</a:t>
              </a:r>
              <a:endParaRPr lang="zh-CN" altLang="en-US" sz="2000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D3406BD-B2F4-FC8E-6007-B7A8BB9122AB}"/>
                </a:ext>
              </a:extLst>
            </p:cNvPr>
            <p:cNvSpPr/>
            <p:nvPr/>
          </p:nvSpPr>
          <p:spPr>
            <a:xfrm>
              <a:off x="3287014" y="966345"/>
              <a:ext cx="1099128" cy="52647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IWC</a:t>
              </a:r>
              <a:r>
                <a:rPr lang="en-US" altLang="zh-CN" dirty="0"/>
                <a:t> </a:t>
              </a:r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A376634-9207-7F82-27BE-C67C80CCC359}"/>
                    </a:ext>
                  </a:extLst>
                </p:cNvPr>
                <p:cNvSpPr/>
                <p:nvPr/>
              </p:nvSpPr>
              <p:spPr>
                <a:xfrm>
                  <a:off x="3287014" y="1932359"/>
                  <a:ext cx="1099128" cy="52647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IWC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A376634-9207-7F82-27BE-C67C80CCC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014" y="1932359"/>
                  <a:ext cx="1099128" cy="526473"/>
                </a:xfrm>
                <a:prstGeom prst="ellipse">
                  <a:avLst/>
                </a:prstGeom>
                <a:blipFill>
                  <a:blip r:embed="rId5"/>
                  <a:stretch>
                    <a:fillRect t="-15909" b="-7955"/>
                  </a:stretch>
                </a:blip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FC65874-C11F-869E-13CB-A4FCEE992A77}"/>
                </a:ext>
              </a:extLst>
            </p:cNvPr>
            <p:cNvSpPr/>
            <p:nvPr/>
          </p:nvSpPr>
          <p:spPr>
            <a:xfrm>
              <a:off x="3287014" y="2810229"/>
              <a:ext cx="1098000" cy="52647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DAC</a:t>
              </a:r>
              <a:r>
                <a:rPr lang="en-US" altLang="zh-CN" dirty="0"/>
                <a:t> </a:t>
              </a:r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AEA7CAD-8971-C59C-513F-FEB22DB0BC67}"/>
                    </a:ext>
                  </a:extLst>
                </p:cNvPr>
                <p:cNvSpPr/>
                <p:nvPr/>
              </p:nvSpPr>
              <p:spPr>
                <a:xfrm>
                  <a:off x="3287014" y="3845969"/>
                  <a:ext cx="1098000" cy="526473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DAC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AEA7CAD-8971-C59C-513F-FEB22DB0BC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014" y="3845969"/>
                  <a:ext cx="1098000" cy="526473"/>
                </a:xfrm>
                <a:prstGeom prst="ellipse">
                  <a:avLst/>
                </a:prstGeom>
                <a:blipFill>
                  <a:blip r:embed="rId6"/>
                  <a:stretch>
                    <a:fillRect t="-15909" b="-11364"/>
                  </a:stretch>
                </a:blip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8C1D5E0B-F7DE-727B-C742-CA2AE05C3EF2}"/>
                    </a:ext>
                  </a:extLst>
                </p:cNvPr>
                <p:cNvSpPr/>
                <p:nvPr/>
              </p:nvSpPr>
              <p:spPr>
                <a:xfrm>
                  <a:off x="3287014" y="4710534"/>
                  <a:ext cx="1098000" cy="52647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NAC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US" altLang="zh-CN" dirty="0"/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8C1D5E0B-F7DE-727B-C742-CA2AE05C3E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014" y="4710534"/>
                  <a:ext cx="1098000" cy="526473"/>
                </a:xfrm>
                <a:prstGeom prst="ellipse">
                  <a:avLst/>
                </a:prstGeom>
                <a:blipFill>
                  <a:blip r:embed="rId7"/>
                  <a:stretch>
                    <a:fillRect t="-15909" b="-4545"/>
                  </a:stretch>
                </a:blip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AAEB719F-BB9F-58BA-61BB-26D4A538A598}"/>
                    </a:ext>
                  </a:extLst>
                </p:cNvPr>
                <p:cNvSpPr/>
                <p:nvPr/>
              </p:nvSpPr>
              <p:spPr>
                <a:xfrm>
                  <a:off x="3287014" y="5636069"/>
                  <a:ext cx="1098000" cy="52647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NAC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AAEB719F-BB9F-58BA-61BB-26D4A538A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014" y="5636069"/>
                  <a:ext cx="1098000" cy="526473"/>
                </a:xfrm>
                <a:prstGeom prst="ellipse">
                  <a:avLst/>
                </a:prstGeom>
                <a:blipFill>
                  <a:blip r:embed="rId8"/>
                  <a:stretch>
                    <a:fillRect t="-15909" b="-6818"/>
                  </a:stretch>
                </a:blip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864354A-1622-A4A1-2E8C-18F389D429BE}"/>
                </a:ext>
              </a:extLst>
            </p:cNvPr>
            <p:cNvSpPr txBox="1"/>
            <p:nvPr/>
          </p:nvSpPr>
          <p:spPr>
            <a:xfrm>
              <a:off x="4857200" y="2769396"/>
              <a:ext cx="17687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DAC determinization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5B0AEBD-5671-C274-B54D-5DC82533102B}"/>
                </a:ext>
              </a:extLst>
            </p:cNvPr>
            <p:cNvSpPr txBox="1"/>
            <p:nvPr/>
          </p:nvSpPr>
          <p:spPr>
            <a:xfrm>
              <a:off x="4846381" y="4551261"/>
              <a:ext cx="17687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NAC determinization</a:t>
              </a:r>
              <a:endParaRPr lang="zh-CN" altLang="en-US" dirty="0"/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2F91C7A7-678B-2128-A9AD-1B904E5A8310}"/>
                </a:ext>
              </a:extLst>
            </p:cNvPr>
            <p:cNvSpPr/>
            <p:nvPr/>
          </p:nvSpPr>
          <p:spPr>
            <a:xfrm>
              <a:off x="4857201" y="1462884"/>
              <a:ext cx="1417778" cy="54852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DE07F92-6487-C7D1-5702-EF459E5369B3}"/>
                </a:ext>
              </a:extLst>
            </p:cNvPr>
            <p:cNvSpPr txBox="1"/>
            <p:nvPr/>
          </p:nvSpPr>
          <p:spPr>
            <a:xfrm>
              <a:off x="4857200" y="878238"/>
              <a:ext cx="17687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IWC determinization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CDAC390-AAE3-EEE8-238C-DEE6EE2E15BF}"/>
                    </a:ext>
                  </a:extLst>
                </p:cNvPr>
                <p:cNvSpPr/>
                <p:nvPr/>
              </p:nvSpPr>
              <p:spPr>
                <a:xfrm>
                  <a:off x="6856662" y="4738242"/>
                  <a:ext cx="1026942" cy="39262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DPA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CDAC390-AAE3-EEE8-238C-DEE6EE2E1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662" y="4738242"/>
                  <a:ext cx="1026942" cy="392624"/>
                </a:xfrm>
                <a:prstGeom prst="rect">
                  <a:avLst/>
                </a:prstGeom>
                <a:blipFill>
                  <a:blip r:embed="rId9"/>
                  <a:stretch>
                    <a:fillRect t="-2985" b="-179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0C68439-0328-A498-09B2-C3509CE1DBFD}"/>
                </a:ext>
              </a:extLst>
            </p:cNvPr>
            <p:cNvSpPr/>
            <p:nvPr/>
          </p:nvSpPr>
          <p:spPr>
            <a:xfrm>
              <a:off x="6862373" y="2825602"/>
              <a:ext cx="1026942" cy="3926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DPA</a:t>
              </a:r>
              <a:r>
                <a:rPr lang="en-US" altLang="zh-CN" dirty="0"/>
                <a:t> </a:t>
              </a:r>
              <a:r>
                <a:rPr lang="en-US" altLang="zh-CN" b="1" dirty="0"/>
                <a:t>1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6B19BAC3-5134-9FBD-A6C6-4C26A0FD1A00}"/>
                    </a:ext>
                  </a:extLst>
                </p:cNvPr>
                <p:cNvSpPr/>
                <p:nvPr/>
              </p:nvSpPr>
              <p:spPr>
                <a:xfrm>
                  <a:off x="6848071" y="3887368"/>
                  <a:ext cx="1026942" cy="39262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DPA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6B19BAC3-5134-9FBD-A6C6-4C26A0FD1A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071" y="3887368"/>
                  <a:ext cx="1026942" cy="392624"/>
                </a:xfrm>
                <a:prstGeom prst="rect">
                  <a:avLst/>
                </a:prstGeom>
                <a:blipFill>
                  <a:blip r:embed="rId10"/>
                  <a:stretch>
                    <a:fillRect l="-1170" t="-4545" b="-196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1E17E88-E025-DB6D-3734-641AC8A9ACD1}"/>
                </a:ext>
              </a:extLst>
            </p:cNvPr>
            <p:cNvSpPr/>
            <p:nvPr/>
          </p:nvSpPr>
          <p:spPr>
            <a:xfrm>
              <a:off x="6856662" y="938084"/>
              <a:ext cx="1026942" cy="392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DPA</a:t>
              </a:r>
              <a:r>
                <a:rPr lang="en-US" altLang="zh-CN" dirty="0"/>
                <a:t> </a:t>
              </a:r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152E1D92-FBBB-B016-6F22-3718BB84B58D}"/>
                    </a:ext>
                  </a:extLst>
                </p:cNvPr>
                <p:cNvSpPr/>
                <p:nvPr/>
              </p:nvSpPr>
              <p:spPr>
                <a:xfrm>
                  <a:off x="6848071" y="1923219"/>
                  <a:ext cx="1026942" cy="3926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DPA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152E1D92-FBBB-B016-6F22-3718BB84B5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071" y="1923219"/>
                  <a:ext cx="1026942" cy="392624"/>
                </a:xfrm>
                <a:prstGeom prst="rect">
                  <a:avLst/>
                </a:prstGeom>
                <a:blipFill>
                  <a:blip r:embed="rId11"/>
                  <a:stretch>
                    <a:fillRect l="-2339" t="-2985" b="-194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A450962-13E6-3E73-2075-88C12A859025}"/>
                    </a:ext>
                  </a:extLst>
                </p:cNvPr>
                <p:cNvSpPr/>
                <p:nvPr/>
              </p:nvSpPr>
              <p:spPr>
                <a:xfrm>
                  <a:off x="6856662" y="5795353"/>
                  <a:ext cx="1026942" cy="39262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DPA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A450962-13E6-3E73-2075-88C12A8590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662" y="5795353"/>
                  <a:ext cx="1026942" cy="392624"/>
                </a:xfrm>
                <a:prstGeom prst="rect">
                  <a:avLst/>
                </a:prstGeom>
                <a:blipFill>
                  <a:blip r:embed="rId12"/>
                  <a:stretch>
                    <a:fillRect l="-588" t="-4545" b="-196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992C8980-8B48-2E2C-2266-016953D44F09}"/>
                    </a:ext>
                  </a:extLst>
                </p:cNvPr>
                <p:cNvSpPr txBox="1"/>
                <p:nvPr/>
              </p:nvSpPr>
              <p:spPr>
                <a:xfrm>
                  <a:off x="3675278" y="1553563"/>
                  <a:ext cx="35329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992C8980-8B48-2E2C-2266-016953D44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278" y="1553563"/>
                  <a:ext cx="35329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D728066E-7F71-1810-0919-808956EE8686}"/>
                    </a:ext>
                  </a:extLst>
                </p:cNvPr>
                <p:cNvSpPr txBox="1"/>
                <p:nvPr/>
              </p:nvSpPr>
              <p:spPr>
                <a:xfrm>
                  <a:off x="3675278" y="3415158"/>
                  <a:ext cx="3927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D728066E-7F71-1810-0919-808956EE8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278" y="3415158"/>
                  <a:ext cx="39275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02B748A7-B03F-F705-8605-19A384FD973E}"/>
                    </a:ext>
                  </a:extLst>
                </p:cNvPr>
                <p:cNvSpPr txBox="1"/>
                <p:nvPr/>
              </p:nvSpPr>
              <p:spPr>
                <a:xfrm>
                  <a:off x="3675278" y="5258437"/>
                  <a:ext cx="4248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02B748A7-B03F-F705-8605-19A384FD9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278" y="5258437"/>
                  <a:ext cx="424873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箭头: 右 45">
              <a:extLst>
                <a:ext uri="{FF2B5EF4-FFF2-40B4-BE49-F238E27FC236}">
                  <a16:creationId xmlns:a16="http://schemas.microsoft.com/office/drawing/2014/main" id="{75058C17-8959-6AD8-3F87-DD48F82D826C}"/>
                </a:ext>
              </a:extLst>
            </p:cNvPr>
            <p:cNvSpPr/>
            <p:nvPr/>
          </p:nvSpPr>
          <p:spPr>
            <a:xfrm>
              <a:off x="4857200" y="3340537"/>
              <a:ext cx="1417778" cy="54852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箭头: 右 46">
              <a:extLst>
                <a:ext uri="{FF2B5EF4-FFF2-40B4-BE49-F238E27FC236}">
                  <a16:creationId xmlns:a16="http://schemas.microsoft.com/office/drawing/2014/main" id="{5608326E-0BE5-9C72-AD6B-C8ACD2618692}"/>
                </a:ext>
              </a:extLst>
            </p:cNvPr>
            <p:cNvSpPr/>
            <p:nvPr/>
          </p:nvSpPr>
          <p:spPr>
            <a:xfrm>
              <a:off x="4857200" y="5162849"/>
              <a:ext cx="1417778" cy="54852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箭头: 右 47">
              <a:extLst>
                <a:ext uri="{FF2B5EF4-FFF2-40B4-BE49-F238E27FC236}">
                  <a16:creationId xmlns:a16="http://schemas.microsoft.com/office/drawing/2014/main" id="{B63F0563-D6CB-90BA-E885-70C4BBB6426F}"/>
                </a:ext>
              </a:extLst>
            </p:cNvPr>
            <p:cNvSpPr/>
            <p:nvPr/>
          </p:nvSpPr>
          <p:spPr>
            <a:xfrm>
              <a:off x="1364788" y="3297445"/>
              <a:ext cx="1054699" cy="54852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3658FC94-CCF1-737A-611F-B6B047156B49}"/>
                    </a:ext>
                  </a:extLst>
                </p:cNvPr>
                <p:cNvSpPr txBox="1"/>
                <p:nvPr/>
              </p:nvSpPr>
              <p:spPr>
                <a:xfrm>
                  <a:off x="7151217" y="1492818"/>
                  <a:ext cx="35329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3658FC94-CCF1-737A-611F-B6B047156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217" y="1492818"/>
                  <a:ext cx="35329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FBCD87B9-4B40-7601-CD7D-A0CA081204A0}"/>
                    </a:ext>
                  </a:extLst>
                </p:cNvPr>
                <p:cNvSpPr txBox="1"/>
                <p:nvPr/>
              </p:nvSpPr>
              <p:spPr>
                <a:xfrm>
                  <a:off x="7112093" y="3380090"/>
                  <a:ext cx="3927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FBCD87B9-4B40-7601-CD7D-A0CA081204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2093" y="3380090"/>
                  <a:ext cx="39275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45304D60-0CC3-DDFD-53BD-069EF92B6EDC}"/>
                    </a:ext>
                  </a:extLst>
                </p:cNvPr>
                <p:cNvSpPr txBox="1"/>
                <p:nvPr/>
              </p:nvSpPr>
              <p:spPr>
                <a:xfrm>
                  <a:off x="7113724" y="5283061"/>
                  <a:ext cx="4248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45304D60-0CC3-DDFD-53BD-069EF92B6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724" y="5283061"/>
                  <a:ext cx="4248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双大括号 51">
              <a:extLst>
                <a:ext uri="{FF2B5EF4-FFF2-40B4-BE49-F238E27FC236}">
                  <a16:creationId xmlns:a16="http://schemas.microsoft.com/office/drawing/2014/main" id="{71E66371-7A08-46AE-5B45-1A35144AE20B}"/>
                </a:ext>
              </a:extLst>
            </p:cNvPr>
            <p:cNvSpPr/>
            <p:nvPr/>
          </p:nvSpPr>
          <p:spPr>
            <a:xfrm>
              <a:off x="2596674" y="938084"/>
              <a:ext cx="6187753" cy="5249893"/>
            </a:xfrm>
            <a:prstGeom prst="brace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箭头: 右 52">
              <a:extLst>
                <a:ext uri="{FF2B5EF4-FFF2-40B4-BE49-F238E27FC236}">
                  <a16:creationId xmlns:a16="http://schemas.microsoft.com/office/drawing/2014/main" id="{7BCDEFD4-B772-F132-CC10-59540AFAB266}"/>
                </a:ext>
              </a:extLst>
            </p:cNvPr>
            <p:cNvSpPr/>
            <p:nvPr/>
          </p:nvSpPr>
          <p:spPr>
            <a:xfrm>
              <a:off x="8841162" y="3325562"/>
              <a:ext cx="1067337" cy="54852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917D832-A68E-C86A-3F22-51536354386F}"/>
                </a:ext>
              </a:extLst>
            </p:cNvPr>
            <p:cNvSpPr txBox="1"/>
            <p:nvPr/>
          </p:nvSpPr>
          <p:spPr>
            <a:xfrm>
              <a:off x="8348440" y="2888799"/>
              <a:ext cx="1768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Union product</a:t>
              </a:r>
              <a:endParaRPr lang="zh-CN" altLang="en-US" dirty="0"/>
            </a:p>
          </p:txBody>
        </p:sp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6CEC29B-6D13-8DE1-A546-8C45B5F70379}"/>
              </a:ext>
            </a:extLst>
          </p:cNvPr>
          <p:cNvSpPr/>
          <p:nvPr/>
        </p:nvSpPr>
        <p:spPr>
          <a:xfrm>
            <a:off x="360218" y="6252350"/>
            <a:ext cx="11436451" cy="489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Perform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</a:rPr>
              <a:t>union product </a:t>
            </a:r>
            <a:r>
              <a:rPr lang="en-US" altLang="zh-CN" sz="3200" b="1" dirty="0">
                <a:solidFill>
                  <a:srgbClr val="FF0000"/>
                </a:solidFill>
              </a:rPr>
              <a:t>on-the-fly</a:t>
            </a:r>
            <a:r>
              <a:rPr lang="en-US" altLang="zh-CN" sz="3600" b="1" dirty="0">
                <a:solidFill>
                  <a:schemeClr val="tx1"/>
                </a:solidFill>
              </a:rPr>
              <a:t> 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5CAFFF-8112-DAD2-A17F-582C6E4216BF}"/>
              </a:ext>
            </a:extLst>
          </p:cNvPr>
          <p:cNvSpPr/>
          <p:nvPr/>
        </p:nvSpPr>
        <p:spPr>
          <a:xfrm>
            <a:off x="2858235" y="755943"/>
            <a:ext cx="5695031" cy="5459742"/>
          </a:xfrm>
          <a:prstGeom prst="rect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14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98AD2A0-9F19-43DA-932D-5814D94EF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27" y="115904"/>
            <a:ext cx="3296182" cy="3473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3E9261-AB4F-4D07-9980-724DAB8F10E2}"/>
              </a:ext>
            </a:extLst>
          </p:cNvPr>
          <p:cNvSpPr txBox="1"/>
          <p:nvPr/>
        </p:nvSpPr>
        <p:spPr>
          <a:xfrm>
            <a:off x="360218" y="140136"/>
            <a:ext cx="842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66FF"/>
                </a:solidFill>
                <a:latin typeface="+mn-ea"/>
              </a:rPr>
              <a:t>Empirical evaluation</a:t>
            </a:r>
            <a:endParaRPr lang="zh-CN" altLang="en-US" sz="3600" dirty="0">
              <a:solidFill>
                <a:srgbClr val="0066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C40862-60C4-93A4-3502-D8DE00351F97}"/>
              </a:ext>
            </a:extLst>
          </p:cNvPr>
          <p:cNvSpPr txBox="1"/>
          <p:nvPr/>
        </p:nvSpPr>
        <p:spPr>
          <a:xfrm>
            <a:off x="0" y="109782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COLA</a:t>
            </a:r>
            <a:r>
              <a:rPr lang="en-US" altLang="zh-CN" sz="3600" dirty="0"/>
              <a:t> solves </a:t>
            </a:r>
            <a:r>
              <a:rPr lang="en-US" altLang="zh-CN" sz="3600" b="1" dirty="0">
                <a:solidFill>
                  <a:srgbClr val="FF0000"/>
                </a:solidFill>
              </a:rPr>
              <a:t>more instances </a:t>
            </a:r>
            <a:r>
              <a:rPr lang="en-US" altLang="zh-CN" sz="3600" dirty="0"/>
              <a:t>in </a:t>
            </a:r>
            <a:r>
              <a:rPr lang="en-US" altLang="zh-CN" sz="3600" b="1" dirty="0">
                <a:solidFill>
                  <a:srgbClr val="FF0000"/>
                </a:solidFill>
              </a:rPr>
              <a:t>shorter</a:t>
            </a:r>
            <a:r>
              <a:rPr lang="en-US" altLang="zh-CN" sz="3600" dirty="0"/>
              <a:t> time</a:t>
            </a:r>
            <a:endParaRPr lang="zh-CN" altLang="en-US" sz="3200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C521F1E-D832-5612-A9C8-32D60BBFE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092212"/>
              </p:ext>
            </p:extLst>
          </p:nvPr>
        </p:nvGraphicFramePr>
        <p:xfrm>
          <a:off x="545221" y="2173640"/>
          <a:ext cx="6751230" cy="4265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A5B9572-2CD9-BF02-2863-E8352961CFE8}"/>
              </a:ext>
            </a:extLst>
          </p:cNvPr>
          <p:cNvSpPr txBox="1"/>
          <p:nvPr/>
        </p:nvSpPr>
        <p:spPr>
          <a:xfrm>
            <a:off x="3200400" y="2660070"/>
            <a:ext cx="720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41</a:t>
            </a:r>
            <a:endParaRPr lang="zh-CN" altLang="en-US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16ADB6-AB07-F29D-A436-F89D1DFD1309}"/>
              </a:ext>
            </a:extLst>
          </p:cNvPr>
          <p:cNvSpPr txBox="1"/>
          <p:nvPr/>
        </p:nvSpPr>
        <p:spPr>
          <a:xfrm>
            <a:off x="4349373" y="3247729"/>
            <a:ext cx="894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154</a:t>
            </a:r>
            <a:endParaRPr lang="zh-CN" altLang="en-US" sz="32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1BF0D6C-8FBB-DFF8-E012-A55E05A5C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13930"/>
              </p:ext>
            </p:extLst>
          </p:nvPr>
        </p:nvGraphicFramePr>
        <p:xfrm>
          <a:off x="6282710" y="2173640"/>
          <a:ext cx="5335742" cy="395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871">
                  <a:extLst>
                    <a:ext uri="{9D8B030D-6E8A-4147-A177-3AD203B41FA5}">
                      <a16:colId xmlns:a16="http://schemas.microsoft.com/office/drawing/2014/main" val="2588221722"/>
                    </a:ext>
                  </a:extLst>
                </a:gridCol>
                <a:gridCol w="2667871">
                  <a:extLst>
                    <a:ext uri="{9D8B030D-6E8A-4147-A177-3AD203B41FA5}">
                      <a16:colId xmlns:a16="http://schemas.microsoft.com/office/drawing/2014/main" val="2754523116"/>
                    </a:ext>
                  </a:extLst>
                </a:gridCol>
              </a:tblGrid>
              <a:tr h="1470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Tool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PAR-2 score:</a:t>
                      </a:r>
                    </a:p>
                    <a:p>
                      <a:pPr algn="ctr"/>
                      <a:r>
                        <a:rPr lang="en-US" altLang="zh-CN" sz="3200" b="1" dirty="0"/>
                        <a:t>lower is better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239541"/>
                  </a:ext>
                </a:extLst>
              </a:tr>
              <a:tr h="897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COLA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/>
                        <a:t>17,351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61493"/>
                  </a:ext>
                </a:extLst>
              </a:tr>
              <a:tr h="7778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Spot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67,258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939744"/>
                  </a:ext>
                </a:extLst>
              </a:tr>
              <a:tr h="727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Owl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206,431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152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31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98AD2A0-9F19-43DA-932D-5814D94EF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27" y="115904"/>
            <a:ext cx="3296182" cy="3473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3E9261-AB4F-4D07-9980-724DAB8F10E2}"/>
              </a:ext>
            </a:extLst>
          </p:cNvPr>
          <p:cNvSpPr txBox="1"/>
          <p:nvPr/>
        </p:nvSpPr>
        <p:spPr>
          <a:xfrm>
            <a:off x="360218" y="140136"/>
            <a:ext cx="842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66FF"/>
                </a:solidFill>
                <a:latin typeface="+mn-ea"/>
              </a:rPr>
              <a:t>Comparison with </a:t>
            </a:r>
            <a:r>
              <a:rPr lang="en-US" altLang="zh-CN" sz="3600" b="1" dirty="0">
                <a:latin typeface="+mn-ea"/>
              </a:rPr>
              <a:t>Spot</a:t>
            </a:r>
            <a:endParaRPr lang="zh-CN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AB95BC-4574-D058-7DA4-C74EC669E7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1069"/>
          <a:stretch/>
        </p:blipFill>
        <p:spPr>
          <a:xfrm>
            <a:off x="856708" y="1810328"/>
            <a:ext cx="4531127" cy="42288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3207B3-CCD3-8553-5B31-3F74A8E6685B}"/>
              </a:ext>
            </a:extLst>
          </p:cNvPr>
          <p:cNvSpPr txBox="1"/>
          <p:nvPr/>
        </p:nvSpPr>
        <p:spPr>
          <a:xfrm>
            <a:off x="5804721" y="2094956"/>
            <a:ext cx="4412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COLA</a:t>
            </a:r>
            <a:r>
              <a:rPr lang="en-US" altLang="zh-CN" sz="3200" dirty="0"/>
              <a:t> constructs </a:t>
            </a:r>
            <a:r>
              <a:rPr lang="en-US" altLang="zh-CN" sz="4400" b="1" dirty="0">
                <a:solidFill>
                  <a:srgbClr val="FF0000"/>
                </a:solidFill>
              </a:rPr>
              <a:t>smaller 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3200" dirty="0"/>
              <a:t>deterministic automata</a:t>
            </a:r>
          </a:p>
          <a:p>
            <a:pPr algn="ctr"/>
            <a:r>
              <a:rPr lang="en-US" altLang="zh-CN" sz="3200" dirty="0"/>
              <a:t>than </a:t>
            </a:r>
            <a:r>
              <a:rPr lang="en-US" altLang="zh-CN" sz="3200" b="1" dirty="0"/>
              <a:t>Spot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F08928-99D6-BDEF-7DBF-6BB7AF75D8F8}"/>
              </a:ext>
            </a:extLst>
          </p:cNvPr>
          <p:cNvSpPr txBox="1"/>
          <p:nvPr/>
        </p:nvSpPr>
        <p:spPr>
          <a:xfrm>
            <a:off x="970959" y="1091287"/>
            <a:ext cx="924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Heat map: </a:t>
            </a:r>
            <a:r>
              <a:rPr lang="en-US" altLang="zh-CN" sz="2800" b="1" dirty="0">
                <a:solidFill>
                  <a:srgbClr val="0066FF"/>
                </a:solidFill>
              </a:rPr>
              <a:t>blue</a:t>
            </a:r>
            <a:r>
              <a:rPr lang="en-US" altLang="zh-CN" sz="2800" b="1" dirty="0"/>
              <a:t> color corresponds to fewer data points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98AD2A0-9F19-43DA-932D-5814D94EF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27" y="115904"/>
            <a:ext cx="3296182" cy="3473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3E9261-AB4F-4D07-9980-724DAB8F10E2}"/>
              </a:ext>
            </a:extLst>
          </p:cNvPr>
          <p:cNvSpPr txBox="1"/>
          <p:nvPr/>
        </p:nvSpPr>
        <p:spPr>
          <a:xfrm>
            <a:off x="360218" y="140136"/>
            <a:ext cx="842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66FF"/>
                </a:solidFill>
                <a:latin typeface="+mn-ea"/>
              </a:rPr>
              <a:t>Comparison with </a:t>
            </a:r>
            <a:r>
              <a:rPr lang="en-US" altLang="zh-CN" sz="3600" b="1" dirty="0">
                <a:latin typeface="+mn-ea"/>
              </a:rPr>
              <a:t>Owl</a:t>
            </a:r>
            <a:endParaRPr lang="zh-CN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AB95BC-4574-D058-7DA4-C74EC669E7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9" r="9520"/>
          <a:stretch/>
        </p:blipFill>
        <p:spPr>
          <a:xfrm>
            <a:off x="936505" y="1801435"/>
            <a:ext cx="4440381" cy="425682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19E5D31-E666-183C-CBC4-C098FE8DDBBC}"/>
              </a:ext>
            </a:extLst>
          </p:cNvPr>
          <p:cNvSpPr txBox="1"/>
          <p:nvPr/>
        </p:nvSpPr>
        <p:spPr>
          <a:xfrm>
            <a:off x="5804721" y="2094956"/>
            <a:ext cx="4412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COLA</a:t>
            </a:r>
            <a:r>
              <a:rPr lang="en-US" altLang="zh-CN" sz="3200" dirty="0"/>
              <a:t> constructs </a:t>
            </a:r>
            <a:r>
              <a:rPr lang="en-US" altLang="zh-CN" sz="4400" b="1" dirty="0">
                <a:solidFill>
                  <a:srgbClr val="FF0000"/>
                </a:solidFill>
              </a:rPr>
              <a:t>smaller 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3200" dirty="0"/>
              <a:t>deterministic automata</a:t>
            </a:r>
          </a:p>
          <a:p>
            <a:pPr algn="ctr"/>
            <a:r>
              <a:rPr lang="en-US" altLang="zh-CN" sz="3200" dirty="0"/>
              <a:t>than </a:t>
            </a:r>
            <a:r>
              <a:rPr lang="en-US" altLang="zh-CN" sz="3200" b="1" dirty="0"/>
              <a:t>Owl</a:t>
            </a:r>
            <a:endParaRPr lang="zh-CN" altLang="en-US" sz="32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8A8393-2F67-1721-3B40-EC8F92BF4E88}"/>
              </a:ext>
            </a:extLst>
          </p:cNvPr>
          <p:cNvSpPr txBox="1"/>
          <p:nvPr/>
        </p:nvSpPr>
        <p:spPr>
          <a:xfrm>
            <a:off x="970959" y="1091287"/>
            <a:ext cx="924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Heat map: </a:t>
            </a:r>
            <a:r>
              <a:rPr lang="en-US" altLang="zh-CN" sz="2800" b="1" dirty="0">
                <a:solidFill>
                  <a:srgbClr val="0066FF"/>
                </a:solidFill>
              </a:rPr>
              <a:t>blue</a:t>
            </a:r>
            <a:r>
              <a:rPr lang="en-US" altLang="zh-CN" sz="2800" b="1" dirty="0"/>
              <a:t> color corresponds to fewer data points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5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98AD2A0-9F19-43DA-932D-5814D94EF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27" y="115904"/>
            <a:ext cx="3296182" cy="3473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3E9261-AB4F-4D07-9980-724DAB8F10E2}"/>
              </a:ext>
            </a:extLst>
          </p:cNvPr>
          <p:cNvSpPr txBox="1"/>
          <p:nvPr/>
        </p:nvSpPr>
        <p:spPr>
          <a:xfrm>
            <a:off x="360218" y="140136"/>
            <a:ext cx="842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66FF"/>
                </a:solidFill>
                <a:latin typeface="+mn-ea"/>
              </a:rPr>
              <a:t>Summary</a:t>
            </a:r>
            <a:endParaRPr lang="zh-CN" altLang="en-US" sz="3600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5A1104E-5807-40EE-8CE5-DA6D5B7EAB28}"/>
                  </a:ext>
                </a:extLst>
              </p:cNvPr>
              <p:cNvSpPr txBox="1"/>
              <p:nvPr/>
            </p:nvSpPr>
            <p:spPr>
              <a:xfrm>
                <a:off x="849744" y="829762"/>
                <a:ext cx="10483273" cy="23083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altLang="zh-CN" sz="3600" b="1" dirty="0">
                    <a:solidFill>
                      <a:srgbClr val="C00000"/>
                    </a:solidFill>
                    <a:latin typeface="+mn-ea"/>
                  </a:rPr>
                  <a:t>Divide-and-conquer</a:t>
                </a:r>
                <a:r>
                  <a:rPr lang="en-US" altLang="zh-CN" sz="3600" dirty="0">
                    <a:latin typeface="+mn-ea"/>
                  </a:rPr>
                  <a:t> determinization 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altLang="zh-CN" sz="3600" b="1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Better upper bounds for two subclasses</a:t>
                </a:r>
                <a:r>
                  <a:rPr lang="en-US" altLang="zh-CN" sz="3600" dirty="0">
                    <a:latin typeface="+mn-ea"/>
                  </a:rPr>
                  <a:t>: 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altLang="zh-CN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en-US" altLang="zh-CN" sz="3600" dirty="0">
                    <a:latin typeface="+mn-ea"/>
                  </a:rPr>
                  <a:t> vs.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>
                    <a:latin typeface="+mn-ea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vs.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zh-CN" altLang="en-US" sz="3600" dirty="0">
                    <a:solidFill>
                      <a:srgbClr val="FF0000"/>
                    </a:solidFill>
                  </a:rPr>
                  <a:t> </a:t>
                </a:r>
                <a:endParaRPr lang="en-US" altLang="zh-CN" sz="3600" dirty="0">
                  <a:latin typeface="+mn-ea"/>
                </a:endParaRP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altLang="zh-CN" sz="3600" b="1" dirty="0"/>
                  <a:t>COLA</a:t>
                </a:r>
                <a:r>
                  <a:rPr lang="en-US" altLang="zh-CN" sz="3600" dirty="0"/>
                  <a:t> outperforms </a:t>
                </a:r>
                <a:r>
                  <a:rPr lang="en-US" altLang="zh-CN" sz="3600" b="1" dirty="0"/>
                  <a:t>Spot</a:t>
                </a:r>
                <a:r>
                  <a:rPr lang="en-US" altLang="zh-CN" sz="3600" dirty="0"/>
                  <a:t> and </a:t>
                </a:r>
                <a:r>
                  <a:rPr lang="en-US" altLang="zh-CN" sz="3600" b="1" dirty="0"/>
                  <a:t>Owl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5A1104E-5807-40EE-8CE5-DA6D5B7EA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44" y="829762"/>
                <a:ext cx="10483273" cy="2308324"/>
              </a:xfrm>
              <a:prstGeom prst="rect">
                <a:avLst/>
              </a:prstGeom>
              <a:blipFill>
                <a:blip r:embed="rId3"/>
                <a:stretch>
                  <a:fillRect l="-1395" t="-3958" b="-8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F3369A5-4F6F-042E-4A10-1BBF18B7E7C1}"/>
              </a:ext>
            </a:extLst>
          </p:cNvPr>
          <p:cNvSpPr txBox="1"/>
          <p:nvPr/>
        </p:nvSpPr>
        <p:spPr>
          <a:xfrm>
            <a:off x="849744" y="3394732"/>
            <a:ext cx="10483273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+mn-ea"/>
              </a:rPr>
              <a:t>Future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Parallel</a:t>
            </a:r>
            <a:r>
              <a:rPr lang="en-US" altLang="zh-CN" sz="3600" dirty="0"/>
              <a:t> determinization for each SCC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Applications to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</a:rPr>
              <a:t>Reactive synthesis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</a:rPr>
              <a:t>Probabilistic</a:t>
            </a:r>
            <a:r>
              <a:rPr lang="en-US" altLang="zh-CN" sz="3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verification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600" b="1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Büchi</a:t>
            </a:r>
            <a:r>
              <a:rPr lang="en-US" altLang="zh-CN" sz="3600" b="1" dirty="0">
                <a:latin typeface="+mn-ea"/>
              </a:rPr>
              <a:t> 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</a:rPr>
              <a:t>complementation</a:t>
            </a:r>
            <a:r>
              <a:rPr lang="en-US" altLang="zh-CN" sz="3600" dirty="0"/>
              <a:t> and 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</a:rPr>
              <a:t>inclusion</a:t>
            </a:r>
          </a:p>
        </p:txBody>
      </p:sp>
    </p:spTree>
    <p:extLst>
      <p:ext uri="{BB962C8B-B14F-4D97-AF65-F5344CB8AC3E}">
        <p14:creationId xmlns:p14="http://schemas.microsoft.com/office/powerpoint/2010/main" val="80290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98AD2A0-9F19-43DA-932D-5814D94EF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27" y="115904"/>
            <a:ext cx="3296182" cy="3473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3E9261-AB4F-4D07-9980-724DAB8F10E2}"/>
              </a:ext>
            </a:extLst>
          </p:cNvPr>
          <p:cNvSpPr txBox="1"/>
          <p:nvPr/>
        </p:nvSpPr>
        <p:spPr>
          <a:xfrm>
            <a:off x="360218" y="140136"/>
            <a:ext cx="842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rgbClr val="0066FF"/>
                </a:solidFill>
                <a:latin typeface="+mn-ea"/>
              </a:rPr>
              <a:t>Büchi</a:t>
            </a:r>
            <a:r>
              <a:rPr lang="en-US" altLang="zh-CN" sz="3600" dirty="0">
                <a:solidFill>
                  <a:srgbClr val="0066FF"/>
                </a:solidFill>
                <a:latin typeface="+mn-ea"/>
              </a:rPr>
              <a:t> determinization</a:t>
            </a:r>
            <a:endParaRPr lang="zh-CN" altLang="en-US" sz="3600" dirty="0">
              <a:solidFill>
                <a:srgbClr val="0066FF"/>
              </a:solidFill>
            </a:endParaRPr>
          </a:p>
        </p:txBody>
      </p:sp>
      <p:sp>
        <p:nvSpPr>
          <p:cNvPr id="16" name="流程图: 文档 15">
            <a:extLst>
              <a:ext uri="{FF2B5EF4-FFF2-40B4-BE49-F238E27FC236}">
                <a16:creationId xmlns:a16="http://schemas.microsoft.com/office/drawing/2014/main" id="{E60CA027-1FFD-10BD-24C7-0AB16670B40E}"/>
              </a:ext>
            </a:extLst>
          </p:cNvPr>
          <p:cNvSpPr/>
          <p:nvPr/>
        </p:nvSpPr>
        <p:spPr>
          <a:xfrm>
            <a:off x="1056762" y="2277782"/>
            <a:ext cx="4166816" cy="3389304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006994E-4178-8D17-6685-174E9690D8D6}"/>
              </a:ext>
            </a:extLst>
          </p:cNvPr>
          <p:cNvSpPr txBox="1"/>
          <p:nvPr/>
        </p:nvSpPr>
        <p:spPr>
          <a:xfrm>
            <a:off x="1056762" y="3202789"/>
            <a:ext cx="4166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Nondeterministic </a:t>
            </a:r>
            <a:r>
              <a:rPr lang="en-US" altLang="zh-CN" sz="3200" b="1" dirty="0" err="1">
                <a:latin typeface="+mn-ea"/>
              </a:rPr>
              <a:t>Büchi</a:t>
            </a:r>
            <a:r>
              <a:rPr lang="en-US" altLang="zh-CN" sz="3200" b="1" dirty="0">
                <a:latin typeface="+mn-ea"/>
              </a:rPr>
              <a:t> automata</a:t>
            </a:r>
            <a:r>
              <a:rPr lang="en-US" altLang="zh-CN" sz="3200" dirty="0">
                <a:latin typeface="+mn-ea"/>
              </a:rPr>
              <a:t> (</a:t>
            </a:r>
            <a:r>
              <a:rPr lang="en-US" altLang="zh-CN" sz="3200" b="1" dirty="0">
                <a:latin typeface="+mn-ea"/>
              </a:rPr>
              <a:t>NBA</a:t>
            </a:r>
            <a:r>
              <a:rPr lang="en-US" altLang="zh-CN" sz="2800" dirty="0">
                <a:latin typeface="+mn-ea"/>
              </a:rPr>
              <a:t>) </a:t>
            </a:r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F06D22DD-B173-2DB9-5988-F072F3D87D77}"/>
              </a:ext>
            </a:extLst>
          </p:cNvPr>
          <p:cNvSpPr/>
          <p:nvPr/>
        </p:nvSpPr>
        <p:spPr>
          <a:xfrm>
            <a:off x="5354988" y="3512011"/>
            <a:ext cx="1604308" cy="54852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170C8345-04E3-40DC-1896-36850F0994ED}"/>
              </a:ext>
            </a:extLst>
          </p:cNvPr>
          <p:cNvSpPr/>
          <p:nvPr/>
        </p:nvSpPr>
        <p:spPr>
          <a:xfrm>
            <a:off x="7090707" y="2009489"/>
            <a:ext cx="4478917" cy="35535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D596DA9-6E00-1C3A-52DC-3663FFD84036}"/>
              </a:ext>
            </a:extLst>
          </p:cNvPr>
          <p:cNvSpPr txBox="1"/>
          <p:nvPr/>
        </p:nvSpPr>
        <p:spPr>
          <a:xfrm>
            <a:off x="7090706" y="2710347"/>
            <a:ext cx="447891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Deterministic</a:t>
            </a:r>
            <a:r>
              <a:rPr lang="en-US" altLang="zh-CN" sz="2800" b="1" dirty="0"/>
              <a:t> </a:t>
            </a:r>
            <a:r>
              <a:rPr lang="el-GR" altLang="zh-CN" sz="2800" b="1" dirty="0"/>
              <a:t>ω</a:t>
            </a:r>
            <a:r>
              <a:rPr lang="en-US" altLang="zh-CN" sz="2800" b="1" dirty="0"/>
              <a:t>-automata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Rabin (DRA)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Parity (DPA)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70C0"/>
                </a:solidFill>
              </a:rPr>
              <a:t>Emerson-Lei</a:t>
            </a:r>
            <a:r>
              <a:rPr lang="en-US" altLang="zh-CN" sz="2800" b="1" dirty="0"/>
              <a:t> (DELA)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CB64AA-D052-0AD6-6ACE-67F52FEBE656}"/>
              </a:ext>
            </a:extLst>
          </p:cNvPr>
          <p:cNvSpPr txBox="1"/>
          <p:nvPr/>
        </p:nvSpPr>
        <p:spPr>
          <a:xfrm>
            <a:off x="1056762" y="1110536"/>
            <a:ext cx="931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+mn-ea"/>
              </a:rPr>
              <a:t>Büchi</a:t>
            </a:r>
            <a:r>
              <a:rPr lang="en-US" altLang="zh-CN" sz="2800" dirty="0"/>
              <a:t> automata are </a:t>
            </a:r>
            <a:r>
              <a:rPr lang="en-US" altLang="zh-CN" sz="2800" dirty="0">
                <a:solidFill>
                  <a:srgbClr val="FF0000"/>
                </a:solidFill>
              </a:rPr>
              <a:t>not closed </a:t>
            </a:r>
            <a:r>
              <a:rPr lang="en-US" altLang="zh-CN" sz="2800" dirty="0"/>
              <a:t>under determinization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542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98AD2A0-9F19-43DA-932D-5814D94EF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27" y="115904"/>
            <a:ext cx="3296182" cy="3473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3E9261-AB4F-4D07-9980-724DAB8F10E2}"/>
              </a:ext>
            </a:extLst>
          </p:cNvPr>
          <p:cNvSpPr txBox="1"/>
          <p:nvPr/>
        </p:nvSpPr>
        <p:spPr>
          <a:xfrm>
            <a:off x="360218" y="140136"/>
            <a:ext cx="842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66FF"/>
                </a:solidFill>
                <a:latin typeface="+mn-ea"/>
              </a:rPr>
              <a:t>Why </a:t>
            </a:r>
            <a:r>
              <a:rPr lang="en-US" altLang="zh-CN" sz="3600" dirty="0" err="1">
                <a:solidFill>
                  <a:srgbClr val="0066FF"/>
                </a:solidFill>
                <a:latin typeface="+mn-ea"/>
              </a:rPr>
              <a:t>Büchi</a:t>
            </a:r>
            <a:r>
              <a:rPr lang="en-US" altLang="zh-CN" sz="3600" dirty="0">
                <a:solidFill>
                  <a:srgbClr val="0066FF"/>
                </a:solidFill>
                <a:latin typeface="+mn-ea"/>
              </a:rPr>
              <a:t> determinization is important</a:t>
            </a:r>
            <a:endParaRPr lang="zh-CN" altLang="en-US" sz="3600" dirty="0">
              <a:solidFill>
                <a:srgbClr val="0066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B25AE1-DAF6-4E62-9940-B6E8A266DB28}"/>
              </a:ext>
            </a:extLst>
          </p:cNvPr>
          <p:cNvSpPr txBox="1"/>
          <p:nvPr/>
        </p:nvSpPr>
        <p:spPr>
          <a:xfrm>
            <a:off x="360218" y="1038103"/>
            <a:ext cx="116246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FF0000"/>
                </a:solidFill>
              </a:rPr>
              <a:t>Reactive</a:t>
            </a:r>
            <a:r>
              <a:rPr lang="en-US" altLang="zh-CN" sz="4000" b="1" dirty="0"/>
              <a:t> synthesis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endParaRPr lang="en-US" altLang="zh-CN" sz="4000" b="1" dirty="0">
              <a:solidFill>
                <a:srgbClr val="FF0000"/>
              </a:solidFill>
            </a:endParaRP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FF0000"/>
                </a:solidFill>
              </a:rPr>
              <a:t>Probabilistic </a:t>
            </a:r>
            <a:r>
              <a:rPr lang="en-US" altLang="zh-CN" sz="4000" b="1" dirty="0"/>
              <a:t>verification</a:t>
            </a:r>
          </a:p>
          <a:p>
            <a:endParaRPr lang="en-US" altLang="zh-CN" sz="4000" dirty="0"/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FF0000"/>
                </a:solidFill>
                <a:latin typeface="+mn-ea"/>
              </a:rPr>
              <a:t>Complementing</a:t>
            </a:r>
            <a:r>
              <a:rPr lang="en-US" altLang="zh-CN" sz="4000" b="1" dirty="0">
                <a:latin typeface="+mn-ea"/>
              </a:rPr>
              <a:t> NBA</a:t>
            </a:r>
            <a:endParaRPr lang="en-US" altLang="zh-CN" sz="3200" b="1" dirty="0"/>
          </a:p>
          <a:p>
            <a:pPr marL="742950" indent="-742950">
              <a:buFont typeface="+mj-lt"/>
              <a:buAutoNum type="arabicPeriod"/>
            </a:pPr>
            <a:endParaRPr lang="en-US" altLang="zh-CN" sz="4000" dirty="0"/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FF0000"/>
                </a:solidFill>
              </a:rPr>
              <a:t>Checking language</a:t>
            </a:r>
            <a:r>
              <a:rPr lang="en-US" altLang="zh-CN" sz="4000" b="1" dirty="0"/>
              <a:t> </a:t>
            </a:r>
            <a:r>
              <a:rPr lang="en-US" altLang="zh-CN" sz="4000" b="1" dirty="0">
                <a:solidFill>
                  <a:srgbClr val="FF0000"/>
                </a:solidFill>
              </a:rPr>
              <a:t>inclusion </a:t>
            </a:r>
            <a:r>
              <a:rPr lang="en-US" altLang="zh-CN" sz="4000" b="1" dirty="0"/>
              <a:t>of NBAs</a:t>
            </a:r>
          </a:p>
        </p:txBody>
      </p:sp>
    </p:spTree>
    <p:extLst>
      <p:ext uri="{BB962C8B-B14F-4D97-AF65-F5344CB8AC3E}">
        <p14:creationId xmlns:p14="http://schemas.microsoft.com/office/powerpoint/2010/main" val="301684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文档 13">
            <a:extLst>
              <a:ext uri="{FF2B5EF4-FFF2-40B4-BE49-F238E27FC236}">
                <a16:creationId xmlns:a16="http://schemas.microsoft.com/office/drawing/2014/main" id="{03B81CB5-5622-00C7-74A9-D2F9063EEA5F}"/>
              </a:ext>
            </a:extLst>
          </p:cNvPr>
          <p:cNvSpPr/>
          <p:nvPr/>
        </p:nvSpPr>
        <p:spPr>
          <a:xfrm>
            <a:off x="1056762" y="1314106"/>
            <a:ext cx="4166816" cy="3389304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8AD2A0-9F19-43DA-932D-5814D94EF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27" y="115904"/>
            <a:ext cx="3296182" cy="3473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3E9261-AB4F-4D07-9980-724DAB8F10E2}"/>
              </a:ext>
            </a:extLst>
          </p:cNvPr>
          <p:cNvSpPr txBox="1"/>
          <p:nvPr/>
        </p:nvSpPr>
        <p:spPr>
          <a:xfrm>
            <a:off x="360218" y="140136"/>
            <a:ext cx="842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66FF"/>
                </a:solidFill>
                <a:latin typeface="+mn-ea"/>
              </a:rPr>
              <a:t>Existing constructions</a:t>
            </a:r>
            <a:endParaRPr lang="zh-CN" altLang="en-US" sz="3600" dirty="0">
              <a:solidFill>
                <a:srgbClr val="0066FF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7AE67A-D66D-D932-3D1A-5F676C541330}"/>
              </a:ext>
            </a:extLst>
          </p:cNvPr>
          <p:cNvSpPr/>
          <p:nvPr/>
        </p:nvSpPr>
        <p:spPr>
          <a:xfrm>
            <a:off x="1281249" y="2051927"/>
            <a:ext cx="1450994" cy="8267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SCC 1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9B15DA1-DA5A-072A-969E-422253F13D4F}"/>
              </a:ext>
            </a:extLst>
          </p:cNvPr>
          <p:cNvSpPr/>
          <p:nvPr/>
        </p:nvSpPr>
        <p:spPr>
          <a:xfrm>
            <a:off x="3577616" y="2079306"/>
            <a:ext cx="1450994" cy="7994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SCC 2</a:t>
            </a:r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44C201E-A220-0655-CA45-AFFB692CEEC8}"/>
              </a:ext>
            </a:extLst>
          </p:cNvPr>
          <p:cNvSpPr/>
          <p:nvPr/>
        </p:nvSpPr>
        <p:spPr>
          <a:xfrm>
            <a:off x="3580951" y="3060782"/>
            <a:ext cx="1450994" cy="8267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SCC k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006994E-4178-8D17-6685-174E9690D8D6}"/>
              </a:ext>
            </a:extLst>
          </p:cNvPr>
          <p:cNvSpPr txBox="1"/>
          <p:nvPr/>
        </p:nvSpPr>
        <p:spPr>
          <a:xfrm>
            <a:off x="1056762" y="1312469"/>
            <a:ext cx="4166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Input </a:t>
            </a:r>
            <a:r>
              <a:rPr lang="en-US" altLang="zh-CN" sz="3200" b="1" dirty="0"/>
              <a:t>NBA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271DF7E-9CC6-561E-84F8-BCF4EA3CCD4A}"/>
                  </a:ext>
                </a:extLst>
              </p:cNvPr>
              <p:cNvSpPr txBox="1"/>
              <p:nvPr/>
            </p:nvSpPr>
            <p:spPr>
              <a:xfrm rot="5400000">
                <a:off x="1810371" y="3044283"/>
                <a:ext cx="39275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271DF7E-9CC6-561E-84F8-BCF4EA3CC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10371" y="3044283"/>
                <a:ext cx="39275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箭头: 右 52">
            <a:extLst>
              <a:ext uri="{FF2B5EF4-FFF2-40B4-BE49-F238E27FC236}">
                <a16:creationId xmlns:a16="http://schemas.microsoft.com/office/drawing/2014/main" id="{F06D22DD-B173-2DB9-5988-F072F3D87D77}"/>
              </a:ext>
            </a:extLst>
          </p:cNvPr>
          <p:cNvSpPr/>
          <p:nvPr/>
        </p:nvSpPr>
        <p:spPr>
          <a:xfrm>
            <a:off x="5376891" y="2604458"/>
            <a:ext cx="1604308" cy="54852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883DE0D-D71F-4661-5318-5F5D657115AE}"/>
              </a:ext>
            </a:extLst>
          </p:cNvPr>
          <p:cNvSpPr/>
          <p:nvPr/>
        </p:nvSpPr>
        <p:spPr>
          <a:xfrm>
            <a:off x="7090707" y="1045813"/>
            <a:ext cx="4478917" cy="35535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0FF2FF-90DF-4E71-CE06-5932058A8C7A}"/>
              </a:ext>
            </a:extLst>
          </p:cNvPr>
          <p:cNvSpPr txBox="1"/>
          <p:nvPr/>
        </p:nvSpPr>
        <p:spPr>
          <a:xfrm>
            <a:off x="7090706" y="1998539"/>
            <a:ext cx="44789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Deterministic</a:t>
            </a:r>
            <a:r>
              <a:rPr lang="en-US" altLang="zh-CN" sz="2800" b="1" dirty="0"/>
              <a:t> </a:t>
            </a:r>
            <a:r>
              <a:rPr lang="el-GR" altLang="zh-CN" sz="2800" b="1" dirty="0"/>
              <a:t>ω</a:t>
            </a:r>
            <a:r>
              <a:rPr lang="en-US" altLang="zh-CN" sz="2800" b="1" dirty="0"/>
              <a:t>-automata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Rabin (DRA)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Parity (DPA)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70DB0F-D62F-E24D-5C15-6D6B9D56056D}"/>
              </a:ext>
            </a:extLst>
          </p:cNvPr>
          <p:cNvSpPr txBox="1"/>
          <p:nvPr/>
        </p:nvSpPr>
        <p:spPr>
          <a:xfrm>
            <a:off x="1056762" y="5237018"/>
            <a:ext cx="733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/>
              <a:t>Safra-Piterman’s</a:t>
            </a:r>
            <a:r>
              <a:rPr lang="en-US" altLang="zh-CN" sz="3600" b="1" dirty="0"/>
              <a:t> construction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6073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文档 13">
            <a:extLst>
              <a:ext uri="{FF2B5EF4-FFF2-40B4-BE49-F238E27FC236}">
                <a16:creationId xmlns:a16="http://schemas.microsoft.com/office/drawing/2014/main" id="{03B81CB5-5622-00C7-74A9-D2F9063EEA5F}"/>
              </a:ext>
            </a:extLst>
          </p:cNvPr>
          <p:cNvSpPr/>
          <p:nvPr/>
        </p:nvSpPr>
        <p:spPr>
          <a:xfrm>
            <a:off x="1056762" y="1314106"/>
            <a:ext cx="4166816" cy="3389304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8AD2A0-9F19-43DA-932D-5814D94EF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27" y="115904"/>
            <a:ext cx="3296182" cy="3473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3E9261-AB4F-4D07-9980-724DAB8F10E2}"/>
              </a:ext>
            </a:extLst>
          </p:cNvPr>
          <p:cNvSpPr txBox="1"/>
          <p:nvPr/>
        </p:nvSpPr>
        <p:spPr>
          <a:xfrm>
            <a:off x="360218" y="140136"/>
            <a:ext cx="842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66FF"/>
                </a:solidFill>
                <a:latin typeface="+mn-ea"/>
              </a:rPr>
              <a:t>Existing constructions</a:t>
            </a:r>
            <a:endParaRPr lang="zh-CN" altLang="en-US" sz="3600" dirty="0">
              <a:solidFill>
                <a:srgbClr val="0066FF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7AE67A-D66D-D932-3D1A-5F676C541330}"/>
              </a:ext>
            </a:extLst>
          </p:cNvPr>
          <p:cNvSpPr/>
          <p:nvPr/>
        </p:nvSpPr>
        <p:spPr>
          <a:xfrm>
            <a:off x="1281249" y="2051927"/>
            <a:ext cx="1450994" cy="8267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SCC 1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9B15DA1-DA5A-072A-969E-422253F13D4F}"/>
              </a:ext>
            </a:extLst>
          </p:cNvPr>
          <p:cNvSpPr/>
          <p:nvPr/>
        </p:nvSpPr>
        <p:spPr>
          <a:xfrm>
            <a:off x="3577616" y="2079306"/>
            <a:ext cx="1450994" cy="7994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SCC 2</a:t>
            </a:r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44C201E-A220-0655-CA45-AFFB692CEEC8}"/>
              </a:ext>
            </a:extLst>
          </p:cNvPr>
          <p:cNvSpPr/>
          <p:nvPr/>
        </p:nvSpPr>
        <p:spPr>
          <a:xfrm>
            <a:off x="3580951" y="3060782"/>
            <a:ext cx="1450994" cy="8267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SCC k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006994E-4178-8D17-6685-174E9690D8D6}"/>
              </a:ext>
            </a:extLst>
          </p:cNvPr>
          <p:cNvSpPr txBox="1"/>
          <p:nvPr/>
        </p:nvSpPr>
        <p:spPr>
          <a:xfrm>
            <a:off x="1056762" y="1312469"/>
            <a:ext cx="4166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Input </a:t>
            </a:r>
            <a:r>
              <a:rPr lang="en-US" altLang="zh-CN" sz="3200" b="1" dirty="0"/>
              <a:t>NBA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271DF7E-9CC6-561E-84F8-BCF4EA3CCD4A}"/>
                  </a:ext>
                </a:extLst>
              </p:cNvPr>
              <p:cNvSpPr txBox="1"/>
              <p:nvPr/>
            </p:nvSpPr>
            <p:spPr>
              <a:xfrm rot="5400000">
                <a:off x="1810371" y="3044283"/>
                <a:ext cx="39275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271DF7E-9CC6-561E-84F8-BCF4EA3CC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10371" y="3044283"/>
                <a:ext cx="39275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箭头: 右 52">
            <a:extLst>
              <a:ext uri="{FF2B5EF4-FFF2-40B4-BE49-F238E27FC236}">
                <a16:creationId xmlns:a16="http://schemas.microsoft.com/office/drawing/2014/main" id="{F06D22DD-B173-2DB9-5988-F072F3D87D77}"/>
              </a:ext>
            </a:extLst>
          </p:cNvPr>
          <p:cNvSpPr/>
          <p:nvPr/>
        </p:nvSpPr>
        <p:spPr>
          <a:xfrm>
            <a:off x="5376891" y="2604458"/>
            <a:ext cx="1604308" cy="54852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883DE0D-D71F-4661-5318-5F5D657115AE}"/>
              </a:ext>
            </a:extLst>
          </p:cNvPr>
          <p:cNvSpPr/>
          <p:nvPr/>
        </p:nvSpPr>
        <p:spPr>
          <a:xfrm>
            <a:off x="7090707" y="1045813"/>
            <a:ext cx="4478917" cy="35535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0FF2FF-90DF-4E71-CE06-5932058A8C7A}"/>
              </a:ext>
            </a:extLst>
          </p:cNvPr>
          <p:cNvSpPr txBox="1"/>
          <p:nvPr/>
        </p:nvSpPr>
        <p:spPr>
          <a:xfrm>
            <a:off x="7090706" y="1998539"/>
            <a:ext cx="44789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Deterministic</a:t>
            </a:r>
            <a:r>
              <a:rPr lang="en-US" altLang="zh-CN" sz="2800" b="1" dirty="0"/>
              <a:t> </a:t>
            </a:r>
            <a:r>
              <a:rPr lang="el-GR" altLang="zh-CN" sz="2800" b="1" dirty="0"/>
              <a:t>ω</a:t>
            </a:r>
            <a:r>
              <a:rPr lang="en-US" altLang="zh-CN" sz="2800" b="1" dirty="0"/>
              <a:t>-automata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Rabin (DRA)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Parity (DPA)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A1C6882-A478-2831-C5C2-DEE69645D304}"/>
              </a:ext>
            </a:extLst>
          </p:cNvPr>
          <p:cNvSpPr/>
          <p:nvPr/>
        </p:nvSpPr>
        <p:spPr>
          <a:xfrm>
            <a:off x="360218" y="4947912"/>
            <a:ext cx="11471563" cy="13849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</a:rPr>
              <a:t>Work on </a:t>
            </a:r>
            <a:r>
              <a:rPr lang="en-US" altLang="zh-CN" sz="4400" b="1" dirty="0">
                <a:solidFill>
                  <a:srgbClr val="FF0000"/>
                </a:solidFill>
              </a:rPr>
              <a:t>all SCCs at once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9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98AD2A0-9F19-43DA-932D-5814D94EF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27" y="115904"/>
            <a:ext cx="3296182" cy="3473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3E9261-AB4F-4D07-9980-724DAB8F10E2}"/>
              </a:ext>
            </a:extLst>
          </p:cNvPr>
          <p:cNvSpPr txBox="1"/>
          <p:nvPr/>
        </p:nvSpPr>
        <p:spPr>
          <a:xfrm>
            <a:off x="360218" y="140136"/>
            <a:ext cx="842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66FF"/>
                </a:solidFill>
                <a:latin typeface="+mn-ea"/>
              </a:rPr>
              <a:t>Our contributions</a:t>
            </a:r>
            <a:endParaRPr lang="zh-CN" altLang="en-US" sz="3600" dirty="0">
              <a:solidFill>
                <a:srgbClr val="0066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16205B-57CD-4D7F-79B0-D373BF09B009}"/>
              </a:ext>
            </a:extLst>
          </p:cNvPr>
          <p:cNvSpPr txBox="1"/>
          <p:nvPr/>
        </p:nvSpPr>
        <p:spPr>
          <a:xfrm>
            <a:off x="-70037" y="781803"/>
            <a:ext cx="44680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1. </a:t>
            </a:r>
            <a:r>
              <a:rPr lang="en-US" altLang="zh-CN" sz="3200" b="1" dirty="0">
                <a:solidFill>
                  <a:srgbClr val="FF0000"/>
                </a:solidFill>
              </a:rPr>
              <a:t>Divide-and-conquer</a:t>
            </a:r>
            <a:r>
              <a:rPr lang="en-US" altLang="zh-CN" sz="3200" dirty="0"/>
              <a:t> </a:t>
            </a:r>
            <a:r>
              <a:rPr lang="en-US" altLang="zh-CN" sz="3200" b="1" dirty="0"/>
              <a:t>methodology</a:t>
            </a:r>
            <a:endParaRPr lang="zh-CN" altLang="en-US" sz="28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38D4A9-4493-4780-0E88-03EE2358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35" y="1903408"/>
            <a:ext cx="3183948" cy="244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BAA178-586C-5559-FE21-AF1E047A405F}"/>
              </a:ext>
            </a:extLst>
          </p:cNvPr>
          <p:cNvSpPr txBox="1"/>
          <p:nvPr/>
        </p:nvSpPr>
        <p:spPr>
          <a:xfrm>
            <a:off x="3506137" y="1683100"/>
            <a:ext cx="5645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r>
              <a:rPr lang="en-US" altLang="zh-CN" sz="3200" dirty="0">
                <a:solidFill>
                  <a:srgbClr val="FF0000"/>
                </a:solidFill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</a:rPr>
              <a:t>Two subclasses</a:t>
            </a:r>
          </a:p>
          <a:p>
            <a:pPr algn="ctr"/>
            <a:r>
              <a:rPr lang="en-US" altLang="zh-CN" sz="3200" b="1" dirty="0"/>
              <a:t>with</a:t>
            </a:r>
            <a:r>
              <a:rPr lang="en-US" altLang="zh-CN" sz="3200" b="1" dirty="0">
                <a:solidFill>
                  <a:srgbClr val="FF0000"/>
                </a:solidFill>
              </a:rPr>
              <a:t> better</a:t>
            </a:r>
            <a:r>
              <a:rPr lang="en-US" altLang="zh-CN" sz="3200" b="1" dirty="0"/>
              <a:t> upper bounds</a:t>
            </a:r>
            <a:endParaRPr lang="zh-CN" altLang="en-US" sz="2400" b="1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8B9DA50F-7B0B-1A11-5CF8-994B5835571E}"/>
              </a:ext>
            </a:extLst>
          </p:cNvPr>
          <p:cNvSpPr/>
          <p:nvPr/>
        </p:nvSpPr>
        <p:spPr>
          <a:xfrm rot="5400000">
            <a:off x="4832855" y="2743199"/>
            <a:ext cx="2763982" cy="2874819"/>
          </a:xfrm>
          <a:prstGeom prst="flowChartConnecto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15B5BC-BC8E-7F4F-0EED-A70616B61A85}"/>
                  </a:ext>
                </a:extLst>
              </p:cNvPr>
              <p:cNvSpPr txBox="1"/>
              <p:nvPr/>
            </p:nvSpPr>
            <p:spPr>
              <a:xfrm>
                <a:off x="5352404" y="2957943"/>
                <a:ext cx="1974273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NBA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!)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15B5BC-BC8E-7F4F-0EED-A70616B61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404" y="2957943"/>
                <a:ext cx="1974273" cy="407099"/>
              </a:xfrm>
              <a:prstGeom prst="rect">
                <a:avLst/>
              </a:prstGeom>
              <a:blipFill>
                <a:blip r:embed="rId4"/>
                <a:stretch>
                  <a:fillRect l="-2469" b="-20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4DC95B4-B6D5-63F4-3B83-8B9E9FCAE24E}"/>
              </a:ext>
            </a:extLst>
          </p:cNvPr>
          <p:cNvSpPr/>
          <p:nvPr/>
        </p:nvSpPr>
        <p:spPr>
          <a:xfrm>
            <a:off x="5137655" y="3478970"/>
            <a:ext cx="2189018" cy="2083630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E7B9967-BB91-6173-98E9-1B2E9746FA03}"/>
                  </a:ext>
                </a:extLst>
              </p:cNvPr>
              <p:cNvSpPr txBox="1"/>
              <p:nvPr/>
            </p:nvSpPr>
            <p:spPr>
              <a:xfrm>
                <a:off x="5442456" y="3687527"/>
                <a:ext cx="1808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Class 1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US" altLang="zh-CN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E7B9967-BB91-6173-98E9-1B2E9746F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56" y="3687527"/>
                <a:ext cx="1808018" cy="461665"/>
              </a:xfrm>
              <a:prstGeom prst="rect">
                <a:avLst/>
              </a:prstGeom>
              <a:blipFill>
                <a:blip r:embed="rId5"/>
                <a:stretch>
                  <a:fillRect l="-3041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9EA770D0-E088-704E-9FEE-E6EA540EFEC0}"/>
              </a:ext>
            </a:extLst>
          </p:cNvPr>
          <p:cNvSpPr/>
          <p:nvPr/>
        </p:nvSpPr>
        <p:spPr>
          <a:xfrm>
            <a:off x="5366255" y="4308763"/>
            <a:ext cx="1745671" cy="1253837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3F65255-9485-B56F-1721-91B2166E3C4D}"/>
                  </a:ext>
                </a:extLst>
              </p:cNvPr>
              <p:cNvSpPr txBox="1"/>
              <p:nvPr/>
            </p:nvSpPr>
            <p:spPr>
              <a:xfrm>
                <a:off x="5366255" y="4630523"/>
                <a:ext cx="17456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Class 2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3F65255-9485-B56F-1721-91B2166E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255" y="4630523"/>
                <a:ext cx="1745671" cy="461665"/>
              </a:xfrm>
              <a:prstGeom prst="rect">
                <a:avLst/>
              </a:prstGeom>
              <a:blipFill>
                <a:blip r:embed="rId6"/>
                <a:stretch>
                  <a:fillRect l="-2787" r="-2439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422155D-41FA-004F-3EDC-C1670800D4F5}"/>
              </a:ext>
            </a:extLst>
          </p:cNvPr>
          <p:cNvSpPr txBox="1"/>
          <p:nvPr/>
        </p:nvSpPr>
        <p:spPr>
          <a:xfrm>
            <a:off x="7564671" y="2770471"/>
            <a:ext cx="5645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3</a:t>
            </a:r>
            <a:r>
              <a:rPr lang="en-US" altLang="zh-CN" sz="3200" dirty="0">
                <a:solidFill>
                  <a:srgbClr val="FF0000"/>
                </a:solidFill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</a:rPr>
              <a:t>Comprehensive </a:t>
            </a:r>
          </a:p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evaluation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AB3F0DA-4B7B-0506-FC50-2CDBB743D0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4247" y="3769079"/>
            <a:ext cx="2884812" cy="264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9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98AD2A0-9F19-43DA-932D-5814D94EF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27" y="115904"/>
            <a:ext cx="3296182" cy="3473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3E9261-AB4F-4D07-9980-724DAB8F10E2}"/>
              </a:ext>
            </a:extLst>
          </p:cNvPr>
          <p:cNvSpPr txBox="1"/>
          <p:nvPr/>
        </p:nvSpPr>
        <p:spPr>
          <a:xfrm>
            <a:off x="360218" y="140136"/>
            <a:ext cx="897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66FF"/>
                </a:solidFill>
                <a:latin typeface="+mn-ea"/>
              </a:rPr>
              <a:t>Our determinization construction</a:t>
            </a:r>
            <a:endParaRPr lang="zh-CN" altLang="en-US" sz="3600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流程图: 文档 2">
                <a:extLst>
                  <a:ext uri="{FF2B5EF4-FFF2-40B4-BE49-F238E27FC236}">
                    <a16:creationId xmlns:a16="http://schemas.microsoft.com/office/drawing/2014/main" id="{9D1CF6B2-1915-59C4-9088-4990C953A074}"/>
                  </a:ext>
                </a:extLst>
              </p:cNvPr>
              <p:cNvSpPr/>
              <p:nvPr/>
            </p:nvSpPr>
            <p:spPr>
              <a:xfrm>
                <a:off x="248436" y="2949265"/>
                <a:ext cx="1022145" cy="1410299"/>
              </a:xfrm>
              <a:prstGeom prst="flowChartDocumen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Input </a:t>
                </a:r>
                <a:r>
                  <a:rPr lang="en-US" altLang="zh-CN" sz="2800" b="1" dirty="0"/>
                  <a:t>NBA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流程图: 文档 2">
                <a:extLst>
                  <a:ext uri="{FF2B5EF4-FFF2-40B4-BE49-F238E27FC236}">
                    <a16:creationId xmlns:a16="http://schemas.microsoft.com/office/drawing/2014/main" id="{9D1CF6B2-1915-59C4-9088-4990C953A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36" y="2949265"/>
                <a:ext cx="1022145" cy="1410299"/>
              </a:xfrm>
              <a:prstGeom prst="flowChartDocument">
                <a:avLst/>
              </a:prstGeom>
              <a:blipFill>
                <a:blip r:embed="rId4"/>
                <a:stretch>
                  <a:fillRect l="-9467" t="-12987" r="-18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BD566C9-9C5B-C19D-1FF5-E609C81450D7}"/>
              </a:ext>
            </a:extLst>
          </p:cNvPr>
          <p:cNvSpPr/>
          <p:nvPr/>
        </p:nvSpPr>
        <p:spPr>
          <a:xfrm>
            <a:off x="10083179" y="3235700"/>
            <a:ext cx="1350818" cy="73695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DELA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27B9A25-F6DC-51B1-8F36-45DB8BB4BE58}"/>
              </a:ext>
            </a:extLst>
          </p:cNvPr>
          <p:cNvGrpSpPr/>
          <p:nvPr/>
        </p:nvGrpSpPr>
        <p:grpSpPr>
          <a:xfrm>
            <a:off x="1236562" y="979231"/>
            <a:ext cx="8886181" cy="5249893"/>
            <a:chOff x="1236562" y="938084"/>
            <a:chExt cx="8886181" cy="524989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CC07CCB-C281-D420-6104-F6AF55752C37}"/>
                </a:ext>
              </a:extLst>
            </p:cNvPr>
            <p:cNvSpPr txBox="1"/>
            <p:nvPr/>
          </p:nvSpPr>
          <p:spPr>
            <a:xfrm>
              <a:off x="1236562" y="2600479"/>
              <a:ext cx="18674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SCC </a:t>
              </a:r>
            </a:p>
            <a:p>
              <a:r>
                <a:rPr lang="en-US" altLang="zh-CN" sz="2000" dirty="0"/>
                <a:t>decomposition</a:t>
              </a: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8C1D5E0B-F7DE-727B-C742-CA2AE05C3EF2}"/>
                    </a:ext>
                  </a:extLst>
                </p:cNvPr>
                <p:cNvSpPr/>
                <p:nvPr/>
              </p:nvSpPr>
              <p:spPr>
                <a:xfrm>
                  <a:off x="3287014" y="998096"/>
                  <a:ext cx="1098000" cy="52647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SCC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US" altLang="zh-CN" dirty="0"/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8C1D5E0B-F7DE-727B-C742-CA2AE05C3E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014" y="998096"/>
                  <a:ext cx="1098000" cy="526473"/>
                </a:xfrm>
                <a:prstGeom prst="ellipse">
                  <a:avLst/>
                </a:prstGeom>
                <a:blipFill>
                  <a:blip r:embed="rId5"/>
                  <a:stretch>
                    <a:fillRect t="-14607" b="-4494"/>
                  </a:stretch>
                </a:blip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AEB719F-BB9F-58BA-61BB-26D4A538A598}"/>
                </a:ext>
              </a:extLst>
            </p:cNvPr>
            <p:cNvSpPr/>
            <p:nvPr/>
          </p:nvSpPr>
          <p:spPr>
            <a:xfrm>
              <a:off x="3287014" y="5636069"/>
              <a:ext cx="1098000" cy="52647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SCC</a:t>
              </a:r>
            </a:p>
            <a:p>
              <a:pPr algn="ctr"/>
              <a:r>
                <a:rPr lang="en-US" altLang="zh-CN" b="1" dirty="0"/>
                <a:t>k</a:t>
              </a:r>
              <a:endParaRPr lang="zh-CN" altLang="en-US" b="1" dirty="0"/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2F91C7A7-678B-2128-A9AD-1B904E5A8310}"/>
                </a:ext>
              </a:extLst>
            </p:cNvPr>
            <p:cNvSpPr/>
            <p:nvPr/>
          </p:nvSpPr>
          <p:spPr>
            <a:xfrm>
              <a:off x="4857201" y="953678"/>
              <a:ext cx="1417778" cy="54852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CDAC390-AAE3-EEE8-238C-DEE6EE2E15BF}"/>
                </a:ext>
              </a:extLst>
            </p:cNvPr>
            <p:cNvSpPr/>
            <p:nvPr/>
          </p:nvSpPr>
          <p:spPr>
            <a:xfrm>
              <a:off x="6856662" y="4215483"/>
              <a:ext cx="1026942" cy="62082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DPA </a:t>
              </a:r>
            </a:p>
            <a:p>
              <a:pPr algn="ctr"/>
              <a:r>
                <a:rPr lang="en-US" altLang="zh-CN" b="1" dirty="0"/>
                <a:t>k-1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02B748A7-B03F-F705-8605-19A384FD973E}"/>
                    </a:ext>
                  </a:extLst>
                </p:cNvPr>
                <p:cNvSpPr txBox="1"/>
                <p:nvPr/>
              </p:nvSpPr>
              <p:spPr>
                <a:xfrm>
                  <a:off x="3595212" y="3244334"/>
                  <a:ext cx="4248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02B748A7-B03F-F705-8605-19A384FD9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212" y="3244334"/>
                  <a:ext cx="42487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箭头: 右 45">
              <a:extLst>
                <a:ext uri="{FF2B5EF4-FFF2-40B4-BE49-F238E27FC236}">
                  <a16:creationId xmlns:a16="http://schemas.microsoft.com/office/drawing/2014/main" id="{75058C17-8959-6AD8-3F87-DD48F82D826C}"/>
                </a:ext>
              </a:extLst>
            </p:cNvPr>
            <p:cNvSpPr/>
            <p:nvPr/>
          </p:nvSpPr>
          <p:spPr>
            <a:xfrm>
              <a:off x="4857200" y="4287783"/>
              <a:ext cx="1417778" cy="54852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箭头: 右 46">
              <a:extLst>
                <a:ext uri="{FF2B5EF4-FFF2-40B4-BE49-F238E27FC236}">
                  <a16:creationId xmlns:a16="http://schemas.microsoft.com/office/drawing/2014/main" id="{5608326E-0BE5-9C72-AD6B-C8ACD2618692}"/>
                </a:ext>
              </a:extLst>
            </p:cNvPr>
            <p:cNvSpPr/>
            <p:nvPr/>
          </p:nvSpPr>
          <p:spPr>
            <a:xfrm>
              <a:off x="4857200" y="5633735"/>
              <a:ext cx="1417778" cy="54852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箭头: 右 47">
              <a:extLst>
                <a:ext uri="{FF2B5EF4-FFF2-40B4-BE49-F238E27FC236}">
                  <a16:creationId xmlns:a16="http://schemas.microsoft.com/office/drawing/2014/main" id="{B63F0563-D6CB-90BA-E885-70C4BBB6426F}"/>
                </a:ext>
              </a:extLst>
            </p:cNvPr>
            <p:cNvSpPr/>
            <p:nvPr/>
          </p:nvSpPr>
          <p:spPr>
            <a:xfrm>
              <a:off x="1364788" y="3297445"/>
              <a:ext cx="1054699" cy="54852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FBCD87B9-4B40-7601-CD7D-A0CA081204A0}"/>
                    </a:ext>
                  </a:extLst>
                </p:cNvPr>
                <p:cNvSpPr txBox="1"/>
                <p:nvPr/>
              </p:nvSpPr>
              <p:spPr>
                <a:xfrm>
                  <a:off x="7112093" y="3380090"/>
                  <a:ext cx="3927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FBCD87B9-4B40-7601-CD7D-A0CA081204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2093" y="3380090"/>
                  <a:ext cx="3927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双大括号 51">
              <a:extLst>
                <a:ext uri="{FF2B5EF4-FFF2-40B4-BE49-F238E27FC236}">
                  <a16:creationId xmlns:a16="http://schemas.microsoft.com/office/drawing/2014/main" id="{71E66371-7A08-46AE-5B45-1A35144AE20B}"/>
                </a:ext>
              </a:extLst>
            </p:cNvPr>
            <p:cNvSpPr/>
            <p:nvPr/>
          </p:nvSpPr>
          <p:spPr>
            <a:xfrm>
              <a:off x="2596674" y="938084"/>
              <a:ext cx="6187753" cy="5249893"/>
            </a:xfrm>
            <a:prstGeom prst="brace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箭头: 右 52">
              <a:extLst>
                <a:ext uri="{FF2B5EF4-FFF2-40B4-BE49-F238E27FC236}">
                  <a16:creationId xmlns:a16="http://schemas.microsoft.com/office/drawing/2014/main" id="{7BCDEFD4-B772-F132-CC10-59540AFAB266}"/>
                </a:ext>
              </a:extLst>
            </p:cNvPr>
            <p:cNvSpPr/>
            <p:nvPr/>
          </p:nvSpPr>
          <p:spPr>
            <a:xfrm>
              <a:off x="8841162" y="3325562"/>
              <a:ext cx="1067337" cy="54852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917D832-A68E-C86A-3F22-51536354386F}"/>
                </a:ext>
              </a:extLst>
            </p:cNvPr>
            <p:cNvSpPr txBox="1"/>
            <p:nvPr/>
          </p:nvSpPr>
          <p:spPr>
            <a:xfrm>
              <a:off x="8353984" y="2889690"/>
              <a:ext cx="1768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Union product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7A5BEAB-5163-7B85-7CEE-74166B2569F1}"/>
                  </a:ext>
                </a:extLst>
              </p:cNvPr>
              <p:cNvSpPr/>
              <p:nvPr/>
            </p:nvSpPr>
            <p:spPr>
              <a:xfrm>
                <a:off x="3296332" y="2093753"/>
                <a:ext cx="1098000" cy="52647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SCC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7A5BEAB-5163-7B85-7CEE-74166B256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332" y="2093753"/>
                <a:ext cx="1098000" cy="526473"/>
              </a:xfrm>
              <a:prstGeom prst="ellipse">
                <a:avLst/>
              </a:prstGeom>
              <a:blipFill>
                <a:blip r:embed="rId8"/>
                <a:stretch>
                  <a:fillRect t="-14607" b="-4494"/>
                </a:stretch>
              </a:blip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50230739-DA6B-AA28-5A25-A9E1178F61C1}"/>
              </a:ext>
            </a:extLst>
          </p:cNvPr>
          <p:cNvSpPr/>
          <p:nvPr/>
        </p:nvSpPr>
        <p:spPr>
          <a:xfrm>
            <a:off x="3296332" y="4329171"/>
            <a:ext cx="1098000" cy="52647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SCC</a:t>
            </a:r>
          </a:p>
          <a:p>
            <a:pPr algn="ctr"/>
            <a:r>
              <a:rPr lang="en-US" altLang="zh-CN" b="1" dirty="0"/>
              <a:t>K-1</a:t>
            </a:r>
            <a:endParaRPr lang="zh-CN" altLang="en-US" dirty="0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B84B2040-CF52-FFEF-B6AD-31EEF57AD942}"/>
              </a:ext>
            </a:extLst>
          </p:cNvPr>
          <p:cNvSpPr/>
          <p:nvPr/>
        </p:nvSpPr>
        <p:spPr>
          <a:xfrm>
            <a:off x="4856297" y="2094051"/>
            <a:ext cx="1417778" cy="54852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23C0FE6-0AD5-E8A7-FF6A-26A95C7D702D}"/>
              </a:ext>
            </a:extLst>
          </p:cNvPr>
          <p:cNvSpPr/>
          <p:nvPr/>
        </p:nvSpPr>
        <p:spPr>
          <a:xfrm>
            <a:off x="6861230" y="5613620"/>
            <a:ext cx="1026942" cy="6208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DPA </a:t>
            </a:r>
          </a:p>
          <a:p>
            <a:pPr algn="ctr"/>
            <a:r>
              <a:rPr lang="en-US" altLang="zh-CN" b="1" dirty="0"/>
              <a:t>k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56FBC19-64BF-6513-741C-BEC589379C50}"/>
              </a:ext>
            </a:extLst>
          </p:cNvPr>
          <p:cNvSpPr/>
          <p:nvPr/>
        </p:nvSpPr>
        <p:spPr>
          <a:xfrm>
            <a:off x="6855748" y="2081977"/>
            <a:ext cx="1026942" cy="6208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DPA </a:t>
            </a:r>
          </a:p>
          <a:p>
            <a:pPr algn="ctr"/>
            <a:r>
              <a:rPr lang="en-US" altLang="zh-CN" b="1" dirty="0"/>
              <a:t>2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6C26A80-9733-E933-67E2-18CF2D06CBF9}"/>
              </a:ext>
            </a:extLst>
          </p:cNvPr>
          <p:cNvSpPr/>
          <p:nvPr/>
        </p:nvSpPr>
        <p:spPr>
          <a:xfrm>
            <a:off x="6865790" y="975035"/>
            <a:ext cx="1026942" cy="6208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DPA </a:t>
            </a:r>
          </a:p>
          <a:p>
            <a:pPr algn="ctr"/>
            <a:r>
              <a:rPr lang="en-US" altLang="zh-CN" b="1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96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98AD2A0-9F19-43DA-932D-5814D94EF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27" y="115904"/>
            <a:ext cx="3296182" cy="3473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3E9261-AB4F-4D07-9980-724DAB8F10E2}"/>
              </a:ext>
            </a:extLst>
          </p:cNvPr>
          <p:cNvSpPr txBox="1"/>
          <p:nvPr/>
        </p:nvSpPr>
        <p:spPr>
          <a:xfrm>
            <a:off x="360218" y="140136"/>
            <a:ext cx="897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66FF"/>
                </a:solidFill>
                <a:latin typeface="+mn-ea"/>
              </a:rPr>
              <a:t>Our determinization construction</a:t>
            </a:r>
            <a:endParaRPr lang="zh-CN" altLang="en-US" sz="3600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流程图: 文档 2">
                <a:extLst>
                  <a:ext uri="{FF2B5EF4-FFF2-40B4-BE49-F238E27FC236}">
                    <a16:creationId xmlns:a16="http://schemas.microsoft.com/office/drawing/2014/main" id="{9D1CF6B2-1915-59C4-9088-4990C953A074}"/>
                  </a:ext>
                </a:extLst>
              </p:cNvPr>
              <p:cNvSpPr/>
              <p:nvPr/>
            </p:nvSpPr>
            <p:spPr>
              <a:xfrm>
                <a:off x="248436" y="2949265"/>
                <a:ext cx="1022145" cy="1410299"/>
              </a:xfrm>
              <a:prstGeom prst="flowChartDocumen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Input </a:t>
                </a:r>
                <a:r>
                  <a:rPr lang="en-US" altLang="zh-CN" sz="2800" b="1" dirty="0"/>
                  <a:t>NBA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流程图: 文档 2">
                <a:extLst>
                  <a:ext uri="{FF2B5EF4-FFF2-40B4-BE49-F238E27FC236}">
                    <a16:creationId xmlns:a16="http://schemas.microsoft.com/office/drawing/2014/main" id="{9D1CF6B2-1915-59C4-9088-4990C953A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36" y="2949265"/>
                <a:ext cx="1022145" cy="1410299"/>
              </a:xfrm>
              <a:prstGeom prst="flowChartDocument">
                <a:avLst/>
              </a:prstGeom>
              <a:blipFill>
                <a:blip r:embed="rId4"/>
                <a:stretch>
                  <a:fillRect l="-9467" t="-12987" r="-18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BD566C9-9C5B-C19D-1FF5-E609C81450D7}"/>
              </a:ext>
            </a:extLst>
          </p:cNvPr>
          <p:cNvSpPr/>
          <p:nvPr/>
        </p:nvSpPr>
        <p:spPr>
          <a:xfrm>
            <a:off x="10083179" y="3235700"/>
            <a:ext cx="1350818" cy="73695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DELA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27B9A25-F6DC-51B1-8F36-45DB8BB4BE58}"/>
              </a:ext>
            </a:extLst>
          </p:cNvPr>
          <p:cNvGrpSpPr/>
          <p:nvPr/>
        </p:nvGrpSpPr>
        <p:grpSpPr>
          <a:xfrm>
            <a:off x="1236562" y="979231"/>
            <a:ext cx="8886181" cy="5249893"/>
            <a:chOff x="1236562" y="938084"/>
            <a:chExt cx="8886181" cy="524989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CC07CCB-C281-D420-6104-F6AF55752C37}"/>
                </a:ext>
              </a:extLst>
            </p:cNvPr>
            <p:cNvSpPr txBox="1"/>
            <p:nvPr/>
          </p:nvSpPr>
          <p:spPr>
            <a:xfrm>
              <a:off x="1236562" y="2600479"/>
              <a:ext cx="18674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SCC </a:t>
              </a:r>
            </a:p>
            <a:p>
              <a:r>
                <a:rPr lang="en-US" altLang="zh-CN" sz="2000" dirty="0"/>
                <a:t>decomposition</a:t>
              </a: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8C1D5E0B-F7DE-727B-C742-CA2AE05C3EF2}"/>
                    </a:ext>
                  </a:extLst>
                </p:cNvPr>
                <p:cNvSpPr/>
                <p:nvPr/>
              </p:nvSpPr>
              <p:spPr>
                <a:xfrm>
                  <a:off x="3287014" y="998096"/>
                  <a:ext cx="1098000" cy="52647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SCC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US" altLang="zh-CN" dirty="0"/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8C1D5E0B-F7DE-727B-C742-CA2AE05C3E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014" y="998096"/>
                  <a:ext cx="1098000" cy="526473"/>
                </a:xfrm>
                <a:prstGeom prst="ellipse">
                  <a:avLst/>
                </a:prstGeom>
                <a:blipFill>
                  <a:blip r:embed="rId5"/>
                  <a:stretch>
                    <a:fillRect t="-14607" b="-4494"/>
                  </a:stretch>
                </a:blip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AEB719F-BB9F-58BA-61BB-26D4A538A598}"/>
                </a:ext>
              </a:extLst>
            </p:cNvPr>
            <p:cNvSpPr/>
            <p:nvPr/>
          </p:nvSpPr>
          <p:spPr>
            <a:xfrm>
              <a:off x="3287014" y="5636069"/>
              <a:ext cx="1098000" cy="52647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SCC</a:t>
              </a:r>
            </a:p>
            <a:p>
              <a:pPr algn="ctr"/>
              <a:r>
                <a:rPr lang="en-US" altLang="zh-CN" b="1" dirty="0"/>
                <a:t>k</a:t>
              </a:r>
              <a:endParaRPr lang="zh-CN" altLang="en-US" b="1" dirty="0"/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2F91C7A7-678B-2128-A9AD-1B904E5A8310}"/>
                </a:ext>
              </a:extLst>
            </p:cNvPr>
            <p:cNvSpPr/>
            <p:nvPr/>
          </p:nvSpPr>
          <p:spPr>
            <a:xfrm>
              <a:off x="4857201" y="953678"/>
              <a:ext cx="1417778" cy="54852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CDAC390-AAE3-EEE8-238C-DEE6EE2E15BF}"/>
                </a:ext>
              </a:extLst>
            </p:cNvPr>
            <p:cNvSpPr/>
            <p:nvPr/>
          </p:nvSpPr>
          <p:spPr>
            <a:xfrm>
              <a:off x="6856662" y="4215483"/>
              <a:ext cx="1026942" cy="62082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DPA </a:t>
              </a:r>
            </a:p>
            <a:p>
              <a:pPr algn="ctr"/>
              <a:r>
                <a:rPr lang="en-US" altLang="zh-CN" b="1" dirty="0"/>
                <a:t>k-1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02B748A7-B03F-F705-8605-19A384FD973E}"/>
                    </a:ext>
                  </a:extLst>
                </p:cNvPr>
                <p:cNvSpPr txBox="1"/>
                <p:nvPr/>
              </p:nvSpPr>
              <p:spPr>
                <a:xfrm>
                  <a:off x="3595212" y="3244334"/>
                  <a:ext cx="4248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02B748A7-B03F-F705-8605-19A384FD9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212" y="3244334"/>
                  <a:ext cx="42487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箭头: 右 45">
              <a:extLst>
                <a:ext uri="{FF2B5EF4-FFF2-40B4-BE49-F238E27FC236}">
                  <a16:creationId xmlns:a16="http://schemas.microsoft.com/office/drawing/2014/main" id="{75058C17-8959-6AD8-3F87-DD48F82D826C}"/>
                </a:ext>
              </a:extLst>
            </p:cNvPr>
            <p:cNvSpPr/>
            <p:nvPr/>
          </p:nvSpPr>
          <p:spPr>
            <a:xfrm>
              <a:off x="4857200" y="4287783"/>
              <a:ext cx="1417778" cy="54852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箭头: 右 46">
              <a:extLst>
                <a:ext uri="{FF2B5EF4-FFF2-40B4-BE49-F238E27FC236}">
                  <a16:creationId xmlns:a16="http://schemas.microsoft.com/office/drawing/2014/main" id="{5608326E-0BE5-9C72-AD6B-C8ACD2618692}"/>
                </a:ext>
              </a:extLst>
            </p:cNvPr>
            <p:cNvSpPr/>
            <p:nvPr/>
          </p:nvSpPr>
          <p:spPr>
            <a:xfrm>
              <a:off x="4857200" y="5633735"/>
              <a:ext cx="1417778" cy="54852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箭头: 右 47">
              <a:extLst>
                <a:ext uri="{FF2B5EF4-FFF2-40B4-BE49-F238E27FC236}">
                  <a16:creationId xmlns:a16="http://schemas.microsoft.com/office/drawing/2014/main" id="{B63F0563-D6CB-90BA-E885-70C4BBB6426F}"/>
                </a:ext>
              </a:extLst>
            </p:cNvPr>
            <p:cNvSpPr/>
            <p:nvPr/>
          </p:nvSpPr>
          <p:spPr>
            <a:xfrm>
              <a:off x="1364788" y="3297445"/>
              <a:ext cx="1054699" cy="54852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FBCD87B9-4B40-7601-CD7D-A0CA081204A0}"/>
                    </a:ext>
                  </a:extLst>
                </p:cNvPr>
                <p:cNvSpPr txBox="1"/>
                <p:nvPr/>
              </p:nvSpPr>
              <p:spPr>
                <a:xfrm>
                  <a:off x="7112093" y="3380090"/>
                  <a:ext cx="3927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FBCD87B9-4B40-7601-CD7D-A0CA081204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2093" y="3380090"/>
                  <a:ext cx="3927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双大括号 51">
              <a:extLst>
                <a:ext uri="{FF2B5EF4-FFF2-40B4-BE49-F238E27FC236}">
                  <a16:creationId xmlns:a16="http://schemas.microsoft.com/office/drawing/2014/main" id="{71E66371-7A08-46AE-5B45-1A35144AE20B}"/>
                </a:ext>
              </a:extLst>
            </p:cNvPr>
            <p:cNvSpPr/>
            <p:nvPr/>
          </p:nvSpPr>
          <p:spPr>
            <a:xfrm>
              <a:off x="2596674" y="938084"/>
              <a:ext cx="6187753" cy="5249893"/>
            </a:xfrm>
            <a:prstGeom prst="brace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箭头: 右 52">
              <a:extLst>
                <a:ext uri="{FF2B5EF4-FFF2-40B4-BE49-F238E27FC236}">
                  <a16:creationId xmlns:a16="http://schemas.microsoft.com/office/drawing/2014/main" id="{7BCDEFD4-B772-F132-CC10-59540AFAB266}"/>
                </a:ext>
              </a:extLst>
            </p:cNvPr>
            <p:cNvSpPr/>
            <p:nvPr/>
          </p:nvSpPr>
          <p:spPr>
            <a:xfrm>
              <a:off x="8841162" y="3325562"/>
              <a:ext cx="1067337" cy="54852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917D832-A68E-C86A-3F22-51536354386F}"/>
                </a:ext>
              </a:extLst>
            </p:cNvPr>
            <p:cNvSpPr txBox="1"/>
            <p:nvPr/>
          </p:nvSpPr>
          <p:spPr>
            <a:xfrm>
              <a:off x="8353984" y="2889690"/>
              <a:ext cx="1768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Union product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7A5BEAB-5163-7B85-7CEE-74166B2569F1}"/>
                  </a:ext>
                </a:extLst>
              </p:cNvPr>
              <p:cNvSpPr/>
              <p:nvPr/>
            </p:nvSpPr>
            <p:spPr>
              <a:xfrm>
                <a:off x="3296332" y="2093753"/>
                <a:ext cx="1098000" cy="52647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SCC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7A5BEAB-5163-7B85-7CEE-74166B256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332" y="2093753"/>
                <a:ext cx="1098000" cy="526473"/>
              </a:xfrm>
              <a:prstGeom prst="ellipse">
                <a:avLst/>
              </a:prstGeom>
              <a:blipFill>
                <a:blip r:embed="rId8"/>
                <a:stretch>
                  <a:fillRect t="-14607" b="-4494"/>
                </a:stretch>
              </a:blip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50230739-DA6B-AA28-5A25-A9E1178F61C1}"/>
              </a:ext>
            </a:extLst>
          </p:cNvPr>
          <p:cNvSpPr/>
          <p:nvPr/>
        </p:nvSpPr>
        <p:spPr>
          <a:xfrm>
            <a:off x="3296332" y="4329171"/>
            <a:ext cx="1098000" cy="52647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SCC</a:t>
            </a:r>
          </a:p>
          <a:p>
            <a:pPr algn="ctr"/>
            <a:r>
              <a:rPr lang="en-US" altLang="zh-CN" b="1" dirty="0"/>
              <a:t>K-1</a:t>
            </a:r>
            <a:endParaRPr lang="zh-CN" altLang="en-US" dirty="0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B84B2040-CF52-FFEF-B6AD-31EEF57AD942}"/>
              </a:ext>
            </a:extLst>
          </p:cNvPr>
          <p:cNvSpPr/>
          <p:nvPr/>
        </p:nvSpPr>
        <p:spPr>
          <a:xfrm>
            <a:off x="4856297" y="2094051"/>
            <a:ext cx="1417778" cy="54852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23C0FE6-0AD5-E8A7-FF6A-26A95C7D702D}"/>
              </a:ext>
            </a:extLst>
          </p:cNvPr>
          <p:cNvSpPr/>
          <p:nvPr/>
        </p:nvSpPr>
        <p:spPr>
          <a:xfrm>
            <a:off x="6861230" y="5613620"/>
            <a:ext cx="1026942" cy="6208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DPA </a:t>
            </a:r>
          </a:p>
          <a:p>
            <a:pPr algn="ctr"/>
            <a:r>
              <a:rPr lang="en-US" altLang="zh-CN" b="1" dirty="0"/>
              <a:t>k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56FBC19-64BF-6513-741C-BEC589379C50}"/>
              </a:ext>
            </a:extLst>
          </p:cNvPr>
          <p:cNvSpPr/>
          <p:nvPr/>
        </p:nvSpPr>
        <p:spPr>
          <a:xfrm>
            <a:off x="6855748" y="2081977"/>
            <a:ext cx="1026942" cy="6208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DPA </a:t>
            </a:r>
          </a:p>
          <a:p>
            <a:pPr algn="ctr"/>
            <a:r>
              <a:rPr lang="en-US" altLang="zh-CN" b="1" dirty="0"/>
              <a:t>2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6C26A80-9733-E933-67E2-18CF2D06CBF9}"/>
              </a:ext>
            </a:extLst>
          </p:cNvPr>
          <p:cNvSpPr/>
          <p:nvPr/>
        </p:nvSpPr>
        <p:spPr>
          <a:xfrm>
            <a:off x="6865790" y="975035"/>
            <a:ext cx="1026942" cy="6208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DPA </a:t>
            </a:r>
          </a:p>
          <a:p>
            <a:pPr algn="ctr"/>
            <a:r>
              <a:rPr lang="en-US" altLang="zh-CN" b="1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1188550-E788-A4CC-E91E-8C3479991976}"/>
              </a:ext>
            </a:extLst>
          </p:cNvPr>
          <p:cNvSpPr/>
          <p:nvPr/>
        </p:nvSpPr>
        <p:spPr>
          <a:xfrm>
            <a:off x="250719" y="2540608"/>
            <a:ext cx="11436451" cy="24201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rgbClr val="FF0000"/>
                </a:solidFill>
              </a:rPr>
              <a:t>Insight 1:</a:t>
            </a:r>
          </a:p>
          <a:p>
            <a:pPr algn="ctr"/>
            <a:r>
              <a:rPr lang="en-US" altLang="zh-CN" sz="4400" b="1" dirty="0">
                <a:solidFill>
                  <a:srgbClr val="FF0000"/>
                </a:solidFill>
              </a:rPr>
              <a:t>Determinize</a:t>
            </a:r>
            <a:r>
              <a:rPr lang="en-US" altLang="zh-CN" sz="4400" b="1" dirty="0">
                <a:solidFill>
                  <a:schemeClr val="tx1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each</a:t>
            </a:r>
            <a:r>
              <a:rPr lang="en-US" altLang="zh-CN" sz="4400" b="1" dirty="0">
                <a:solidFill>
                  <a:schemeClr val="tx1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SCC independently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35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98AD2A0-9F19-43DA-932D-5814D94EF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27" y="115904"/>
            <a:ext cx="3296182" cy="3473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3E9261-AB4F-4D07-9980-724DAB8F10E2}"/>
              </a:ext>
            </a:extLst>
          </p:cNvPr>
          <p:cNvSpPr txBox="1"/>
          <p:nvPr/>
        </p:nvSpPr>
        <p:spPr>
          <a:xfrm>
            <a:off x="360218" y="140136"/>
            <a:ext cx="897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66FF"/>
                </a:solidFill>
                <a:latin typeface="+mn-ea"/>
              </a:rPr>
              <a:t>Determinizing different types of SCCs</a:t>
            </a:r>
            <a:endParaRPr lang="zh-CN" altLang="en-US" sz="3600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403B2BD-E287-46B7-870C-0FE6C470F743}"/>
                  </a:ext>
                </a:extLst>
              </p:cNvPr>
              <p:cNvSpPr txBox="1"/>
              <p:nvPr/>
            </p:nvSpPr>
            <p:spPr>
              <a:xfrm>
                <a:off x="1203037" y="2841965"/>
                <a:ext cx="9774382" cy="2442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3200" b="1" dirty="0">
                    <a:solidFill>
                      <a:schemeClr val="accent1"/>
                    </a:solidFill>
                  </a:rPr>
                  <a:t>Inherently Weak SCC (IWC)</a:t>
                </a:r>
                <a:r>
                  <a:rPr lang="en-US" altLang="zh-CN" sz="3200" b="1" dirty="0">
                    <a:solidFill>
                      <a:schemeClr val="accent5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</a:rPr>
                  <a:t> 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CN" sz="2800" dirty="0">
                  <a:solidFill>
                    <a:srgbClr val="FF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3200" b="1" dirty="0">
                    <a:solidFill>
                      <a:schemeClr val="accent6">
                        <a:lumMod val="75000"/>
                      </a:schemeClr>
                    </a:solidFill>
                  </a:rPr>
                  <a:t>Deterministic Accepting SCC (DAC):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en-US" altLang="zh-CN" sz="3200" b="1" dirty="0"/>
                  <a:t> </a:t>
                </a:r>
              </a:p>
              <a:p>
                <a:pPr lvl="1"/>
                <a:endParaRPr lang="en-US" altLang="zh-CN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3200" b="1" dirty="0">
                    <a:solidFill>
                      <a:schemeClr val="accent2">
                        <a:lumMod val="75000"/>
                      </a:schemeClr>
                    </a:solidFill>
                  </a:rPr>
                  <a:t>Nondeterministic Accepting SCC (NAC):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!)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</a:rPr>
                  <a:t> </a:t>
                </a:r>
                <a:endParaRPr lang="en-US" altLang="zh-CN" sz="28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403B2BD-E287-46B7-870C-0FE6C4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037" y="2841965"/>
                <a:ext cx="9774382" cy="2442592"/>
              </a:xfrm>
              <a:prstGeom prst="rect">
                <a:avLst/>
              </a:prstGeom>
              <a:blipFill>
                <a:blip r:embed="rId3"/>
                <a:stretch>
                  <a:fillRect l="-1247" t="-3242" b="-7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35B4D90D-7821-7429-A845-4FAD76679F6A}"/>
              </a:ext>
            </a:extLst>
          </p:cNvPr>
          <p:cNvSpPr txBox="1"/>
          <p:nvPr/>
        </p:nvSpPr>
        <p:spPr>
          <a:xfrm>
            <a:off x="880178" y="1535095"/>
            <a:ext cx="82857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Three</a:t>
            </a:r>
            <a:r>
              <a:rPr lang="en-US" altLang="zh-CN" sz="4000" dirty="0"/>
              <a:t> </a:t>
            </a:r>
            <a:r>
              <a:rPr lang="en-US" altLang="zh-CN" sz="4000" b="1" dirty="0">
                <a:solidFill>
                  <a:srgbClr val="FF0000"/>
                </a:solidFill>
              </a:rPr>
              <a:t>different</a:t>
            </a:r>
            <a:r>
              <a:rPr lang="en-US" altLang="zh-CN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/>
              <a:t>types</a:t>
            </a:r>
            <a:r>
              <a:rPr lang="en-US" altLang="zh-CN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/>
              <a:t>of SCCs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8466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15111</TotalTime>
  <Words>505</Words>
  <Application>Microsoft Office PowerPoint</Application>
  <PresentationFormat>宽屏</PresentationFormat>
  <Paragraphs>186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Wingdings</vt:lpstr>
      <vt:lpstr>Office 主题​​</vt:lpstr>
      <vt:lpstr>Divide-and-Conquer  Determinization of Büchi automata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Flex&amp;Bison简介</dc:title>
  <dc:creator>李 勇</dc:creator>
  <cp:lastModifiedBy>李 勇</cp:lastModifiedBy>
  <cp:revision>2423</cp:revision>
  <dcterms:created xsi:type="dcterms:W3CDTF">2021-06-14T08:39:17Z</dcterms:created>
  <dcterms:modified xsi:type="dcterms:W3CDTF">2022-08-01T08:12:25Z</dcterms:modified>
</cp:coreProperties>
</file>