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ABeeZee" panose="020B0604020202020204" charset="0"/>
      <p:regular r:id="rId17"/>
      <p:italic r:id="rId18"/>
    </p:embeddedFont>
    <p:embeddedFont>
      <p:font typeface="Poiret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D629D1-4E1A-4ABA-8A6C-0CAD4B572319}">
  <a:tblStyle styleId="{06D629D1-4E1A-4ABA-8A6C-0CAD4B5723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8251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982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a844a5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a844a5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9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844a56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844a56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224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a844a56d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a844a56d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429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844a56d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a844a56d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868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a844a56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a844a56d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00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766255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766255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56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7662550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7662550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37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2c30a21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2c30a21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12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2c30a2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2c30a2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62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e2c30a2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e2c30a2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81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2c30a21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2c30a21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93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786fb34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786fb34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458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766255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766255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86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varela@uca.edu.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sz="2800" b="1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Introducción.</a:t>
            </a:r>
            <a:endParaRPr sz="2800" b="1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063" y="1079925"/>
            <a:ext cx="3149875" cy="17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SQL Developer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31" name="Google Shape;131;p23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25" y="1131200"/>
            <a:ext cx="67473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SQL Developer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38" name="Google Shape;138;p2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25" y="1131200"/>
            <a:ext cx="67473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625" y="2285174"/>
            <a:ext cx="2725575" cy="1671325"/>
          </a:xfrm>
          <a:prstGeom prst="rect">
            <a:avLst/>
          </a:prstGeom>
          <a:noFill/>
          <a:ln>
            <a:noFill/>
          </a:ln>
          <a:effectLst>
            <a:outerShdw blurRad="28575" dist="76200" dir="2580000" algn="bl" rotWithShape="0">
              <a:srgbClr val="FF0000">
                <a:alpha val="55000"/>
              </a:srgbClr>
            </a:outerShdw>
          </a:effectLst>
        </p:spPr>
      </p:pic>
      <p:cxnSp>
        <p:nvCxnSpPr>
          <p:cNvPr id="141" name="Google Shape;141;p24"/>
          <p:cNvCxnSpPr/>
          <p:nvPr/>
        </p:nvCxnSpPr>
        <p:spPr>
          <a:xfrm rot="10800000">
            <a:off x="1829225" y="1939250"/>
            <a:ext cx="2315400" cy="895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SQL Developer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47" name="Google Shape;147;p2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375" y="1384200"/>
            <a:ext cx="3981249" cy="322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246475" y="1349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1. Nombre de conexión</a:t>
            </a:r>
            <a:endParaRPr sz="1200"/>
          </a:p>
        </p:txBody>
      </p:sp>
      <p:sp>
        <p:nvSpPr>
          <p:cNvPr id="150" name="Google Shape;150;p25"/>
          <p:cNvSpPr txBox="1"/>
          <p:nvPr/>
        </p:nvSpPr>
        <p:spPr>
          <a:xfrm>
            <a:off x="246475" y="1923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usuario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46475" y="2497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contraseña</a:t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246475" y="3071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rol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6938400" y="21275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host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6938400" y="267557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 puerto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938400" y="32236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SID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6938400" y="377167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11. conectar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246475" y="4219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 probar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6938400" y="15339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Opciones</a:t>
            </a:r>
            <a:endParaRPr/>
          </a:p>
        </p:txBody>
      </p:sp>
      <p:cxnSp>
        <p:nvCxnSpPr>
          <p:cNvPr id="159" name="Google Shape;159;p25"/>
          <p:cNvCxnSpPr>
            <a:stCxn id="149" idx="3"/>
          </p:cNvCxnSpPr>
          <p:nvPr/>
        </p:nvCxnSpPr>
        <p:spPr>
          <a:xfrm>
            <a:off x="2140375" y="1533925"/>
            <a:ext cx="1530900" cy="13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5"/>
          <p:cNvCxnSpPr>
            <a:stCxn id="150" idx="3"/>
          </p:cNvCxnSpPr>
          <p:nvPr/>
        </p:nvCxnSpPr>
        <p:spPr>
          <a:xfrm rot="10800000" flipH="1">
            <a:off x="2140375" y="1846625"/>
            <a:ext cx="1530900" cy="26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5"/>
          <p:cNvCxnSpPr>
            <a:stCxn id="151" idx="3"/>
          </p:cNvCxnSpPr>
          <p:nvPr/>
        </p:nvCxnSpPr>
        <p:spPr>
          <a:xfrm rot="10800000" flipH="1">
            <a:off x="2140375" y="1978125"/>
            <a:ext cx="1530900" cy="70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5"/>
          <p:cNvCxnSpPr>
            <a:stCxn id="152" idx="3"/>
          </p:cNvCxnSpPr>
          <p:nvPr/>
        </p:nvCxnSpPr>
        <p:spPr>
          <a:xfrm rot="10800000" flipH="1">
            <a:off x="2140375" y="2484025"/>
            <a:ext cx="1530900" cy="77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5"/>
          <p:cNvCxnSpPr>
            <a:stCxn id="157" idx="3"/>
          </p:cNvCxnSpPr>
          <p:nvPr/>
        </p:nvCxnSpPr>
        <p:spPr>
          <a:xfrm>
            <a:off x="2140375" y="4403925"/>
            <a:ext cx="2931900" cy="4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5"/>
          <p:cNvCxnSpPr>
            <a:stCxn id="158" idx="1"/>
          </p:cNvCxnSpPr>
          <p:nvPr/>
        </p:nvCxnSpPr>
        <p:spPr>
          <a:xfrm flipH="1">
            <a:off x="5526300" y="1718725"/>
            <a:ext cx="1412100" cy="62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5"/>
          <p:cNvCxnSpPr>
            <a:stCxn id="153" idx="1"/>
          </p:cNvCxnSpPr>
          <p:nvPr/>
        </p:nvCxnSpPr>
        <p:spPr>
          <a:xfrm flipH="1">
            <a:off x="6324000" y="2312325"/>
            <a:ext cx="614400" cy="6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5"/>
          <p:cNvCxnSpPr>
            <a:stCxn id="154" idx="1"/>
          </p:cNvCxnSpPr>
          <p:nvPr/>
        </p:nvCxnSpPr>
        <p:spPr>
          <a:xfrm flipH="1">
            <a:off x="6369300" y="2860375"/>
            <a:ext cx="569100" cy="20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25"/>
          <p:cNvCxnSpPr>
            <a:stCxn id="155" idx="1"/>
          </p:cNvCxnSpPr>
          <p:nvPr/>
        </p:nvCxnSpPr>
        <p:spPr>
          <a:xfrm rot="10800000">
            <a:off x="6395400" y="3184625"/>
            <a:ext cx="543000" cy="22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5"/>
          <p:cNvCxnSpPr>
            <a:stCxn id="156" idx="1"/>
          </p:cNvCxnSpPr>
          <p:nvPr/>
        </p:nvCxnSpPr>
        <p:spPr>
          <a:xfrm flipH="1">
            <a:off x="5643000" y="3956475"/>
            <a:ext cx="1295400" cy="40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5"/>
          <p:cNvSpPr txBox="1"/>
          <p:nvPr/>
        </p:nvSpPr>
        <p:spPr>
          <a:xfrm>
            <a:off x="246475" y="3645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Tipo de conexión</a:t>
            </a:r>
            <a:endParaRPr/>
          </a:p>
        </p:txBody>
      </p:sp>
      <p:cxnSp>
        <p:nvCxnSpPr>
          <p:cNvPr id="170" name="Google Shape;170;p25"/>
          <p:cNvCxnSpPr>
            <a:stCxn id="169" idx="3"/>
          </p:cNvCxnSpPr>
          <p:nvPr/>
        </p:nvCxnSpPr>
        <p:spPr>
          <a:xfrm rot="10800000" flipH="1">
            <a:off x="2140375" y="2733725"/>
            <a:ext cx="1530900" cy="109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Tipo de conexión.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Estándar.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TNS. Hace uso del archivo tnsnames.ora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LDAP. Hace uso del archivo ldap.ora, permite gestión centralizada.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Avanzada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763" y="1874825"/>
            <a:ext cx="25622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SQL plus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84" name="Google Shape;184;p2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25" y="1727925"/>
            <a:ext cx="4978350" cy="25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97300" y="1566400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usuario</a:t>
            </a:r>
            <a:endParaRPr/>
          </a:p>
        </p:txBody>
      </p:sp>
      <p:cxnSp>
        <p:nvCxnSpPr>
          <p:cNvPr id="187" name="Google Shape;187;p27"/>
          <p:cNvCxnSpPr>
            <a:stCxn id="186" idx="3"/>
          </p:cNvCxnSpPr>
          <p:nvPr/>
        </p:nvCxnSpPr>
        <p:spPr>
          <a:xfrm>
            <a:off x="1991200" y="1751200"/>
            <a:ext cx="1264800" cy="63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27"/>
          <p:cNvSpPr txBox="1"/>
          <p:nvPr/>
        </p:nvSpPr>
        <p:spPr>
          <a:xfrm>
            <a:off x="7139700" y="21793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rol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97300" y="3233300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password</a:t>
            </a:r>
            <a:endParaRPr/>
          </a:p>
        </p:txBody>
      </p:sp>
      <p:cxnSp>
        <p:nvCxnSpPr>
          <p:cNvPr id="190" name="Google Shape;190;p27"/>
          <p:cNvCxnSpPr>
            <a:stCxn id="189" idx="3"/>
          </p:cNvCxnSpPr>
          <p:nvPr/>
        </p:nvCxnSpPr>
        <p:spPr>
          <a:xfrm rot="10800000" flipH="1">
            <a:off x="1991200" y="2620400"/>
            <a:ext cx="1122000" cy="797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27"/>
          <p:cNvCxnSpPr>
            <a:stCxn id="188" idx="1"/>
          </p:cNvCxnSpPr>
          <p:nvPr/>
        </p:nvCxnSpPr>
        <p:spPr>
          <a:xfrm flipH="1">
            <a:off x="4060200" y="2364125"/>
            <a:ext cx="3079500" cy="10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37175"/>
            <a:ext cx="8520600" cy="3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Lic. Giovanni Varela. 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Docente.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Cubículo 8, Departamento de electrónica e informática.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u="sng">
                <a:solidFill>
                  <a:schemeClr val="hlink"/>
                </a:solidFill>
                <a:latin typeface="Poiret One"/>
                <a:ea typeface="Poiret One"/>
                <a:cs typeface="Poiret One"/>
                <a:sym typeface="Poiret One"/>
                <a:hlinkClick r:id="rId3"/>
              </a:rPr>
              <a:t>evarela@uca.edu.sv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Horario de consulta: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Lunes			11:00am-12:00m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Miércoles		11:00am-12:00m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Viernes		11:00am-12:00m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772200" y="1240050"/>
            <a:ext cx="37875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Cesar Alfredo Cisco 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00042114@uca.edu.sv 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Coordinador.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Instructores.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723125" y="2531325"/>
            <a:ext cx="3697750" cy="26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772200" y="2740313"/>
            <a:ext cx="37875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Erika Stephanie Ramirez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00157516@uca.edu.sv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777375" y="2740325"/>
            <a:ext cx="37875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David Benjamin Ayala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00006715@uca.edu.sv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777375" y="1240050"/>
            <a:ext cx="37875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Kevin Emmanuel Velasquez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00018616@uca.edu.sv 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678250" y="3865325"/>
            <a:ext cx="40413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solidFill>
                  <a:srgbClr val="073763"/>
                </a:solidFill>
                <a:latin typeface="Poiret One"/>
                <a:ea typeface="Poiret One"/>
                <a:cs typeface="Poiret One"/>
                <a:sym typeface="Poiret One"/>
              </a:rPr>
              <a:t>Marlon Alejandro Quezada</a:t>
            </a:r>
            <a:endParaRPr sz="2400" b="1">
              <a:solidFill>
                <a:srgbClr val="073763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00055913@uca.edu.sv 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77275" y="1152475"/>
            <a:ext cx="804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Que el estudiante: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Conozca aspectos de la administración de Bases de datos usando un Sistema Administrador de bases de datos comercial.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Consolide la lógica de consulta de bases de datos.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Comprenda la importancia de tomar medidas de seguridad con temas relacionados a las bases de datos.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Objetivos del curso.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Introducción a la arquitectura de Oracle.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SQL developer y SQL *Plus.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Triggers, Funciones, Procedimientos almacenados.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Administración de  tablas, vistas, índices, clusters y secuencias en Oracle.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Seguridad básica en Oracle.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Temario del curso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712900" y="1329200"/>
            <a:ext cx="786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Primer </a:t>
            </a:r>
            <a:r>
              <a:rPr lang="es" sz="2400" b="1" dirty="0" smtClean="0">
                <a:latin typeface="Poiret One"/>
                <a:ea typeface="Poiret One"/>
                <a:cs typeface="Poiret One"/>
                <a:sym typeface="Poiret One"/>
              </a:rPr>
              <a:t>parcial</a:t>
            </a: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	</a:t>
            </a:r>
            <a:r>
              <a:rPr lang="es" sz="2400" b="1" dirty="0" smtClean="0">
                <a:latin typeface="Poiret One"/>
                <a:ea typeface="Poiret One"/>
                <a:cs typeface="Poiret One"/>
                <a:sym typeface="Poiret One"/>
              </a:rPr>
              <a:t>	15</a:t>
            </a: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%	</a:t>
            </a:r>
            <a:r>
              <a:rPr lang="es" sz="2400" b="1" dirty="0" smtClean="0">
                <a:latin typeface="Poiret One"/>
                <a:ea typeface="Poiret One"/>
                <a:cs typeface="Poiret One"/>
                <a:sym typeface="Poiret One"/>
              </a:rPr>
              <a:t>13/sept/2018</a:t>
            </a:r>
            <a:endParaRPr sz="2400" b="1" dirty="0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Segundo Parcial		</a:t>
            </a:r>
            <a:r>
              <a:rPr lang="es" sz="2400" b="1" dirty="0" smtClean="0">
                <a:latin typeface="Poiret One"/>
                <a:ea typeface="Poiret One"/>
                <a:cs typeface="Poiret One"/>
                <a:sym typeface="Poiret One"/>
              </a:rPr>
              <a:t>15</a:t>
            </a: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%	</a:t>
            </a:r>
            <a:r>
              <a:rPr lang="es" sz="2400" b="1" dirty="0" smtClean="0">
                <a:latin typeface="Poiret One"/>
                <a:ea typeface="Poiret One"/>
                <a:cs typeface="Poiret One"/>
                <a:sym typeface="Poiret One"/>
              </a:rPr>
              <a:t>25/oct/2018</a:t>
            </a:r>
            <a:endParaRPr sz="2400" b="1" dirty="0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Parcial final		20%	</a:t>
            </a:r>
            <a:r>
              <a:rPr lang="es" sz="2400" b="1" dirty="0" smtClean="0">
                <a:latin typeface="Poiret One"/>
                <a:ea typeface="Poiret One"/>
                <a:cs typeface="Poiret One"/>
                <a:sym typeface="Poiret One"/>
              </a:rPr>
              <a:t>29/nov/2018</a:t>
            </a:r>
            <a:endParaRPr sz="2400" b="1" dirty="0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Laboratorios		15</a:t>
            </a:r>
            <a:r>
              <a:rPr lang="es" sz="2400" b="1" dirty="0" smtClean="0">
                <a:latin typeface="Poiret One"/>
                <a:ea typeface="Poiret One"/>
                <a:cs typeface="Poiret One"/>
                <a:sym typeface="Poiret One"/>
              </a:rPr>
              <a:t>%</a:t>
            </a:r>
            <a:endParaRPr sz="2400" b="1" dirty="0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lang="es" sz="2400" b="1" dirty="0" smtClean="0">
                <a:latin typeface="Poiret One"/>
                <a:ea typeface="Poiret One"/>
                <a:cs typeface="Poiret One"/>
                <a:sym typeface="Poiret One"/>
              </a:rPr>
              <a:t>Tareas 			15</a:t>
            </a: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%				</a:t>
            </a:r>
            <a:endParaRPr sz="2400" b="1" dirty="0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Proyecto			</a:t>
            </a:r>
            <a:r>
              <a:rPr lang="es" sz="2400" b="1" dirty="0" smtClean="0">
                <a:latin typeface="Poiret One"/>
                <a:ea typeface="Poiret One"/>
                <a:cs typeface="Poiret One"/>
                <a:sym typeface="Poiret One"/>
              </a:rPr>
              <a:t>10</a:t>
            </a: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%		</a:t>
            </a:r>
            <a:endParaRPr sz="2400" b="1" dirty="0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lang="es" sz="2400" b="1" dirty="0">
                <a:latin typeface="Poiret One"/>
                <a:ea typeface="Poiret One"/>
                <a:cs typeface="Poiret One"/>
                <a:sym typeface="Poiret One"/>
              </a:rPr>
              <a:t>Exposición			10%</a:t>
            </a:r>
            <a:endParaRPr sz="2400" b="1" dirty="0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93" name="Google Shape;93;p1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Método de evaluación.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9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Herramientas.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947" y="1729575"/>
            <a:ext cx="4910100" cy="24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0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Laboratorios.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Introducción a Oracle y PL/SQL.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Procedimientos almacenados, funciones y triggers.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DML, DDL y transacciones.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Roles y perfiles.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Tablespaces, Datafiles y controlfiles.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Estructura lógica y física de Oracle.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Entornos de desarrollo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21" name="Google Shape;121;p22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25" y="1357313"/>
            <a:ext cx="38385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175" y="2204353"/>
            <a:ext cx="5041099" cy="25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1833350" y="4253475"/>
            <a:ext cx="21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ABeeZee"/>
                <a:ea typeface="ABeeZee"/>
                <a:cs typeface="ABeeZee"/>
                <a:sym typeface="ABeeZee"/>
              </a:rPr>
              <a:t>SQL plus</a:t>
            </a:r>
            <a:endParaRPr sz="3000"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501900" y="1239675"/>
            <a:ext cx="32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ABeeZee"/>
                <a:ea typeface="ABeeZee"/>
                <a:cs typeface="ABeeZee"/>
                <a:sym typeface="ABeeZee"/>
              </a:rPr>
              <a:t>SQL developer</a:t>
            </a:r>
            <a:endParaRPr sz="3000" b="1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On-screen Show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ABeeZee</vt:lpstr>
      <vt:lpstr>Poiret One</vt:lpstr>
      <vt:lpstr>Arial</vt:lpstr>
      <vt:lpstr>Simple Light</vt:lpstr>
      <vt:lpstr>PowerPoint Presentation</vt:lpstr>
      <vt:lpstr>PowerPoint Presentation</vt:lpstr>
      <vt:lpstr>Instructores.</vt:lpstr>
      <vt:lpstr>Objetivos del curso.</vt:lpstr>
      <vt:lpstr>Temario del curso</vt:lpstr>
      <vt:lpstr>Método de evaluación.</vt:lpstr>
      <vt:lpstr>Herramientas.</vt:lpstr>
      <vt:lpstr>Laboratorios.</vt:lpstr>
      <vt:lpstr>Entornos de desarrollo</vt:lpstr>
      <vt:lpstr>SQL Developer</vt:lpstr>
      <vt:lpstr>SQL Developer</vt:lpstr>
      <vt:lpstr>SQL Developer</vt:lpstr>
      <vt:lpstr>Tipo de conexión.</vt:lpstr>
      <vt:lpstr>SQL plus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Varela</cp:lastModifiedBy>
  <cp:revision>1</cp:revision>
  <dcterms:modified xsi:type="dcterms:W3CDTF">2019-07-27T19:54:22Z</dcterms:modified>
</cp:coreProperties>
</file>